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827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21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408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804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48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925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722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869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4342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9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602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E1FFA-8F39-4923-9A74-5A737D2F58AD}" type="datetimeFigureOut">
              <a:rPr kumimoji="1" lang="ja-JP" altLang="en-US" smtClean="0"/>
              <a:t>2016/12/16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216B5-7BCA-4333-A1F3-028E5116DC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037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586182" y="718983"/>
            <a:ext cx="10287001" cy="67591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対象者：</a:t>
            </a:r>
            <a:r>
              <a:rPr kumimoji="1"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2017</a:t>
            </a:r>
            <a:r>
              <a:rPr kumimoji="1"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kumimoji="1"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</a:t>
            </a:r>
            <a:r>
              <a:rPr kumimoji="1"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-2017</a:t>
            </a:r>
            <a:r>
              <a:rPr kumimoji="1"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kumimoji="1"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kumimoji="1"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30</a:t>
            </a:r>
            <a:r>
              <a:rPr kumimoji="1"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日の見学者（体験者）・登録者　　　　　 　　　　　　　</a:t>
            </a:r>
            <a:r>
              <a:rPr kumimoji="1" lang="en-US" altLang="ja-JP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2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606669" y="1560141"/>
            <a:ext cx="10266514" cy="17957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9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初回調査</a:t>
            </a:r>
            <a:endParaRPr lang="en-US" altLang="ja-JP" sz="1900" b="1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・見学者（体験者）：年齢、性別、診断の情報のみ取得（調査終了）</a:t>
            </a:r>
          </a:p>
          <a:p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・登録者</a:t>
            </a:r>
          </a:p>
          <a:p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基本属性・就労希望</a:t>
            </a:r>
            <a:endParaRPr lang="ja-JP" altLang="en-US" sz="1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GAF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　　</a:t>
            </a:r>
            <a:endParaRPr lang="ja-JP" altLang="en-US" sz="1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- 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自記式アンケート（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QOL, 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モチベーション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 </a:t>
            </a:r>
            <a:r>
              <a:rPr lang="ja-JP" altLang="en-US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← 事業所登録時に説明＆同意必要（</a:t>
            </a:r>
            <a:r>
              <a:rPr lang="ja-JP" altLang="en-US" sz="1500" b="1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登録時に同意者のみ回答</a:t>
            </a:r>
            <a:r>
              <a:rPr lang="ja-JP" altLang="en-US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ja-JP" altLang="en-US" sz="1500" dirty="0"/>
          </a:p>
        </p:txBody>
      </p:sp>
      <p:sp>
        <p:nvSpPr>
          <p:cNvPr id="8" name="正方形/長方形 7"/>
          <p:cNvSpPr/>
          <p:nvPr/>
        </p:nvSpPr>
        <p:spPr>
          <a:xfrm>
            <a:off x="1606669" y="3573092"/>
            <a:ext cx="10266514" cy="13335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9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19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年後の調査</a:t>
            </a:r>
            <a:endParaRPr lang="en-US" altLang="ja-JP" sz="1900" b="1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- 1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年後の就労状況　</a:t>
            </a:r>
            <a:endParaRPr lang="ja-JP" altLang="en-US" sz="1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- 1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年後の入院状況　</a:t>
            </a:r>
            <a:endParaRPr lang="ja-JP" altLang="en-US" sz="1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- 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自記式アンケート（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QOL, INSPIRE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　　</a:t>
            </a:r>
            <a:r>
              <a:rPr lang="ja-JP" altLang="en-US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← （同意者のみ回答、就労者等は郵送）</a:t>
            </a:r>
            <a:endParaRPr lang="ja-JP" altLang="en-US" sz="1500" dirty="0"/>
          </a:p>
        </p:txBody>
      </p:sp>
      <p:sp>
        <p:nvSpPr>
          <p:cNvPr id="9" name="正方形/長方形 8"/>
          <p:cNvSpPr/>
          <p:nvPr/>
        </p:nvSpPr>
        <p:spPr>
          <a:xfrm>
            <a:off x="1606669" y="5063301"/>
            <a:ext cx="10266514" cy="13430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9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900" b="1" u="sng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年後の調査</a:t>
            </a:r>
            <a:endParaRPr lang="en-US" altLang="ja-JP" sz="1900" b="1" u="sng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- 2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年後の就労状況　</a:t>
            </a:r>
            <a:endParaRPr lang="ja-JP" altLang="en-US" sz="1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- 2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年後の入院状況　</a:t>
            </a:r>
            <a:endParaRPr lang="ja-JP" altLang="en-US" sz="1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 - 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自記式アンケート（</a:t>
            </a:r>
            <a:r>
              <a:rPr lang="en-US" altLang="ja-JP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QOL</a:t>
            </a:r>
            <a:r>
              <a:rPr lang="ja-JP" altLang="en-US" sz="1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）　　</a:t>
            </a:r>
            <a:r>
              <a:rPr lang="ja-JP" altLang="en-US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← （同意者のみ回答、就労者等は郵送）</a:t>
            </a:r>
            <a:endParaRPr lang="ja-JP" altLang="en-US" sz="1500" dirty="0"/>
          </a:p>
        </p:txBody>
      </p:sp>
      <p:sp>
        <p:nvSpPr>
          <p:cNvPr id="10" name="下矢印 9"/>
          <p:cNvSpPr/>
          <p:nvPr/>
        </p:nvSpPr>
        <p:spPr>
          <a:xfrm>
            <a:off x="11415983" y="1056941"/>
            <a:ext cx="914400" cy="5176747"/>
          </a:xfrm>
          <a:prstGeom prst="downArrow">
            <a:avLst/>
          </a:prstGeom>
          <a:solidFill>
            <a:schemeClr val="accent5">
              <a:lumMod val="50000"/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606669" y="6439758"/>
            <a:ext cx="10952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*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見学者情報、登録者の基本属性・就労希望、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GAF</a:t>
            </a:r>
            <a:r>
              <a:rPr lang="ja-JP" altLang="en-US"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年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/2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年後の就労状況と入院状況は</a:t>
            </a:r>
            <a:r>
              <a:rPr lang="ja-JP" altLang="en-US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説明と同意不要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3424507" y="-38101"/>
            <a:ext cx="6610350" cy="801687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39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分でわかる個別調査の内容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87265" y="3015031"/>
            <a:ext cx="1276349" cy="363855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</a:p>
          <a:p>
            <a:r>
              <a:rPr lang="ja-JP" altLang="en-US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調査で得た情報は、エクセルファイル、「</a:t>
            </a:r>
            <a:r>
              <a:rPr lang="en-US" altLang="ja-JP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12_</a:t>
            </a:r>
            <a:r>
              <a:rPr lang="ja-JP" altLang="en-US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個別調査</a:t>
            </a:r>
            <a:r>
              <a:rPr lang="en-US" altLang="ja-JP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_</a:t>
            </a:r>
            <a:r>
              <a:rPr lang="ja-JP" altLang="en-US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結果入力シート」に記載</a:t>
            </a:r>
            <a:endParaRPr lang="en-US" altLang="ja-JP" sz="15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1500" dirty="0"/>
          </a:p>
          <a:p>
            <a:r>
              <a:rPr lang="en-US" altLang="ja-JP" sz="1500" dirty="0">
                <a:solidFill>
                  <a:schemeClr val="tx1"/>
                </a:solidFill>
              </a:rPr>
              <a:t>2.</a:t>
            </a:r>
          </a:p>
          <a:p>
            <a:r>
              <a:rPr lang="ja-JP" altLang="en-US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自記式調査票は郵送でもエクセル入力でも</a:t>
            </a:r>
            <a:r>
              <a:rPr lang="en-US" altLang="ja-JP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OK</a:t>
            </a:r>
            <a:r>
              <a:rPr lang="ja-JP" altLang="en-US" sz="15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です</a:t>
            </a:r>
          </a:p>
        </p:txBody>
      </p:sp>
      <p:sp>
        <p:nvSpPr>
          <p:cNvPr id="3" name="角丸四角形吹き出し 2"/>
          <p:cNvSpPr/>
          <p:nvPr/>
        </p:nvSpPr>
        <p:spPr>
          <a:xfrm>
            <a:off x="145929" y="76199"/>
            <a:ext cx="1368545" cy="2790825"/>
          </a:xfrm>
          <a:prstGeom prst="wedgeRoundRectCallout">
            <a:avLst>
              <a:gd name="adj1" fmla="val 70770"/>
              <a:gd name="adj2" fmla="val 3905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記録・記憶があれば、属性や就労希望、</a:t>
            </a:r>
            <a:r>
              <a:rPr kumimoji="1" lang="en-US" altLang="ja-JP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GAF</a:t>
            </a:r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は</a:t>
            </a:r>
            <a:r>
              <a:rPr kumimoji="1" lang="en-US" altLang="ja-JP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kumimoji="1" lang="en-US" altLang="ja-JP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30</a:t>
            </a:r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日にまとめて書いていただいても</a:t>
            </a:r>
            <a:r>
              <a:rPr kumimoji="1" lang="en-US" altLang="ja-JP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OK</a:t>
            </a:r>
            <a:r>
              <a:rPr kumimoji="1" lang="ja-JP" altLang="en-US" sz="15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ただし辞めてしまう方もいるので、早めに確認することを推奨します</a:t>
            </a:r>
          </a:p>
        </p:txBody>
      </p:sp>
      <p:sp>
        <p:nvSpPr>
          <p:cNvPr id="12" name="角丸四角形吹き出し 11"/>
          <p:cNvSpPr/>
          <p:nvPr/>
        </p:nvSpPr>
        <p:spPr>
          <a:xfrm>
            <a:off x="9956499" y="43099"/>
            <a:ext cx="2220584" cy="599178"/>
          </a:xfrm>
          <a:prstGeom prst="wedgeRoundRectCallout">
            <a:avLst>
              <a:gd name="adj1" fmla="val -47630"/>
              <a:gd name="adj2" fmla="val 7793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900" dirty="0">
                <a:latin typeface="Meiryo UI" panose="020B0604030504040204" pitchFamily="50" charset="-128"/>
                <a:ea typeface="Meiryo UI" panose="020B0604030504040204" pitchFamily="50" charset="-128"/>
              </a:rPr>
              <a:t>全ての対象者をエクセルファイルに記録</a:t>
            </a:r>
          </a:p>
        </p:txBody>
      </p:sp>
    </p:spTree>
    <p:extLst>
      <p:ext uri="{BB962C8B-B14F-4D97-AF65-F5344CB8AC3E}">
        <p14:creationId xmlns:p14="http://schemas.microsoft.com/office/powerpoint/2010/main" val="3591015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953000"/>
            <a:ext cx="1905000" cy="1905000"/>
          </a:xfrm>
          <a:prstGeom prst="rect">
            <a:avLst/>
          </a:prstGeom>
        </p:spPr>
      </p:pic>
      <p:sp>
        <p:nvSpPr>
          <p:cNvPr id="3" name="タイトル 1"/>
          <p:cNvSpPr txBox="1">
            <a:spLocks/>
          </p:cNvSpPr>
          <p:nvPr/>
        </p:nvSpPr>
        <p:spPr>
          <a:xfrm>
            <a:off x="530024" y="131787"/>
            <a:ext cx="11261923" cy="63043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900" dirty="0">
                <a:latin typeface="Meiryo UI" panose="020B0604030504040204" pitchFamily="50" charset="-128"/>
                <a:ea typeface="Meiryo UI" panose="020B0604030504040204" pitchFamily="50" charset="-128"/>
              </a:rPr>
              <a:t>調査の説明と同意取得について</a:t>
            </a:r>
            <a:endParaRPr lang="en-GB" sz="3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1123950" y="638175"/>
            <a:ext cx="10824318" cy="4452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500" b="1" u="sng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利用できるもの</a:t>
            </a:r>
            <a:endParaRPr lang="en-US" altLang="ja-JP" sz="2500" b="1" u="sng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en-US" altLang="ja-JP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- </a:t>
            </a:r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研究説明用のスライド（ラミネートしたマテリアル）：口頭説明等の時に用いる</a:t>
            </a:r>
            <a:endParaRPr lang="en-US" altLang="ja-JP" sz="25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en-US" altLang="ja-JP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- </a:t>
            </a:r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研究説明のワードファイル（</a:t>
            </a:r>
            <a:r>
              <a:rPr lang="en-US" altLang="ja-JP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A4</a:t>
            </a:r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裏表２枚）：持ち帰ってもらう</a:t>
            </a:r>
            <a:endParaRPr lang="en-US" altLang="ja-JP" sz="25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5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ja-JP" altLang="en-US" sz="2500" b="1" u="sng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説明＆同意のポイント</a:t>
            </a:r>
            <a:endParaRPr lang="en-US" altLang="ja-JP" sz="2500" b="1" u="sng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 </a:t>
            </a:r>
            <a:r>
              <a:rPr 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</a:t>
            </a:r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スライドを利用して、説明する</a:t>
            </a:r>
            <a:endParaRPr lang="en-US" altLang="ja-JP" sz="25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 </a:t>
            </a:r>
            <a:r>
              <a:rPr lang="en-US" altLang="ja-JP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</a:t>
            </a:r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必ず伝えていただきたいこと</a:t>
            </a:r>
            <a:endParaRPr lang="en-US" altLang="ja-JP" sz="25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en-US" sz="1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</a:t>
            </a:r>
            <a:r>
              <a:rPr lang="ja-JP" altLang="en-US" sz="1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①目的の伝達「提供している支援について、利用者がどのように感じているか知りたい」</a:t>
            </a:r>
            <a:endParaRPr lang="en-US" altLang="ja-JP" sz="19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1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　　　　 ②アンケート調査に参加しても参加しなくても支援の内容はかわらず、参加は任意である</a:t>
            </a:r>
            <a:endParaRPr lang="en-US" altLang="ja-JP" sz="19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en-US" altLang="ja-JP" sz="19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     </a:t>
            </a:r>
            <a:r>
              <a:rPr lang="en-US" altLang="ja-JP" sz="25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</a:t>
            </a:r>
            <a:r>
              <a:rPr lang="ja-JP" altLang="en-US" sz="25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説明後に、同意書に日付け、説明事項の確認、署名等をもらう</a:t>
            </a:r>
            <a:endParaRPr lang="en-US" altLang="ja-JP" sz="25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l"/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　 </a:t>
            </a:r>
            <a:r>
              <a:rPr lang="en-US" altLang="ja-JP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- </a:t>
            </a:r>
            <a:r>
              <a:rPr lang="ja-JP" altLang="en-US" sz="25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可能であれば、同意書を説明時にもらう</a:t>
            </a:r>
            <a:endParaRPr lang="en-GB" sz="25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43150" y="5091112"/>
            <a:ext cx="9605118" cy="162877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kumimoji="1" lang="ja-JP" altLang="en-US" sz="19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スタッフの方へ</a:t>
            </a:r>
            <a:endParaRPr kumimoji="1" lang="en-US" altLang="ja-JP" sz="19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endParaRPr kumimoji="1" lang="en-US" altLang="ja-JP" sz="1900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900" dirty="0">
                <a:latin typeface="Meiryo UI" panose="020B0604030504040204" pitchFamily="50" charset="-128"/>
                <a:ea typeface="Meiryo UI" panose="020B0604030504040204" pitchFamily="50" charset="-128"/>
              </a:rPr>
              <a:t>・今回の調査は、新しい支援を試すものではありません（利用者さんの受ける支援はかわらない）。</a:t>
            </a:r>
            <a:endParaRPr kumimoji="1" lang="en-US" altLang="ja-JP" sz="1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900" dirty="0">
                <a:latin typeface="Meiryo UI" panose="020B0604030504040204" pitchFamily="50" charset="-128"/>
                <a:ea typeface="Meiryo UI" panose="020B0604030504040204" pitchFamily="50" charset="-128"/>
              </a:rPr>
              <a:t>・調査について説明する際、過度に時間を使って説明する必要はないもかもしれません。</a:t>
            </a:r>
            <a:endParaRPr kumimoji="1" lang="en-US" altLang="ja-JP" sz="1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900" dirty="0">
                <a:latin typeface="Meiryo UI" panose="020B0604030504040204" pitchFamily="50" charset="-128"/>
                <a:ea typeface="Meiryo UI" panose="020B0604030504040204" pitchFamily="50" charset="-128"/>
              </a:rPr>
              <a:t>・調査説明自体はスライドを用いて</a:t>
            </a:r>
            <a:r>
              <a:rPr kumimoji="1" lang="en-US" altLang="ja-JP" sz="190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1" lang="ja-JP" altLang="en-US" sz="1900" dirty="0">
                <a:latin typeface="Meiryo UI" panose="020B0604030504040204" pitchFamily="50" charset="-128"/>
                <a:ea typeface="Meiryo UI" panose="020B0604030504040204" pitchFamily="50" charset="-128"/>
              </a:rPr>
              <a:t>分程度が目安です。</a:t>
            </a:r>
            <a:endParaRPr kumimoji="1" lang="en-US" altLang="ja-JP" sz="1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19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6719403" y="2163938"/>
            <a:ext cx="5162190" cy="1177797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5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自記式調査の説明・同意・実施時期（下記の例があります</a:t>
            </a:r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en-US" altLang="ja-JP" sz="1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AutoNum type="arabicPeriod"/>
            </a:pPr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登録説明時</a:t>
            </a:r>
            <a:endParaRPr kumimoji="1" lang="en-US" altLang="ja-JP" sz="1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AutoNum type="arabicPeriod"/>
            </a:pPr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グループ支援が終了した際に先月登録した人全員に実施</a:t>
            </a:r>
            <a:endParaRPr kumimoji="1" lang="en-US" altLang="ja-JP" sz="1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>
              <a:buAutoNum type="arabicPeriod"/>
            </a:pPr>
            <a:r>
              <a:rPr kumimoji="1" lang="ja-JP" altLang="en-US" sz="1500" dirty="0">
                <a:latin typeface="Meiryo UI" panose="020B0604030504040204" pitchFamily="50" charset="-128"/>
                <a:ea typeface="Meiryo UI" panose="020B0604030504040204" pitchFamily="50" charset="-128"/>
              </a:rPr>
              <a:t>登録後１ヵ月ぐらい経ったある日の帰り際</a:t>
            </a:r>
            <a:endParaRPr kumimoji="1" lang="en-US" altLang="ja-JP" sz="15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62211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348</Words>
  <Application>Microsoft Office PowerPoint</Application>
  <PresentationFormat>ワイド画面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2分でわかる個別調査の内容</dc:title>
  <dc:creator>社会復帰部</dc:creator>
  <cp:lastModifiedBy>社会復帰部</cp:lastModifiedBy>
  <cp:revision>19</cp:revision>
  <cp:lastPrinted>2016-12-14T05:30:14Z</cp:lastPrinted>
  <dcterms:created xsi:type="dcterms:W3CDTF">2016-12-13T08:44:24Z</dcterms:created>
  <dcterms:modified xsi:type="dcterms:W3CDTF">2016-12-16T02:30:28Z</dcterms:modified>
</cp:coreProperties>
</file>