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4116" r:id="rId1"/>
  </p:sldMasterIdLst>
  <p:notesMasterIdLst>
    <p:notesMasterId r:id="rId14"/>
  </p:notesMasterIdLst>
  <p:handoutMasterIdLst>
    <p:handoutMasterId r:id="rId15"/>
  </p:handoutMasterIdLst>
  <p:sldIdLst>
    <p:sldId id="544" r:id="rId2"/>
    <p:sldId id="5328" r:id="rId3"/>
    <p:sldId id="5326" r:id="rId4"/>
    <p:sldId id="5331" r:id="rId5"/>
    <p:sldId id="546" r:id="rId6"/>
    <p:sldId id="5319" r:id="rId7"/>
    <p:sldId id="316" r:id="rId8"/>
    <p:sldId id="315" r:id="rId9"/>
    <p:sldId id="317" r:id="rId10"/>
    <p:sldId id="538" r:id="rId11"/>
    <p:sldId id="550" r:id="rId12"/>
    <p:sldId id="5332" r:id="rId13"/>
  </p:sldIdLst>
  <p:sldSz cx="9144000" cy="6858000" type="screen4x3"/>
  <p:notesSz cx="6802438" cy="9936163"/>
  <p:defaultTextStyle>
    <a:defPPr>
      <a:defRPr lang="ja-JP"/>
    </a:defPPr>
    <a:lvl1pPr algn="l" rtl="0" eaLnBrk="0" fontAlgn="base" hangingPunct="0">
      <a:spcBef>
        <a:spcPct val="0"/>
      </a:spcBef>
      <a:spcAft>
        <a:spcPct val="0"/>
      </a:spcAft>
      <a:defRPr kumimoji="1"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umimoji="1" sz="12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umimoji="1" sz="12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umimoji="1" sz="12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kumimoji="1" sz="1200" kern="1200">
        <a:solidFill>
          <a:schemeClr val="tx1"/>
        </a:solidFill>
        <a:latin typeface="Arial" charset="0"/>
        <a:ea typeface="ＭＳ Ｐゴシック" charset="-128"/>
        <a:cs typeface="+mn-cs"/>
      </a:defRPr>
    </a:lvl6pPr>
    <a:lvl7pPr marL="2743200" algn="l" defTabSz="914400" rtl="0" eaLnBrk="1" latinLnBrk="0" hangingPunct="1">
      <a:defRPr kumimoji="1" sz="1200" kern="1200">
        <a:solidFill>
          <a:schemeClr val="tx1"/>
        </a:solidFill>
        <a:latin typeface="Arial" charset="0"/>
        <a:ea typeface="ＭＳ Ｐゴシック" charset="-128"/>
        <a:cs typeface="+mn-cs"/>
      </a:defRPr>
    </a:lvl7pPr>
    <a:lvl8pPr marL="3200400" algn="l" defTabSz="914400" rtl="0" eaLnBrk="1" latinLnBrk="0" hangingPunct="1">
      <a:defRPr kumimoji="1" sz="1200" kern="1200">
        <a:solidFill>
          <a:schemeClr val="tx1"/>
        </a:solidFill>
        <a:latin typeface="Arial" charset="0"/>
        <a:ea typeface="ＭＳ Ｐゴシック" charset="-128"/>
        <a:cs typeface="+mn-cs"/>
      </a:defRPr>
    </a:lvl8pPr>
    <a:lvl9pPr marL="3657600" algn="l" defTabSz="914400" rtl="0" eaLnBrk="1" latinLnBrk="0" hangingPunct="1">
      <a:defRPr kumimoji="1" sz="1200"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Default Section" id="{9AAC4C19-DACD-42F3-8B8F-BA69B47553FC}">
          <p14:sldIdLst>
            <p14:sldId id="544"/>
            <p14:sldId id="5328"/>
            <p14:sldId id="5326"/>
            <p14:sldId id="5331"/>
            <p14:sldId id="546"/>
            <p14:sldId id="5319"/>
            <p14:sldId id="316"/>
            <p14:sldId id="315"/>
            <p14:sldId id="317"/>
            <p14:sldId id="538"/>
            <p14:sldId id="550"/>
            <p14:sldId id="5332"/>
          </p14:sldIdLst>
        </p14:section>
      </p14:sectionLst>
    </p:ext>
    <p:ext uri="{EFAFB233-063F-42B5-8137-9DF3F51BA10A}">
      <p15:sldGuideLst xmlns:p15="http://schemas.microsoft.com/office/powerpoint/2012/main">
        <p15:guide id="1" orient="horz" pos="1661" userDrawn="1">
          <p15:clr>
            <a:srgbClr val="A4A3A4"/>
          </p15:clr>
        </p15:guide>
        <p15:guide id="2" pos="2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FFCC"/>
    <a:srgbClr val="FF3300"/>
    <a:srgbClr val="43B1F1"/>
    <a:srgbClr val="99CCFF"/>
    <a:srgbClr val="66CCFF"/>
    <a:srgbClr val="E4E7FE"/>
    <a:srgbClr val="7889FB"/>
    <a:srgbClr val="CCFFFF"/>
    <a:srgbClr val="EAEAEA"/>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70" autoAdjust="0"/>
    <p:restoredTop sz="95918" autoAdjust="0"/>
  </p:normalViewPr>
  <p:slideViewPr>
    <p:cSldViewPr snapToObjects="1">
      <p:cViewPr varScale="1">
        <p:scale>
          <a:sx n="111" d="100"/>
          <a:sy n="111" d="100"/>
        </p:scale>
        <p:origin x="1872" y="96"/>
      </p:cViewPr>
      <p:guideLst>
        <p:guide orient="horz" pos="1661"/>
        <p:guide pos="220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6270CF"/>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FADB-4492-B8B0-E6A1617399B3}"/>
              </c:ext>
            </c:extLst>
          </c:dPt>
          <c:dPt>
            <c:idx val="1"/>
            <c:invertIfNegative val="0"/>
            <c:bubble3D val="0"/>
            <c:spPr>
              <a:solidFill>
                <a:schemeClr val="bg1">
                  <a:lumMod val="85000"/>
                </a:schemeClr>
              </a:solidFill>
              <a:ln>
                <a:noFill/>
              </a:ln>
              <a:effectLst/>
            </c:spPr>
            <c:extLst>
              <c:ext xmlns:c16="http://schemas.microsoft.com/office/drawing/2014/chart" uri="{C3380CC4-5D6E-409C-BE32-E72D297353CC}">
                <c16:uniqueId val="{00000003-FADB-4492-B8B0-E6A1617399B3}"/>
              </c:ext>
            </c:extLst>
          </c:dPt>
          <c:dPt>
            <c:idx val="2"/>
            <c:invertIfNegative val="0"/>
            <c:bubble3D val="0"/>
            <c:spPr>
              <a:solidFill>
                <a:schemeClr val="bg1">
                  <a:lumMod val="85000"/>
                </a:schemeClr>
              </a:solidFill>
              <a:ln>
                <a:noFill/>
              </a:ln>
              <a:effectLst/>
            </c:spPr>
            <c:extLst>
              <c:ext xmlns:c16="http://schemas.microsoft.com/office/drawing/2014/chart" uri="{C3380CC4-5D6E-409C-BE32-E72D297353CC}">
                <c16:uniqueId val="{00000005-FADB-4492-B8B0-E6A1617399B3}"/>
              </c:ext>
            </c:extLst>
          </c:dPt>
          <c:dLbls>
            <c:spPr>
              <a:noFill/>
              <a:ln>
                <a:noFill/>
              </a:ln>
              <a:effectLst/>
            </c:spPr>
            <c:txPr>
              <a:bodyPr rot="0" spcFirstLastPara="1" vertOverflow="ellipsis" vert="horz" wrap="square" anchor="ctr" anchorCtr="1"/>
              <a:lstStyle/>
              <a:p>
                <a:pPr>
                  <a:defRPr lang="ja-JP" sz="7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2015/6/30 NDB*</c:v>
                </c:pt>
                <c:pt idx="1">
                  <c:v>2014/6/30 630調査</c:v>
                </c:pt>
                <c:pt idx="2">
                  <c:v>2014/9/30 患者調査</c:v>
                </c:pt>
              </c:strCache>
            </c:strRef>
          </c:cat>
          <c:val>
            <c:numRef>
              <c:f>Sheet1!$B$2:$B$4</c:f>
              <c:numCache>
                <c:formatCode>#,##0</c:formatCode>
                <c:ptCount val="3"/>
                <c:pt idx="0">
                  <c:v>131071</c:v>
                </c:pt>
                <c:pt idx="1">
                  <c:v>186196</c:v>
                </c:pt>
                <c:pt idx="2">
                  <c:v>185241</c:v>
                </c:pt>
              </c:numCache>
            </c:numRef>
          </c:val>
          <c:extLst>
            <c:ext xmlns:c16="http://schemas.microsoft.com/office/drawing/2014/chart" uri="{C3380CC4-5D6E-409C-BE32-E72D297353CC}">
              <c16:uniqueId val="{00000006-FADB-4492-B8B0-E6A1617399B3}"/>
            </c:ext>
          </c:extLst>
        </c:ser>
        <c:dLbls>
          <c:showLegendKey val="0"/>
          <c:showVal val="0"/>
          <c:showCatName val="0"/>
          <c:showSerName val="0"/>
          <c:showPercent val="0"/>
          <c:showBubbleSize val="0"/>
        </c:dLbls>
        <c:gapWidth val="150"/>
        <c:overlap val="100"/>
        <c:axId val="2075436648"/>
        <c:axId val="2079243288"/>
      </c:barChart>
      <c:catAx>
        <c:axId val="2075436648"/>
        <c:scaling>
          <c:orientation val="minMax"/>
        </c:scaling>
        <c:delete val="1"/>
        <c:axPos val="b"/>
        <c:numFmt formatCode="General" sourceLinked="1"/>
        <c:majorTickMark val="none"/>
        <c:minorTickMark val="none"/>
        <c:tickLblPos val="nextTo"/>
        <c:crossAx val="2079243288"/>
        <c:crosses val="autoZero"/>
        <c:auto val="1"/>
        <c:lblAlgn val="ctr"/>
        <c:lblOffset val="100"/>
        <c:noMultiLvlLbl val="0"/>
      </c:catAx>
      <c:valAx>
        <c:axId val="20792432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207543664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7793" cy="498195"/>
          </a:xfrm>
          <a:prstGeom prst="rect">
            <a:avLst/>
          </a:prstGeom>
        </p:spPr>
        <p:txBody>
          <a:bodyPr vert="horz" lIns="20327" tIns="10164" rIns="20327" bIns="10164" rtlCol="0"/>
          <a:lstStyle>
            <a:lvl1pPr algn="l">
              <a:defRPr sz="300">
                <a:latin typeface="Arial" panose="020B0604020202020204" pitchFamily="34" charset="0"/>
                <a:ea typeface="ＭＳ Ｐゴシック" panose="020B0600070205080204" pitchFamily="50" charset="-128"/>
              </a:defRPr>
            </a:lvl1pPr>
          </a:lstStyle>
          <a:p>
            <a:pPr>
              <a:defRPr/>
            </a:pPr>
            <a:endParaRPr lang="ja-JP" altLang="en-US"/>
          </a:p>
        </p:txBody>
      </p:sp>
      <p:sp>
        <p:nvSpPr>
          <p:cNvPr id="3" name="Date Placeholder 2"/>
          <p:cNvSpPr>
            <a:spLocks noGrp="1"/>
          </p:cNvSpPr>
          <p:nvPr>
            <p:ph type="dt" sz="quarter" idx="1"/>
          </p:nvPr>
        </p:nvSpPr>
        <p:spPr>
          <a:xfrm>
            <a:off x="3853249" y="0"/>
            <a:ext cx="2947444" cy="498195"/>
          </a:xfrm>
          <a:prstGeom prst="rect">
            <a:avLst/>
          </a:prstGeom>
        </p:spPr>
        <p:txBody>
          <a:bodyPr vert="horz" lIns="20327" tIns="10164" rIns="20327" bIns="10164" rtlCol="0"/>
          <a:lstStyle>
            <a:lvl1pPr algn="r">
              <a:defRPr sz="300">
                <a:latin typeface="Arial" panose="020B0604020202020204" pitchFamily="34" charset="0"/>
                <a:ea typeface="ＭＳ Ｐゴシック" panose="020B0600070205080204" pitchFamily="50" charset="-128"/>
              </a:defRPr>
            </a:lvl1pPr>
          </a:lstStyle>
          <a:p>
            <a:pPr>
              <a:defRPr/>
            </a:pPr>
            <a:fld id="{CFF7FBB5-4F1D-B04B-B423-D7ACFE15AE1C}" type="datetimeFigureOut">
              <a:rPr lang="ja-JP" altLang="en-US"/>
              <a:pPr>
                <a:defRPr/>
              </a:pPr>
              <a:t>2021/11/18</a:t>
            </a:fld>
            <a:endParaRPr lang="ja-JP" altLang="en-US"/>
          </a:p>
        </p:txBody>
      </p:sp>
      <p:sp>
        <p:nvSpPr>
          <p:cNvPr id="4" name="Footer Placeholder 3"/>
          <p:cNvSpPr>
            <a:spLocks noGrp="1"/>
          </p:cNvSpPr>
          <p:nvPr>
            <p:ph type="ftr" sz="quarter" idx="2"/>
          </p:nvPr>
        </p:nvSpPr>
        <p:spPr>
          <a:xfrm>
            <a:off x="0" y="9437968"/>
            <a:ext cx="2947793" cy="498195"/>
          </a:xfrm>
          <a:prstGeom prst="rect">
            <a:avLst/>
          </a:prstGeom>
        </p:spPr>
        <p:txBody>
          <a:bodyPr vert="horz" lIns="20327" tIns="10164" rIns="20327" bIns="10164" rtlCol="0" anchor="b"/>
          <a:lstStyle>
            <a:lvl1pPr algn="l">
              <a:defRPr sz="300">
                <a:latin typeface="Arial" panose="020B0604020202020204" pitchFamily="34" charset="0"/>
                <a:ea typeface="ＭＳ Ｐゴシック" panose="020B0600070205080204" pitchFamily="50" charset="-128"/>
              </a:defRPr>
            </a:lvl1pPr>
          </a:lstStyle>
          <a:p>
            <a:pPr>
              <a:defRPr/>
            </a:pPr>
            <a:endParaRPr lang="ja-JP" altLang="en-US"/>
          </a:p>
        </p:txBody>
      </p:sp>
      <p:sp>
        <p:nvSpPr>
          <p:cNvPr id="5" name="Slide Number Placeholder 4"/>
          <p:cNvSpPr>
            <a:spLocks noGrp="1"/>
          </p:cNvSpPr>
          <p:nvPr>
            <p:ph type="sldNum" sz="quarter" idx="3"/>
          </p:nvPr>
        </p:nvSpPr>
        <p:spPr>
          <a:xfrm>
            <a:off x="3853249" y="9437968"/>
            <a:ext cx="2947444" cy="498195"/>
          </a:xfrm>
          <a:prstGeom prst="rect">
            <a:avLst/>
          </a:prstGeom>
        </p:spPr>
        <p:txBody>
          <a:bodyPr vert="horz" lIns="20327" tIns="10164" rIns="20327" bIns="10164" rtlCol="0" anchor="b"/>
          <a:lstStyle>
            <a:lvl1pPr algn="r">
              <a:defRPr sz="300">
                <a:latin typeface="Arial" panose="020B0604020202020204" pitchFamily="34" charset="0"/>
                <a:ea typeface="ＭＳ Ｐゴシック" panose="020B0600070205080204" pitchFamily="50" charset="-128"/>
              </a:defRPr>
            </a:lvl1pPr>
          </a:lstStyle>
          <a:p>
            <a:pPr>
              <a:defRPr/>
            </a:pPr>
            <a:fld id="{D7D54650-5C07-F249-89EE-E10DA584A1D5}" type="slidenum">
              <a:rPr lang="ja-JP" altLang="en-US"/>
              <a:pPr>
                <a:defRPr/>
              </a:pPr>
              <a:t>‹#›</a:t>
            </a:fld>
            <a:endParaRPr lang="ja-JP" altLang="en-US"/>
          </a:p>
        </p:txBody>
      </p:sp>
    </p:spTree>
    <p:extLst>
      <p:ext uri="{BB962C8B-B14F-4D97-AF65-F5344CB8AC3E}">
        <p14:creationId xmlns:p14="http://schemas.microsoft.com/office/powerpoint/2010/main" val="3984422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8142" cy="4967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96" tIns="45698" rIns="91396" bIns="45698" numCol="1" anchor="t" anchorCtr="0" compatLnSpc="1">
            <a:prstTxWarp prst="textNoShape">
              <a:avLst/>
            </a:prstTxWarp>
          </a:bodyPr>
          <a:lstStyle>
            <a:lvl1pPr eaLnBrk="1" hangingPunct="1">
              <a:defRPr>
                <a:latin typeface="Arial" panose="020B0604020202020204" pitchFamily="34" charset="0"/>
                <a:ea typeface="ＭＳ Ｐゴシック" panose="020B0600070205080204" pitchFamily="50" charset="-128"/>
              </a:defRPr>
            </a:lvl1pPr>
          </a:lstStyle>
          <a:p>
            <a:pPr>
              <a:defRPr/>
            </a:pPr>
            <a:endParaRPr lang="en-US" altLang="ja-JP"/>
          </a:p>
        </p:txBody>
      </p:sp>
      <p:sp>
        <p:nvSpPr>
          <p:cNvPr id="4099" name="Rectangle 3"/>
          <p:cNvSpPr>
            <a:spLocks noGrp="1" noChangeArrowheads="1"/>
          </p:cNvSpPr>
          <p:nvPr>
            <p:ph type="dt" idx="1"/>
          </p:nvPr>
        </p:nvSpPr>
        <p:spPr bwMode="auto">
          <a:xfrm>
            <a:off x="3852551" y="0"/>
            <a:ext cx="2948142" cy="4967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96" tIns="45698" rIns="91396" bIns="45698" numCol="1" anchor="t" anchorCtr="0" compatLnSpc="1">
            <a:prstTxWarp prst="textNoShape">
              <a:avLst/>
            </a:prstTxWarp>
          </a:bodyPr>
          <a:lstStyle>
            <a:lvl1pPr algn="r" eaLnBrk="1" hangingPunct="1">
              <a:defRPr>
                <a:latin typeface="Arial" panose="020B0604020202020204" pitchFamily="34" charset="0"/>
                <a:ea typeface="ＭＳ Ｐゴシック" panose="020B0600070205080204" pitchFamily="50" charset="-128"/>
              </a:defRPr>
            </a:lvl1pPr>
          </a:lstStyle>
          <a:p>
            <a:pPr>
              <a:defRPr/>
            </a:pPr>
            <a:endParaRPr lang="en-US" altLang="ja-JP"/>
          </a:p>
        </p:txBody>
      </p:sp>
      <p:sp>
        <p:nvSpPr>
          <p:cNvPr id="3076" name="Rectangle 4"/>
          <p:cNvSpPr>
            <a:spLocks noGrp="1" noRot="1" noChangeAspect="1" noChangeArrowheads="1" noTextEdit="1"/>
          </p:cNvSpPr>
          <p:nvPr>
            <p:ph type="sldImg" idx="2"/>
          </p:nvPr>
        </p:nvSpPr>
        <p:spPr bwMode="auto">
          <a:xfrm>
            <a:off x="920750" y="746125"/>
            <a:ext cx="4964113" cy="3724275"/>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 uri="{FAA26D3D-D897-4be2-8F04-BA451C77F1D7}">
              <ma14:placeholderFlag xmlns:ma14="http://schemas.microsoft.com/office/mac/drawingml/2011/main" xmlns="" val="1"/>
            </a:ext>
          </a:extLst>
        </p:spPr>
      </p:sp>
      <p:sp>
        <p:nvSpPr>
          <p:cNvPr id="4101" name="Rectangle 5"/>
          <p:cNvSpPr>
            <a:spLocks noGrp="1" noChangeArrowheads="1"/>
          </p:cNvSpPr>
          <p:nvPr>
            <p:ph type="body" sz="quarter" idx="3"/>
          </p:nvPr>
        </p:nvSpPr>
        <p:spPr bwMode="auto">
          <a:xfrm>
            <a:off x="680663" y="4719873"/>
            <a:ext cx="5441113" cy="44702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96" tIns="45698" rIns="91396" bIns="45698"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4102" name="Rectangle 6"/>
          <p:cNvSpPr>
            <a:spLocks noGrp="1" noChangeArrowheads="1"/>
          </p:cNvSpPr>
          <p:nvPr>
            <p:ph type="ftr" sz="quarter" idx="4"/>
          </p:nvPr>
        </p:nvSpPr>
        <p:spPr bwMode="auto">
          <a:xfrm>
            <a:off x="0" y="9437969"/>
            <a:ext cx="2948142" cy="496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96" tIns="45698" rIns="91396" bIns="45698" numCol="1" anchor="b" anchorCtr="0" compatLnSpc="1">
            <a:prstTxWarp prst="textNoShape">
              <a:avLst/>
            </a:prstTxWarp>
          </a:bodyPr>
          <a:lstStyle>
            <a:lvl1pPr eaLnBrk="1" hangingPunct="1">
              <a:defRPr>
                <a:latin typeface="Arial" panose="020B0604020202020204" pitchFamily="34" charset="0"/>
                <a:ea typeface="ＭＳ Ｐゴシック" panose="020B0600070205080204" pitchFamily="50" charset="-128"/>
              </a:defRPr>
            </a:lvl1pPr>
          </a:lstStyle>
          <a:p>
            <a:pPr>
              <a:defRPr/>
            </a:pPr>
            <a:endParaRPr lang="en-US" altLang="ja-JP"/>
          </a:p>
        </p:txBody>
      </p:sp>
      <p:sp>
        <p:nvSpPr>
          <p:cNvPr id="4103" name="Rectangle 7"/>
          <p:cNvSpPr>
            <a:spLocks noGrp="1" noChangeArrowheads="1"/>
          </p:cNvSpPr>
          <p:nvPr>
            <p:ph type="sldNum" sz="quarter" idx="5"/>
          </p:nvPr>
        </p:nvSpPr>
        <p:spPr bwMode="auto">
          <a:xfrm>
            <a:off x="3852551" y="9437969"/>
            <a:ext cx="2948142" cy="496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96" tIns="45698" rIns="91396" bIns="45698" numCol="1" anchor="b" anchorCtr="0" compatLnSpc="1">
            <a:prstTxWarp prst="textNoShape">
              <a:avLst/>
            </a:prstTxWarp>
          </a:bodyPr>
          <a:lstStyle>
            <a:lvl1pPr algn="r" eaLnBrk="1" hangingPunct="1">
              <a:defRPr>
                <a:latin typeface="Arial" panose="020B0604020202020204" pitchFamily="34" charset="0"/>
                <a:ea typeface="ＭＳ Ｐゴシック" panose="020B0600070205080204" pitchFamily="50" charset="-128"/>
              </a:defRPr>
            </a:lvl1pPr>
          </a:lstStyle>
          <a:p>
            <a:pPr>
              <a:defRPr/>
            </a:pPr>
            <a:fld id="{02317A07-815E-4D4B-9932-0AC5A40BE83E}" type="slidenum">
              <a:rPr lang="en-US" altLang="ja-JP"/>
              <a:pPr>
                <a:defRPr/>
              </a:pPr>
              <a:t>‹#›</a:t>
            </a:fld>
            <a:endParaRPr lang="en-US" altLang="ja-JP"/>
          </a:p>
        </p:txBody>
      </p:sp>
    </p:spTree>
    <p:extLst>
      <p:ext uri="{BB962C8B-B14F-4D97-AF65-F5344CB8AC3E}">
        <p14:creationId xmlns:p14="http://schemas.microsoft.com/office/powerpoint/2010/main" val="35119334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a:p>
        </p:txBody>
      </p:sp>
      <p:sp>
        <p:nvSpPr>
          <p:cNvPr id="4" name="Slide Number Placeholder 3"/>
          <p:cNvSpPr>
            <a:spLocks noGrp="1"/>
          </p:cNvSpPr>
          <p:nvPr>
            <p:ph type="sldNum" sz="quarter" idx="10"/>
          </p:nvPr>
        </p:nvSpPr>
        <p:spPr/>
        <p:txBody>
          <a:bodyPr/>
          <a:lstStyle/>
          <a:p>
            <a:pPr defTabSz="203271">
              <a:defRPr/>
            </a:pPr>
            <a:fld id="{5CFFFA19-1EC0-4C8A-9442-81B71D8AFC29}" type="slidenum">
              <a:rPr lang="ja-JP" altLang="en-US" sz="300">
                <a:solidFill>
                  <a:srgbClr val="000000"/>
                </a:solidFill>
              </a:rPr>
              <a:pPr defTabSz="203271">
                <a:defRPr/>
              </a:pPr>
              <a:t>5</a:t>
            </a:fld>
            <a:endParaRPr lang="en-US" altLang="ja-JP" sz="300">
              <a:solidFill>
                <a:srgbClr val="000000"/>
              </a:solidFill>
            </a:endParaRPr>
          </a:p>
        </p:txBody>
      </p:sp>
    </p:spTree>
    <p:extLst>
      <p:ext uri="{BB962C8B-B14F-4D97-AF65-F5344CB8AC3E}">
        <p14:creationId xmlns:p14="http://schemas.microsoft.com/office/powerpoint/2010/main" val="2776976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203271">
              <a:defRPr/>
            </a:pPr>
            <a:fld id="{5CFFFA19-1EC0-4C8A-9442-81B71D8AFC29}" type="slidenum">
              <a:rPr lang="ja-JP" altLang="en-US" sz="300">
                <a:solidFill>
                  <a:srgbClr val="000000"/>
                </a:solidFill>
              </a:rPr>
              <a:pPr defTabSz="203271">
                <a:defRPr/>
              </a:pPr>
              <a:t>7</a:t>
            </a:fld>
            <a:endParaRPr lang="en-US" altLang="ja-JP" sz="300">
              <a:solidFill>
                <a:srgbClr val="000000"/>
              </a:solidFill>
            </a:endParaRPr>
          </a:p>
        </p:txBody>
      </p:sp>
    </p:spTree>
    <p:extLst>
      <p:ext uri="{BB962C8B-B14F-4D97-AF65-F5344CB8AC3E}">
        <p14:creationId xmlns:p14="http://schemas.microsoft.com/office/powerpoint/2010/main" val="1318640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a:p>
        </p:txBody>
      </p:sp>
      <p:sp>
        <p:nvSpPr>
          <p:cNvPr id="4" name="Slide Number Placeholder 3"/>
          <p:cNvSpPr>
            <a:spLocks noGrp="1"/>
          </p:cNvSpPr>
          <p:nvPr>
            <p:ph type="sldNum" sz="quarter" idx="10"/>
          </p:nvPr>
        </p:nvSpPr>
        <p:spPr/>
        <p:txBody>
          <a:bodyPr/>
          <a:lstStyle/>
          <a:p>
            <a:pPr defTabSz="203271">
              <a:defRPr/>
            </a:pPr>
            <a:fld id="{5CFFFA19-1EC0-4C8A-9442-81B71D8AFC29}" type="slidenum">
              <a:rPr lang="ja-JP" altLang="en-US" sz="300">
                <a:solidFill>
                  <a:srgbClr val="000000"/>
                </a:solidFill>
              </a:rPr>
              <a:pPr defTabSz="203271">
                <a:defRPr/>
              </a:pPr>
              <a:t>8</a:t>
            </a:fld>
            <a:endParaRPr lang="en-US" altLang="ja-JP" sz="300">
              <a:solidFill>
                <a:srgbClr val="000000"/>
              </a:solidFill>
            </a:endParaRPr>
          </a:p>
        </p:txBody>
      </p:sp>
    </p:spTree>
    <p:extLst>
      <p:ext uri="{BB962C8B-B14F-4D97-AF65-F5344CB8AC3E}">
        <p14:creationId xmlns:p14="http://schemas.microsoft.com/office/powerpoint/2010/main" val="1027553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4113" cy="3724275"/>
          </a:xfrm>
        </p:spPr>
      </p:sp>
      <p:sp>
        <p:nvSpPr>
          <p:cNvPr id="21506" name="ノート プレースホルダ 2"/>
          <p:cNvSpPr>
            <a:spLocks noGrp="1"/>
          </p:cNvSpPr>
          <p:nvPr>
            <p:ph type="body" idx="1"/>
          </p:nvPr>
        </p:nvSpPr>
        <p:spPr>
          <a:noFill/>
        </p:spPr>
        <p:txBody>
          <a:bodyPr/>
          <a:lstStyle/>
          <a:p>
            <a:endParaRPr lang="ja-JP" altLang="en-US">
              <a:latin typeface="Arial" charset="0"/>
              <a:ea typeface="ＭＳ Ｐ明朝" charset="-128"/>
            </a:endParaRPr>
          </a:p>
        </p:txBody>
      </p:sp>
      <p:sp>
        <p:nvSpPr>
          <p:cNvPr id="21507" name="スライド番号プレースホルダ 3"/>
          <p:cNvSpPr>
            <a:spLocks noGrp="1"/>
          </p:cNvSpPr>
          <p:nvPr>
            <p:ph type="sldNum" sz="quarter" idx="5"/>
          </p:nvPr>
        </p:nvSpPr>
        <p:spPr>
          <a:noFill/>
        </p:spPr>
        <p:txBody>
          <a:bodyPr/>
          <a:lstStyle>
            <a:lvl1pPr>
              <a:defRPr kumimoji="1" sz="300">
                <a:solidFill>
                  <a:schemeClr val="tx1"/>
                </a:solidFill>
                <a:latin typeface="Arial" charset="0"/>
                <a:ea typeface="ＭＳ Ｐゴシック" charset="-128"/>
              </a:defRPr>
            </a:lvl1pPr>
            <a:lvl2pPr marL="165158" indent="-63522">
              <a:defRPr kumimoji="1" sz="300">
                <a:solidFill>
                  <a:schemeClr val="tx1"/>
                </a:solidFill>
                <a:latin typeface="Arial" charset="0"/>
                <a:ea typeface="ＭＳ Ｐゴシック" charset="-128"/>
              </a:defRPr>
            </a:lvl2pPr>
            <a:lvl3pPr marL="254089" indent="-50818">
              <a:defRPr kumimoji="1" sz="300">
                <a:solidFill>
                  <a:schemeClr val="tx1"/>
                </a:solidFill>
                <a:latin typeface="Arial" charset="0"/>
                <a:ea typeface="ＭＳ Ｐゴシック" charset="-128"/>
              </a:defRPr>
            </a:lvl3pPr>
            <a:lvl4pPr marL="355724" indent="-50818">
              <a:defRPr kumimoji="1" sz="300">
                <a:solidFill>
                  <a:schemeClr val="tx1"/>
                </a:solidFill>
                <a:latin typeface="Arial" charset="0"/>
                <a:ea typeface="ＭＳ Ｐゴシック" charset="-128"/>
              </a:defRPr>
            </a:lvl4pPr>
            <a:lvl5pPr marL="457360" indent="-50818">
              <a:defRPr kumimoji="1" sz="300">
                <a:solidFill>
                  <a:schemeClr val="tx1"/>
                </a:solidFill>
                <a:latin typeface="Arial" charset="0"/>
                <a:ea typeface="ＭＳ Ｐゴシック" charset="-128"/>
              </a:defRPr>
            </a:lvl5pPr>
            <a:lvl6pPr marL="558996" indent="-50818" eaLnBrk="0" fontAlgn="base" hangingPunct="0">
              <a:spcBef>
                <a:spcPct val="0"/>
              </a:spcBef>
              <a:spcAft>
                <a:spcPct val="0"/>
              </a:spcAft>
              <a:defRPr kumimoji="1" sz="300">
                <a:solidFill>
                  <a:schemeClr val="tx1"/>
                </a:solidFill>
                <a:latin typeface="Arial" charset="0"/>
                <a:ea typeface="ＭＳ Ｐゴシック" charset="-128"/>
              </a:defRPr>
            </a:lvl6pPr>
            <a:lvl7pPr marL="660631" indent="-50818" eaLnBrk="0" fontAlgn="base" hangingPunct="0">
              <a:spcBef>
                <a:spcPct val="0"/>
              </a:spcBef>
              <a:spcAft>
                <a:spcPct val="0"/>
              </a:spcAft>
              <a:defRPr kumimoji="1" sz="300">
                <a:solidFill>
                  <a:schemeClr val="tx1"/>
                </a:solidFill>
                <a:latin typeface="Arial" charset="0"/>
                <a:ea typeface="ＭＳ Ｐゴシック" charset="-128"/>
              </a:defRPr>
            </a:lvl7pPr>
            <a:lvl8pPr marL="762267" indent="-50818" eaLnBrk="0" fontAlgn="base" hangingPunct="0">
              <a:spcBef>
                <a:spcPct val="0"/>
              </a:spcBef>
              <a:spcAft>
                <a:spcPct val="0"/>
              </a:spcAft>
              <a:defRPr kumimoji="1" sz="300">
                <a:solidFill>
                  <a:schemeClr val="tx1"/>
                </a:solidFill>
                <a:latin typeface="Arial" charset="0"/>
                <a:ea typeface="ＭＳ Ｐゴシック" charset="-128"/>
              </a:defRPr>
            </a:lvl8pPr>
            <a:lvl9pPr marL="863902" indent="-50818" eaLnBrk="0" fontAlgn="base" hangingPunct="0">
              <a:spcBef>
                <a:spcPct val="0"/>
              </a:spcBef>
              <a:spcAft>
                <a:spcPct val="0"/>
              </a:spcAft>
              <a:defRPr kumimoji="1" sz="300">
                <a:solidFill>
                  <a:schemeClr val="tx1"/>
                </a:solidFill>
                <a:latin typeface="Arial" charset="0"/>
                <a:ea typeface="ＭＳ Ｐゴシック" charset="-128"/>
              </a:defRPr>
            </a:lvl9pPr>
          </a:lstStyle>
          <a:p>
            <a:pPr defTabSz="203271">
              <a:defRPr/>
            </a:pPr>
            <a:fld id="{773DB60E-30F2-5947-920F-2C91FFB7C5A9}" type="slidenum">
              <a:rPr lang="ja-JP" altLang="en-US">
                <a:solidFill>
                  <a:srgbClr val="000000"/>
                </a:solidFill>
              </a:rPr>
              <a:pPr defTabSz="203271">
                <a:defRPr/>
              </a:pPr>
              <a:t>9</a:t>
            </a:fld>
            <a:endParaRPr lang="en-US" altLang="ja-JP">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a:p>
        </p:txBody>
      </p:sp>
      <p:sp>
        <p:nvSpPr>
          <p:cNvPr id="4" name="Slide Number Placeholder 3"/>
          <p:cNvSpPr>
            <a:spLocks noGrp="1"/>
          </p:cNvSpPr>
          <p:nvPr>
            <p:ph type="sldNum" sz="quarter" idx="10"/>
          </p:nvPr>
        </p:nvSpPr>
        <p:spPr/>
        <p:txBody>
          <a:bodyPr/>
          <a:lstStyle/>
          <a:p>
            <a:pPr defTabSz="203271">
              <a:defRPr/>
            </a:pPr>
            <a:fld id="{5CFFFA19-1EC0-4C8A-9442-81B71D8AFC29}" type="slidenum">
              <a:rPr lang="ja-JP" altLang="en-US" sz="300">
                <a:solidFill>
                  <a:srgbClr val="000000"/>
                </a:solidFill>
              </a:rPr>
              <a:pPr defTabSz="203271">
                <a:defRPr/>
              </a:pPr>
              <a:t>10</a:t>
            </a:fld>
            <a:endParaRPr lang="en-US" altLang="ja-JP" sz="300">
              <a:solidFill>
                <a:srgbClr val="000000"/>
              </a:solidFill>
            </a:endParaRPr>
          </a:p>
        </p:txBody>
      </p:sp>
    </p:spTree>
    <p:extLst>
      <p:ext uri="{BB962C8B-B14F-4D97-AF65-F5344CB8AC3E}">
        <p14:creationId xmlns:p14="http://schemas.microsoft.com/office/powerpoint/2010/main" val="5277577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planet image.jpg"/>
          <p:cNvPicPr>
            <a:picLocks/>
          </p:cNvPicPr>
          <p:nvPr userDrawn="1"/>
        </p:nvPicPr>
        <p:blipFill>
          <a:blip r:embed="rId2">
            <a:extLst>
              <a:ext uri="{28A0092B-C50C-407E-A947-70E740481C1C}">
                <a14:useLocalDpi xmlns:a14="http://schemas.microsoft.com/office/drawing/2010/main" val="0"/>
              </a:ext>
            </a:extLst>
          </a:blip>
          <a:srcRect b="410"/>
          <a:stretch>
            <a:fillRect/>
          </a:stretch>
        </p:blipFill>
        <p:spPr bwMode="auto">
          <a:xfrm>
            <a:off x="274639" y="3665540"/>
            <a:ext cx="8593137" cy="223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Line 5"/>
          <p:cNvSpPr>
            <a:spLocks noChangeShapeType="1"/>
          </p:cNvSpPr>
          <p:nvPr/>
        </p:nvSpPr>
        <p:spPr bwMode="auto">
          <a:xfrm flipV="1">
            <a:off x="274639" y="1050925"/>
            <a:ext cx="859472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ja-JP" altLang="en-US" sz="1200"/>
          </a:p>
        </p:txBody>
      </p:sp>
      <p:grpSp>
        <p:nvGrpSpPr>
          <p:cNvPr id="8" name="Group 8"/>
          <p:cNvGrpSpPr>
            <a:grpSpLocks/>
          </p:cNvGrpSpPr>
          <p:nvPr userDrawn="1"/>
        </p:nvGrpSpPr>
        <p:grpSpPr bwMode="auto">
          <a:xfrm>
            <a:off x="274639" y="3665538"/>
            <a:ext cx="8594725" cy="2233612"/>
            <a:chOff x="160" y="2308"/>
            <a:chExt cx="5437" cy="1399"/>
          </a:xfrm>
        </p:grpSpPr>
        <p:sp>
          <p:nvSpPr>
            <p:cNvPr id="9" name="Rectangle 9"/>
            <p:cNvSpPr>
              <a:spLocks noChangeArrowheads="1"/>
            </p:cNvSpPr>
            <p:nvPr/>
          </p:nvSpPr>
          <p:spPr bwMode="auto">
            <a:xfrm>
              <a:off x="160" y="2308"/>
              <a:ext cx="858" cy="288"/>
            </a:xfrm>
            <a:prstGeom prst="rect">
              <a:avLst/>
            </a:prstGeom>
            <a:solidFill>
              <a:srgbClr val="FEFFFE">
                <a:alpha val="49019"/>
              </a:srgbClr>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lvl1pPr>
                <a:defRPr kumimoji="1" sz="1200">
                  <a:solidFill>
                    <a:schemeClr val="tx1"/>
                  </a:solidFill>
                  <a:latin typeface="Arial" panose="020B0604020202020204" pitchFamily="34" charset="0"/>
                  <a:ea typeface="ＭＳ Ｐゴシック" panose="020B0600070205080204" pitchFamily="50" charset="-128"/>
                </a:defRPr>
              </a:lvl1pPr>
              <a:lvl2pPr marL="742950" indent="-285750">
                <a:defRPr kumimoji="1" sz="1200">
                  <a:solidFill>
                    <a:schemeClr val="tx1"/>
                  </a:solidFill>
                  <a:latin typeface="Arial" panose="020B0604020202020204" pitchFamily="34" charset="0"/>
                  <a:ea typeface="ＭＳ Ｐゴシック" panose="020B0600070205080204" pitchFamily="50" charset="-128"/>
                </a:defRPr>
              </a:lvl2pPr>
              <a:lvl3pPr marL="1143000" indent="-228600">
                <a:defRPr kumimoji="1" sz="1200">
                  <a:solidFill>
                    <a:schemeClr val="tx1"/>
                  </a:solidFill>
                  <a:latin typeface="Arial" panose="020B0604020202020204" pitchFamily="34" charset="0"/>
                  <a:ea typeface="ＭＳ Ｐゴシック" panose="020B0600070205080204" pitchFamily="50" charset="-128"/>
                </a:defRPr>
              </a:lvl3pPr>
              <a:lvl4pPr marL="1600200" indent="-228600">
                <a:defRPr kumimoji="1" sz="1200">
                  <a:solidFill>
                    <a:schemeClr val="tx1"/>
                  </a:solidFill>
                  <a:latin typeface="Arial" panose="020B0604020202020204" pitchFamily="34" charset="0"/>
                  <a:ea typeface="ＭＳ Ｐゴシック" panose="020B0600070205080204" pitchFamily="50" charset="-128"/>
                </a:defRPr>
              </a:lvl4pPr>
              <a:lvl5pPr marL="2057400" indent="-22860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sz="1200"/>
            </a:p>
          </p:txBody>
        </p:sp>
        <p:sp>
          <p:nvSpPr>
            <p:cNvPr id="10" name="Rectangle 10"/>
            <p:cNvSpPr>
              <a:spLocks noChangeArrowheads="1"/>
            </p:cNvSpPr>
            <p:nvPr/>
          </p:nvSpPr>
          <p:spPr bwMode="auto">
            <a:xfrm>
              <a:off x="160" y="2862"/>
              <a:ext cx="858" cy="289"/>
            </a:xfrm>
            <a:prstGeom prst="rect">
              <a:avLst/>
            </a:prstGeom>
            <a:solidFill>
              <a:srgbClr val="FEFFFE">
                <a:alpha val="49019"/>
              </a:srgbClr>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lvl1pPr>
                <a:defRPr kumimoji="1" sz="1200">
                  <a:solidFill>
                    <a:schemeClr val="tx1"/>
                  </a:solidFill>
                  <a:latin typeface="Arial" panose="020B0604020202020204" pitchFamily="34" charset="0"/>
                  <a:ea typeface="ＭＳ Ｐゴシック" panose="020B0600070205080204" pitchFamily="50" charset="-128"/>
                </a:defRPr>
              </a:lvl1pPr>
              <a:lvl2pPr marL="742950" indent="-285750">
                <a:defRPr kumimoji="1" sz="1200">
                  <a:solidFill>
                    <a:schemeClr val="tx1"/>
                  </a:solidFill>
                  <a:latin typeface="Arial" panose="020B0604020202020204" pitchFamily="34" charset="0"/>
                  <a:ea typeface="ＭＳ Ｐゴシック" panose="020B0600070205080204" pitchFamily="50" charset="-128"/>
                </a:defRPr>
              </a:lvl2pPr>
              <a:lvl3pPr marL="1143000" indent="-228600">
                <a:defRPr kumimoji="1" sz="1200">
                  <a:solidFill>
                    <a:schemeClr val="tx1"/>
                  </a:solidFill>
                  <a:latin typeface="Arial" panose="020B0604020202020204" pitchFamily="34" charset="0"/>
                  <a:ea typeface="ＭＳ Ｐゴシック" panose="020B0600070205080204" pitchFamily="50" charset="-128"/>
                </a:defRPr>
              </a:lvl3pPr>
              <a:lvl4pPr marL="1600200" indent="-228600">
                <a:defRPr kumimoji="1" sz="1200">
                  <a:solidFill>
                    <a:schemeClr val="tx1"/>
                  </a:solidFill>
                  <a:latin typeface="Arial" panose="020B0604020202020204" pitchFamily="34" charset="0"/>
                  <a:ea typeface="ＭＳ Ｐゴシック" panose="020B0600070205080204" pitchFamily="50" charset="-128"/>
                </a:defRPr>
              </a:lvl4pPr>
              <a:lvl5pPr marL="2057400" indent="-22860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sz="1200"/>
            </a:p>
          </p:txBody>
        </p:sp>
        <p:sp>
          <p:nvSpPr>
            <p:cNvPr id="11" name="Rectangle 11"/>
            <p:cNvSpPr>
              <a:spLocks noChangeArrowheads="1"/>
            </p:cNvSpPr>
            <p:nvPr/>
          </p:nvSpPr>
          <p:spPr bwMode="auto">
            <a:xfrm>
              <a:off x="160" y="3419"/>
              <a:ext cx="269" cy="288"/>
            </a:xfrm>
            <a:prstGeom prst="rect">
              <a:avLst/>
            </a:prstGeom>
            <a:solidFill>
              <a:srgbClr val="FEFFFE">
                <a:alpha val="49019"/>
              </a:srgbClr>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lvl1pPr>
                <a:defRPr kumimoji="1" sz="1200">
                  <a:solidFill>
                    <a:schemeClr val="tx1"/>
                  </a:solidFill>
                  <a:latin typeface="Arial" panose="020B0604020202020204" pitchFamily="34" charset="0"/>
                  <a:ea typeface="ＭＳ Ｐゴシック" panose="020B0600070205080204" pitchFamily="50" charset="-128"/>
                </a:defRPr>
              </a:lvl1pPr>
              <a:lvl2pPr marL="742950" indent="-285750">
                <a:defRPr kumimoji="1" sz="1200">
                  <a:solidFill>
                    <a:schemeClr val="tx1"/>
                  </a:solidFill>
                  <a:latin typeface="Arial" panose="020B0604020202020204" pitchFamily="34" charset="0"/>
                  <a:ea typeface="ＭＳ Ｐゴシック" panose="020B0600070205080204" pitchFamily="50" charset="-128"/>
                </a:defRPr>
              </a:lvl2pPr>
              <a:lvl3pPr marL="1143000" indent="-228600">
                <a:defRPr kumimoji="1" sz="1200">
                  <a:solidFill>
                    <a:schemeClr val="tx1"/>
                  </a:solidFill>
                  <a:latin typeface="Arial" panose="020B0604020202020204" pitchFamily="34" charset="0"/>
                  <a:ea typeface="ＭＳ Ｐゴシック" panose="020B0600070205080204" pitchFamily="50" charset="-128"/>
                </a:defRPr>
              </a:lvl3pPr>
              <a:lvl4pPr marL="1600200" indent="-228600">
                <a:defRPr kumimoji="1" sz="1200">
                  <a:solidFill>
                    <a:schemeClr val="tx1"/>
                  </a:solidFill>
                  <a:latin typeface="Arial" panose="020B0604020202020204" pitchFamily="34" charset="0"/>
                  <a:ea typeface="ＭＳ Ｐゴシック" panose="020B0600070205080204" pitchFamily="50" charset="-128"/>
                </a:defRPr>
              </a:lvl4pPr>
              <a:lvl5pPr marL="2057400" indent="-22860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sz="1200"/>
            </a:p>
          </p:txBody>
        </p:sp>
        <p:sp>
          <p:nvSpPr>
            <p:cNvPr id="12" name="Rectangle 12"/>
            <p:cNvSpPr>
              <a:spLocks noChangeArrowheads="1"/>
            </p:cNvSpPr>
            <p:nvPr/>
          </p:nvSpPr>
          <p:spPr bwMode="auto">
            <a:xfrm>
              <a:off x="4739" y="2308"/>
              <a:ext cx="858" cy="288"/>
            </a:xfrm>
            <a:prstGeom prst="rect">
              <a:avLst/>
            </a:prstGeom>
            <a:solidFill>
              <a:srgbClr val="FEFFFE">
                <a:alpha val="49019"/>
              </a:srgbClr>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lvl1pPr>
                <a:defRPr kumimoji="1" sz="1200">
                  <a:solidFill>
                    <a:schemeClr val="tx1"/>
                  </a:solidFill>
                  <a:latin typeface="Arial" panose="020B0604020202020204" pitchFamily="34" charset="0"/>
                  <a:ea typeface="ＭＳ Ｐゴシック" panose="020B0600070205080204" pitchFamily="50" charset="-128"/>
                </a:defRPr>
              </a:lvl1pPr>
              <a:lvl2pPr marL="742950" indent="-285750">
                <a:defRPr kumimoji="1" sz="1200">
                  <a:solidFill>
                    <a:schemeClr val="tx1"/>
                  </a:solidFill>
                  <a:latin typeface="Arial" panose="020B0604020202020204" pitchFamily="34" charset="0"/>
                  <a:ea typeface="ＭＳ Ｐゴシック" panose="020B0600070205080204" pitchFamily="50" charset="-128"/>
                </a:defRPr>
              </a:lvl2pPr>
              <a:lvl3pPr marL="1143000" indent="-228600">
                <a:defRPr kumimoji="1" sz="1200">
                  <a:solidFill>
                    <a:schemeClr val="tx1"/>
                  </a:solidFill>
                  <a:latin typeface="Arial" panose="020B0604020202020204" pitchFamily="34" charset="0"/>
                  <a:ea typeface="ＭＳ Ｐゴシック" panose="020B0600070205080204" pitchFamily="50" charset="-128"/>
                </a:defRPr>
              </a:lvl3pPr>
              <a:lvl4pPr marL="1600200" indent="-228600">
                <a:defRPr kumimoji="1" sz="1200">
                  <a:solidFill>
                    <a:schemeClr val="tx1"/>
                  </a:solidFill>
                  <a:latin typeface="Arial" panose="020B0604020202020204" pitchFamily="34" charset="0"/>
                  <a:ea typeface="ＭＳ Ｐゴシック" panose="020B0600070205080204" pitchFamily="50" charset="-128"/>
                </a:defRPr>
              </a:lvl4pPr>
              <a:lvl5pPr marL="2057400" indent="-22860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sz="1200"/>
            </a:p>
          </p:txBody>
        </p:sp>
        <p:sp>
          <p:nvSpPr>
            <p:cNvPr id="13" name="Rectangle 13"/>
            <p:cNvSpPr>
              <a:spLocks noChangeArrowheads="1"/>
            </p:cNvSpPr>
            <p:nvPr/>
          </p:nvSpPr>
          <p:spPr bwMode="auto">
            <a:xfrm>
              <a:off x="4739" y="2862"/>
              <a:ext cx="858" cy="289"/>
            </a:xfrm>
            <a:prstGeom prst="rect">
              <a:avLst/>
            </a:prstGeom>
            <a:solidFill>
              <a:srgbClr val="FEFFFE">
                <a:alpha val="49019"/>
              </a:srgbClr>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lvl1pPr>
                <a:defRPr kumimoji="1" sz="1200">
                  <a:solidFill>
                    <a:schemeClr val="tx1"/>
                  </a:solidFill>
                  <a:latin typeface="Arial" panose="020B0604020202020204" pitchFamily="34" charset="0"/>
                  <a:ea typeface="ＭＳ Ｐゴシック" panose="020B0600070205080204" pitchFamily="50" charset="-128"/>
                </a:defRPr>
              </a:lvl1pPr>
              <a:lvl2pPr marL="742950" indent="-285750">
                <a:defRPr kumimoji="1" sz="1200">
                  <a:solidFill>
                    <a:schemeClr val="tx1"/>
                  </a:solidFill>
                  <a:latin typeface="Arial" panose="020B0604020202020204" pitchFamily="34" charset="0"/>
                  <a:ea typeface="ＭＳ Ｐゴシック" panose="020B0600070205080204" pitchFamily="50" charset="-128"/>
                </a:defRPr>
              </a:lvl2pPr>
              <a:lvl3pPr marL="1143000" indent="-228600">
                <a:defRPr kumimoji="1" sz="1200">
                  <a:solidFill>
                    <a:schemeClr val="tx1"/>
                  </a:solidFill>
                  <a:latin typeface="Arial" panose="020B0604020202020204" pitchFamily="34" charset="0"/>
                  <a:ea typeface="ＭＳ Ｐゴシック" panose="020B0600070205080204" pitchFamily="50" charset="-128"/>
                </a:defRPr>
              </a:lvl3pPr>
              <a:lvl4pPr marL="1600200" indent="-228600">
                <a:defRPr kumimoji="1" sz="1200">
                  <a:solidFill>
                    <a:schemeClr val="tx1"/>
                  </a:solidFill>
                  <a:latin typeface="Arial" panose="020B0604020202020204" pitchFamily="34" charset="0"/>
                  <a:ea typeface="ＭＳ Ｐゴシック" panose="020B0600070205080204" pitchFamily="50" charset="-128"/>
                </a:defRPr>
              </a:lvl4pPr>
              <a:lvl5pPr marL="2057400" indent="-22860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sz="1200"/>
            </a:p>
          </p:txBody>
        </p:sp>
        <p:sp>
          <p:nvSpPr>
            <p:cNvPr id="14" name="Rectangle 14"/>
            <p:cNvSpPr>
              <a:spLocks noChangeArrowheads="1"/>
            </p:cNvSpPr>
            <p:nvPr/>
          </p:nvSpPr>
          <p:spPr bwMode="auto">
            <a:xfrm>
              <a:off x="5328" y="3419"/>
              <a:ext cx="269" cy="288"/>
            </a:xfrm>
            <a:prstGeom prst="rect">
              <a:avLst/>
            </a:prstGeom>
            <a:solidFill>
              <a:srgbClr val="FEFFFE">
                <a:alpha val="49019"/>
              </a:srgbClr>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lvl1pPr>
                <a:defRPr kumimoji="1" sz="1200">
                  <a:solidFill>
                    <a:schemeClr val="tx1"/>
                  </a:solidFill>
                  <a:latin typeface="Arial" panose="020B0604020202020204" pitchFamily="34" charset="0"/>
                  <a:ea typeface="ＭＳ Ｐゴシック" panose="020B0600070205080204" pitchFamily="50" charset="-128"/>
                </a:defRPr>
              </a:lvl1pPr>
              <a:lvl2pPr marL="742950" indent="-285750">
                <a:defRPr kumimoji="1" sz="1200">
                  <a:solidFill>
                    <a:schemeClr val="tx1"/>
                  </a:solidFill>
                  <a:latin typeface="Arial" panose="020B0604020202020204" pitchFamily="34" charset="0"/>
                  <a:ea typeface="ＭＳ Ｐゴシック" panose="020B0600070205080204" pitchFamily="50" charset="-128"/>
                </a:defRPr>
              </a:lvl2pPr>
              <a:lvl3pPr marL="1143000" indent="-228600">
                <a:defRPr kumimoji="1" sz="1200">
                  <a:solidFill>
                    <a:schemeClr val="tx1"/>
                  </a:solidFill>
                  <a:latin typeface="Arial" panose="020B0604020202020204" pitchFamily="34" charset="0"/>
                  <a:ea typeface="ＭＳ Ｐゴシック" panose="020B0600070205080204" pitchFamily="50" charset="-128"/>
                </a:defRPr>
              </a:lvl3pPr>
              <a:lvl4pPr marL="1600200" indent="-228600">
                <a:defRPr kumimoji="1" sz="1200">
                  <a:solidFill>
                    <a:schemeClr val="tx1"/>
                  </a:solidFill>
                  <a:latin typeface="Arial" panose="020B0604020202020204" pitchFamily="34" charset="0"/>
                  <a:ea typeface="ＭＳ Ｐゴシック" panose="020B0600070205080204" pitchFamily="50" charset="-128"/>
                </a:defRPr>
              </a:lvl4pPr>
              <a:lvl5pPr marL="2057400" indent="-22860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sz="1200"/>
            </a:p>
          </p:txBody>
        </p:sp>
        <p:sp>
          <p:nvSpPr>
            <p:cNvPr id="15" name="Freeform 15"/>
            <p:cNvSpPr>
              <a:spLocks/>
            </p:cNvSpPr>
            <p:nvPr/>
          </p:nvSpPr>
          <p:spPr bwMode="auto">
            <a:xfrm>
              <a:off x="1305" y="2308"/>
              <a:ext cx="2862" cy="288"/>
            </a:xfrm>
            <a:custGeom>
              <a:avLst/>
              <a:gdLst>
                <a:gd name="T0" fmla="*/ 0 w 2880"/>
                <a:gd name="T1" fmla="*/ 0 h 288"/>
                <a:gd name="T2" fmla="*/ 0 w 2880"/>
                <a:gd name="T3" fmla="*/ 288 h 288"/>
                <a:gd name="T4" fmla="*/ 2342 w 2880"/>
                <a:gd name="T5" fmla="*/ 288 h 288"/>
                <a:gd name="T6" fmla="*/ 2306 w 2880"/>
                <a:gd name="T7" fmla="*/ 256 h 288"/>
                <a:gd name="T8" fmla="*/ 2162 w 2880"/>
                <a:gd name="T9" fmla="*/ 134 h 288"/>
                <a:gd name="T10" fmla="*/ 1976 w 2880"/>
                <a:gd name="T11" fmla="*/ 46 h 288"/>
                <a:gd name="T12" fmla="*/ 1813 w 2880"/>
                <a:gd name="T13" fmla="*/ 10 h 288"/>
                <a:gd name="T14" fmla="*/ 1718 w 2880"/>
                <a:gd name="T15" fmla="*/ 0 h 288"/>
                <a:gd name="T16" fmla="*/ 0 w 2880"/>
                <a:gd name="T17" fmla="*/ 0 h 2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80" h="288">
                  <a:moveTo>
                    <a:pt x="0" y="0"/>
                  </a:moveTo>
                  <a:lnTo>
                    <a:pt x="0" y="288"/>
                  </a:lnTo>
                  <a:lnTo>
                    <a:pt x="2880" y="288"/>
                  </a:lnTo>
                  <a:lnTo>
                    <a:pt x="2838" y="256"/>
                  </a:lnTo>
                  <a:cubicBezTo>
                    <a:pt x="2838" y="256"/>
                    <a:pt x="2728" y="169"/>
                    <a:pt x="2660" y="134"/>
                  </a:cubicBezTo>
                  <a:cubicBezTo>
                    <a:pt x="2592" y="99"/>
                    <a:pt x="2502" y="67"/>
                    <a:pt x="2430" y="46"/>
                  </a:cubicBezTo>
                  <a:cubicBezTo>
                    <a:pt x="2358" y="25"/>
                    <a:pt x="2283" y="18"/>
                    <a:pt x="2230" y="10"/>
                  </a:cubicBezTo>
                  <a:lnTo>
                    <a:pt x="2112" y="0"/>
                  </a:lnTo>
                  <a:lnTo>
                    <a:pt x="0" y="0"/>
                  </a:lnTo>
                  <a:close/>
                </a:path>
              </a:pathLst>
            </a:custGeom>
            <a:solidFill>
              <a:srgbClr val="FEFFFE">
                <a:alpha val="49019"/>
              </a:srgbClr>
            </a:soli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endParaRPr lang="ja-JP" altLang="en-US" sz="1200"/>
            </a:p>
          </p:txBody>
        </p:sp>
        <p:sp>
          <p:nvSpPr>
            <p:cNvPr id="16" name="Freeform 16"/>
            <p:cNvSpPr>
              <a:spLocks/>
            </p:cNvSpPr>
            <p:nvPr/>
          </p:nvSpPr>
          <p:spPr bwMode="auto">
            <a:xfrm>
              <a:off x="1305" y="2862"/>
              <a:ext cx="3174" cy="291"/>
            </a:xfrm>
            <a:custGeom>
              <a:avLst/>
              <a:gdLst>
                <a:gd name="T0" fmla="*/ 0 w 3194"/>
                <a:gd name="T1" fmla="*/ 0 h 290"/>
                <a:gd name="T2" fmla="*/ 0 w 3194"/>
                <a:gd name="T3" fmla="*/ 321 h 290"/>
                <a:gd name="T4" fmla="*/ 2596 w 3194"/>
                <a:gd name="T5" fmla="*/ 323 h 290"/>
                <a:gd name="T6" fmla="*/ 2591 w 3194"/>
                <a:gd name="T7" fmla="*/ 289 h 290"/>
                <a:gd name="T8" fmla="*/ 2569 w 3194"/>
                <a:gd name="T9" fmla="*/ 179 h 290"/>
                <a:gd name="T10" fmla="*/ 2535 w 3194"/>
                <a:gd name="T11" fmla="*/ 34 h 290"/>
                <a:gd name="T12" fmla="*/ 2523 w 3194"/>
                <a:gd name="T13" fmla="*/ 2 h 290"/>
                <a:gd name="T14" fmla="*/ 0 w 3194"/>
                <a:gd name="T15" fmla="*/ 0 h 29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94" h="290">
                  <a:moveTo>
                    <a:pt x="0" y="0"/>
                  </a:moveTo>
                  <a:lnTo>
                    <a:pt x="0" y="288"/>
                  </a:lnTo>
                  <a:lnTo>
                    <a:pt x="3194" y="290"/>
                  </a:lnTo>
                  <a:lnTo>
                    <a:pt x="3188" y="256"/>
                  </a:lnTo>
                  <a:cubicBezTo>
                    <a:pt x="3182" y="232"/>
                    <a:pt x="3172" y="183"/>
                    <a:pt x="3160" y="146"/>
                  </a:cubicBezTo>
                  <a:cubicBezTo>
                    <a:pt x="3146" y="103"/>
                    <a:pt x="3128" y="58"/>
                    <a:pt x="3118" y="34"/>
                  </a:cubicBezTo>
                  <a:lnTo>
                    <a:pt x="3102" y="2"/>
                  </a:lnTo>
                  <a:lnTo>
                    <a:pt x="0" y="0"/>
                  </a:lnTo>
                  <a:close/>
                </a:path>
              </a:pathLst>
            </a:custGeom>
            <a:solidFill>
              <a:srgbClr val="FEFFFE">
                <a:alpha val="49019"/>
              </a:srgbClr>
            </a:soli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endParaRPr lang="ja-JP" altLang="en-US" sz="1200"/>
            </a:p>
          </p:txBody>
        </p:sp>
        <p:sp>
          <p:nvSpPr>
            <p:cNvPr id="17" name="Freeform 17"/>
            <p:cNvSpPr>
              <a:spLocks/>
            </p:cNvSpPr>
            <p:nvPr/>
          </p:nvSpPr>
          <p:spPr bwMode="auto">
            <a:xfrm>
              <a:off x="3595" y="3417"/>
              <a:ext cx="916" cy="290"/>
            </a:xfrm>
            <a:custGeom>
              <a:avLst/>
              <a:gdLst>
                <a:gd name="T0" fmla="*/ 0 w 3194"/>
                <a:gd name="T1" fmla="*/ 290 h 290"/>
                <a:gd name="T2" fmla="*/ 0 w 3194"/>
                <a:gd name="T3" fmla="*/ 2 h 290"/>
                <a:gd name="T4" fmla="*/ 0 w 3194"/>
                <a:gd name="T5" fmla="*/ 0 h 290"/>
                <a:gd name="T6" fmla="*/ 0 w 3194"/>
                <a:gd name="T7" fmla="*/ 156 h 290"/>
                <a:gd name="T8" fmla="*/ 0 w 3194"/>
                <a:gd name="T9" fmla="*/ 254 h 290"/>
                <a:gd name="T10" fmla="*/ 0 w 3194"/>
                <a:gd name="T11" fmla="*/ 290 h 290"/>
                <a:gd name="T12" fmla="*/ 0 w 3194"/>
                <a:gd name="T13" fmla="*/ 290 h 2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4" h="290">
                  <a:moveTo>
                    <a:pt x="0" y="290"/>
                  </a:moveTo>
                  <a:lnTo>
                    <a:pt x="0" y="2"/>
                  </a:lnTo>
                  <a:lnTo>
                    <a:pt x="3194" y="0"/>
                  </a:lnTo>
                  <a:lnTo>
                    <a:pt x="3176" y="156"/>
                  </a:lnTo>
                  <a:cubicBezTo>
                    <a:pt x="3169" y="198"/>
                    <a:pt x="3162" y="232"/>
                    <a:pt x="3150" y="254"/>
                  </a:cubicBezTo>
                  <a:lnTo>
                    <a:pt x="3140" y="290"/>
                  </a:lnTo>
                  <a:lnTo>
                    <a:pt x="0" y="290"/>
                  </a:lnTo>
                  <a:close/>
                </a:path>
              </a:pathLst>
            </a:custGeom>
            <a:solidFill>
              <a:srgbClr val="FEFFFE">
                <a:alpha val="49019"/>
              </a:srgbClr>
            </a:soli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endParaRPr lang="ja-JP" altLang="en-US" sz="1200"/>
            </a:p>
          </p:txBody>
        </p:sp>
        <p:sp>
          <p:nvSpPr>
            <p:cNvPr id="18" name="Rectangle 18"/>
            <p:cNvSpPr>
              <a:spLocks noChangeArrowheads="1"/>
            </p:cNvSpPr>
            <p:nvPr/>
          </p:nvSpPr>
          <p:spPr bwMode="auto">
            <a:xfrm>
              <a:off x="1877" y="3419"/>
              <a:ext cx="858" cy="288"/>
            </a:xfrm>
            <a:prstGeom prst="rect">
              <a:avLst/>
            </a:prstGeom>
            <a:solidFill>
              <a:srgbClr val="FEFFFE">
                <a:alpha val="49019"/>
              </a:srgbClr>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lvl1pPr>
                <a:defRPr kumimoji="1" sz="1200">
                  <a:solidFill>
                    <a:schemeClr val="tx1"/>
                  </a:solidFill>
                  <a:latin typeface="Arial" panose="020B0604020202020204" pitchFamily="34" charset="0"/>
                  <a:ea typeface="ＭＳ Ｐゴシック" panose="020B0600070205080204" pitchFamily="50" charset="-128"/>
                </a:defRPr>
              </a:lvl1pPr>
              <a:lvl2pPr marL="742950" indent="-285750">
                <a:defRPr kumimoji="1" sz="1200">
                  <a:solidFill>
                    <a:schemeClr val="tx1"/>
                  </a:solidFill>
                  <a:latin typeface="Arial" panose="020B0604020202020204" pitchFamily="34" charset="0"/>
                  <a:ea typeface="ＭＳ Ｐゴシック" panose="020B0600070205080204" pitchFamily="50" charset="-128"/>
                </a:defRPr>
              </a:lvl2pPr>
              <a:lvl3pPr marL="1143000" indent="-228600">
                <a:defRPr kumimoji="1" sz="1200">
                  <a:solidFill>
                    <a:schemeClr val="tx1"/>
                  </a:solidFill>
                  <a:latin typeface="Arial" panose="020B0604020202020204" pitchFamily="34" charset="0"/>
                  <a:ea typeface="ＭＳ Ｐゴシック" panose="020B0600070205080204" pitchFamily="50" charset="-128"/>
                </a:defRPr>
              </a:lvl3pPr>
              <a:lvl4pPr marL="1600200" indent="-228600">
                <a:defRPr kumimoji="1" sz="1200">
                  <a:solidFill>
                    <a:schemeClr val="tx1"/>
                  </a:solidFill>
                  <a:latin typeface="Arial" panose="020B0604020202020204" pitchFamily="34" charset="0"/>
                  <a:ea typeface="ＭＳ Ｐゴシック" panose="020B0600070205080204" pitchFamily="50" charset="-128"/>
                </a:defRPr>
              </a:lvl4pPr>
              <a:lvl5pPr marL="2057400" indent="-22860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sz="1200"/>
            </a:p>
          </p:txBody>
        </p:sp>
      </p:grpSp>
      <p:sp>
        <p:nvSpPr>
          <p:cNvPr id="9219" name="Rectangle 3"/>
          <p:cNvSpPr>
            <a:spLocks noGrp="1" noChangeArrowheads="1"/>
          </p:cNvSpPr>
          <p:nvPr>
            <p:ph type="ctrTitle"/>
          </p:nvPr>
        </p:nvSpPr>
        <p:spPr>
          <a:xfrm>
            <a:off x="139705" y="1417638"/>
            <a:ext cx="8729663" cy="2011362"/>
          </a:xfrm>
        </p:spPr>
        <p:txBody>
          <a:bodyPr anchor="b"/>
          <a:lstStyle>
            <a:lvl1pPr>
              <a:defRPr sz="3500">
                <a:solidFill>
                  <a:schemeClr val="tx1"/>
                </a:solidFill>
              </a:defRPr>
            </a:lvl1pPr>
          </a:lstStyle>
          <a:p>
            <a:pPr lvl="0"/>
            <a:r>
              <a:rPr lang="en-US" altLang="ja-JP" noProof="0"/>
              <a:t>Click to edit Master title style</a:t>
            </a:r>
          </a:p>
        </p:txBody>
      </p:sp>
      <p:sp>
        <p:nvSpPr>
          <p:cNvPr id="9220" name="Rectangle 4"/>
          <p:cNvSpPr>
            <a:spLocks noGrp="1" noChangeArrowheads="1"/>
          </p:cNvSpPr>
          <p:nvPr>
            <p:ph type="subTitle" idx="1"/>
          </p:nvPr>
        </p:nvSpPr>
        <p:spPr>
          <a:xfrm>
            <a:off x="182568" y="528648"/>
            <a:ext cx="7769225" cy="530225"/>
          </a:xfrm>
        </p:spPr>
        <p:txBody>
          <a:bodyPr anchor="b"/>
          <a:lstStyle>
            <a:lvl1pPr marL="0" indent="0">
              <a:buFont typeface="Wingdings" panose="05000000000000000000" pitchFamily="2" charset="2"/>
              <a:buNone/>
              <a:defRPr sz="1100"/>
            </a:lvl1pPr>
          </a:lstStyle>
          <a:p>
            <a:pPr lvl="0"/>
            <a:r>
              <a:rPr lang="en-US" altLang="ja-JP" noProof="0"/>
              <a:t>Click to edit Master subtitle style</a:t>
            </a:r>
          </a:p>
        </p:txBody>
      </p:sp>
    </p:spTree>
    <p:extLst>
      <p:ext uri="{BB962C8B-B14F-4D97-AF65-F5344CB8AC3E}">
        <p14:creationId xmlns:p14="http://schemas.microsoft.com/office/powerpoint/2010/main" val="3193842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ja-JP" altLang="en-US"/>
          </a:p>
        </p:txBody>
      </p:sp>
      <p:sp>
        <p:nvSpPr>
          <p:cNvPr id="3" name="Vertical Text Placeholder 2"/>
          <p:cNvSpPr>
            <a:spLocks noGrp="1"/>
          </p:cNvSpPr>
          <p:nvPr>
            <p:ph type="body" orient="vert" idx="1"/>
          </p:nvPr>
        </p:nvSpPr>
        <p:spPr/>
        <p:txBody>
          <a:bodyPr vert="eaVer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Rectangle 5"/>
          <p:cNvSpPr>
            <a:spLocks noGrp="1" noChangeArrowheads="1"/>
          </p:cNvSpPr>
          <p:nvPr>
            <p:ph type="sldNum" sz="quarter" idx="10"/>
          </p:nvPr>
        </p:nvSpPr>
        <p:spPr>
          <a:ln/>
        </p:spPr>
        <p:txBody>
          <a:bodyPr/>
          <a:lstStyle>
            <a:lvl1pPr>
              <a:defRPr/>
            </a:lvl1pPr>
          </a:lstStyle>
          <a:p>
            <a:pPr>
              <a:defRPr/>
            </a:pPr>
            <a:fld id="{2EC7D0A6-2544-7346-94DD-4251B6A71B96}" type="slidenum">
              <a:rPr lang="en-US" altLang="ja-JP"/>
              <a:pPr>
                <a:defRPr/>
              </a:pPr>
              <a:t>‹#›</a:t>
            </a:fld>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dt" sz="half"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1392161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82550"/>
            <a:ext cx="2171700" cy="5105400"/>
          </a:xfrm>
        </p:spPr>
        <p:txBody>
          <a:bodyPr vert="eaVert"/>
          <a:lstStyle/>
          <a:p>
            <a:r>
              <a:rPr lang="en-US" altLang="ja-JP"/>
              <a:t>Click to edit Master title style</a:t>
            </a:r>
            <a:endParaRPr lang="ja-JP" altLang="en-US"/>
          </a:p>
        </p:txBody>
      </p:sp>
      <p:sp>
        <p:nvSpPr>
          <p:cNvPr id="3" name="Vertical Text Placeholder 2"/>
          <p:cNvSpPr>
            <a:spLocks noGrp="1"/>
          </p:cNvSpPr>
          <p:nvPr>
            <p:ph type="body" orient="vert" idx="1"/>
          </p:nvPr>
        </p:nvSpPr>
        <p:spPr>
          <a:xfrm>
            <a:off x="182563" y="82550"/>
            <a:ext cx="6362700" cy="5105400"/>
          </a:xfrm>
        </p:spPr>
        <p:txBody>
          <a:bodyPr vert="eaVer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Rectangle 5"/>
          <p:cNvSpPr>
            <a:spLocks noGrp="1" noChangeArrowheads="1"/>
          </p:cNvSpPr>
          <p:nvPr>
            <p:ph type="sldNum" sz="quarter" idx="10"/>
          </p:nvPr>
        </p:nvSpPr>
        <p:spPr>
          <a:ln/>
        </p:spPr>
        <p:txBody>
          <a:bodyPr/>
          <a:lstStyle>
            <a:lvl1pPr>
              <a:defRPr/>
            </a:lvl1pPr>
          </a:lstStyle>
          <a:p>
            <a:pPr>
              <a:defRPr/>
            </a:pPr>
            <a:fld id="{87129ACF-33FF-AE43-A4C7-46652BE85738}" type="slidenum">
              <a:rPr lang="en-US" altLang="ja-JP"/>
              <a:pPr>
                <a:defRPr/>
              </a:pPr>
              <a:t>‹#›</a:t>
            </a:fld>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dt" sz="half"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424409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563" y="82550"/>
            <a:ext cx="8686800" cy="509588"/>
          </a:xfrm>
        </p:spPr>
        <p:txBody>
          <a:bodyPr/>
          <a:lstStyle/>
          <a:p>
            <a:r>
              <a:rPr lang="en-US" altLang="ja-JP"/>
              <a:t>Click to edit Master title style</a:t>
            </a:r>
            <a:endParaRPr lang="ja-JP" altLang="en-US"/>
          </a:p>
        </p:txBody>
      </p:sp>
      <p:sp>
        <p:nvSpPr>
          <p:cNvPr id="3" name="Table Placeholder 2"/>
          <p:cNvSpPr>
            <a:spLocks noGrp="1"/>
          </p:cNvSpPr>
          <p:nvPr>
            <p:ph type="tbl" idx="1"/>
          </p:nvPr>
        </p:nvSpPr>
        <p:spPr>
          <a:xfrm>
            <a:off x="182563" y="708035"/>
            <a:ext cx="8686800" cy="4479925"/>
          </a:xfrm>
        </p:spPr>
        <p:txBody>
          <a:bodyPr/>
          <a:lstStyle/>
          <a:p>
            <a:pPr lvl="0"/>
            <a:endParaRPr lang="ja-JP" altLang="en-US" noProof="0"/>
          </a:p>
        </p:txBody>
      </p:sp>
      <p:sp>
        <p:nvSpPr>
          <p:cNvPr id="4" name="Rectangle 5"/>
          <p:cNvSpPr>
            <a:spLocks noGrp="1" noChangeArrowheads="1"/>
          </p:cNvSpPr>
          <p:nvPr>
            <p:ph type="sldNum" sz="quarter" idx="10"/>
          </p:nvPr>
        </p:nvSpPr>
        <p:spPr>
          <a:ln/>
        </p:spPr>
        <p:txBody>
          <a:bodyPr/>
          <a:lstStyle>
            <a:lvl1pPr>
              <a:defRPr/>
            </a:lvl1pPr>
          </a:lstStyle>
          <a:p>
            <a:pPr>
              <a:defRPr/>
            </a:pPr>
            <a:fld id="{F6D75CF9-3DBD-E74A-BF1B-E385EDB024D4}" type="slidenum">
              <a:rPr lang="en-US" altLang="ja-JP"/>
              <a:pPr>
                <a:defRPr/>
              </a:pPr>
              <a:t>‹#›</a:t>
            </a:fld>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dt" sz="half"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3913217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atin typeface="Meiryo" charset="-128"/>
                <a:ea typeface="Meiryo" charset="-128"/>
                <a:cs typeface="Meiryo" charset="-128"/>
              </a:defRPr>
            </a:lvl1pPr>
          </a:lstStyle>
          <a:p>
            <a:r>
              <a:rPr lang="en-US" altLang="ja-JP" dirty="0"/>
              <a:t>Click to edit Master title style</a:t>
            </a:r>
            <a:endParaRPr lang="ja-JP" altLang="en-US" dirty="0"/>
          </a:p>
        </p:txBody>
      </p:sp>
      <p:sp>
        <p:nvSpPr>
          <p:cNvPr id="3" name="Content Placeholder 2"/>
          <p:cNvSpPr>
            <a:spLocks noGrp="1"/>
          </p:cNvSpPr>
          <p:nvPr>
            <p:ph idx="1"/>
          </p:nvPr>
        </p:nvSpPr>
        <p:spPr/>
        <p:txBody>
          <a:bodyPr/>
          <a:lstStyle>
            <a:lvl1pPr>
              <a:defRPr>
                <a:latin typeface="Meiryo" charset="-128"/>
                <a:ea typeface="Meiryo" charset="-128"/>
                <a:cs typeface="Meiryo" charset="-128"/>
              </a:defRPr>
            </a:lvl1pPr>
            <a:lvl2pPr>
              <a:defRPr>
                <a:latin typeface="Meiryo" charset="-128"/>
                <a:ea typeface="Meiryo" charset="-128"/>
                <a:cs typeface="Meiryo" charset="-128"/>
              </a:defRPr>
            </a:lvl2pPr>
            <a:lvl3pPr>
              <a:defRPr>
                <a:latin typeface="Meiryo" charset="-128"/>
                <a:ea typeface="Meiryo" charset="-128"/>
                <a:cs typeface="Meiryo" charset="-128"/>
              </a:defRPr>
            </a:lvl3pPr>
            <a:lvl4pPr>
              <a:defRPr>
                <a:latin typeface="Meiryo" charset="-128"/>
                <a:ea typeface="Meiryo" charset="-128"/>
                <a:cs typeface="Meiryo" charset="-128"/>
              </a:defRPr>
            </a:lvl4pPr>
            <a:lvl5pPr>
              <a:defRPr>
                <a:latin typeface="Meiryo" charset="-128"/>
                <a:ea typeface="Meiryo" charset="-128"/>
                <a:cs typeface="Meiryo" charset="-128"/>
              </a:defRPr>
            </a:lvl5pPr>
          </a:lstStyle>
          <a:p>
            <a:pPr lvl="0"/>
            <a:r>
              <a:rPr lang="en-US" altLang="ja-JP" dirty="0"/>
              <a:t>Click to 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endParaRPr lang="ja-JP" altLang="en-US" dirty="0"/>
          </a:p>
        </p:txBody>
      </p:sp>
      <p:sp>
        <p:nvSpPr>
          <p:cNvPr id="4" name="Rectangle 5"/>
          <p:cNvSpPr>
            <a:spLocks noGrp="1" noChangeArrowheads="1"/>
          </p:cNvSpPr>
          <p:nvPr>
            <p:ph type="sldNum" sz="quarter" idx="10"/>
          </p:nvPr>
        </p:nvSpPr>
        <p:spPr>
          <a:ln/>
        </p:spPr>
        <p:txBody>
          <a:bodyPr/>
          <a:lstStyle>
            <a:lvl1pPr>
              <a:defRPr/>
            </a:lvl1pPr>
          </a:lstStyle>
          <a:p>
            <a:pPr>
              <a:defRPr/>
            </a:pPr>
            <a:fld id="{25719005-99FB-F24B-A8AC-E8FA144B3B94}" type="slidenum">
              <a:rPr lang="en-US" altLang="ja-JP"/>
              <a:pPr>
                <a:defRPr/>
              </a:pPr>
              <a:t>‹#›</a:t>
            </a:fld>
            <a:endParaRPr lang="en-US" altLang="ja-JP"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7"/>
          <p:cNvSpPr>
            <a:spLocks noGrp="1" noChangeArrowheads="1"/>
          </p:cNvSpPr>
          <p:nvPr>
            <p:ph type="dt" sz="half" idx="12"/>
          </p:nvPr>
        </p:nvSpPr>
        <p:spPr>
          <a:ln/>
        </p:spPr>
        <p:txBody>
          <a:bodyPr/>
          <a:lstStyle>
            <a:lvl1pPr>
              <a:defRPr/>
            </a:lvl1pPr>
          </a:lstStyle>
          <a:p>
            <a:pPr>
              <a:defRPr/>
            </a:pPr>
            <a:endParaRPr lang="en-US" altLang="ja-JP" dirty="0"/>
          </a:p>
        </p:txBody>
      </p:sp>
    </p:spTree>
    <p:extLst>
      <p:ext uri="{BB962C8B-B14F-4D97-AF65-F5344CB8AC3E}">
        <p14:creationId xmlns:p14="http://schemas.microsoft.com/office/powerpoint/2010/main" val="2883880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8"/>
            <a:ext cx="7886700" cy="2852737"/>
          </a:xfrm>
        </p:spPr>
        <p:txBody>
          <a:bodyPr anchor="b"/>
          <a:lstStyle>
            <a:lvl1pPr>
              <a:defRPr sz="6000"/>
            </a:lvl1pPr>
          </a:lstStyle>
          <a:p>
            <a:r>
              <a:rPr lang="en-US" altLang="ja-JP"/>
              <a:t>Click to edit Master title style</a:t>
            </a:r>
            <a:endParaRPr lang="ja-JP" altLang="en-US"/>
          </a:p>
        </p:txBody>
      </p:sp>
      <p:sp>
        <p:nvSpPr>
          <p:cNvPr id="3" name="Text Placeholder 2"/>
          <p:cNvSpPr>
            <a:spLocks noGrp="1"/>
          </p:cNvSpPr>
          <p:nvPr>
            <p:ph type="body" idx="1"/>
          </p:nvPr>
        </p:nvSpPr>
        <p:spPr>
          <a:xfrm>
            <a:off x="623888" y="458947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ltLang="ja-JP"/>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985BDC39-8296-C244-877B-314A28033ACE}" type="slidenum">
              <a:rPr lang="en-US" altLang="ja-JP"/>
              <a:pPr>
                <a:defRPr/>
              </a:pPr>
              <a:t>‹#›</a:t>
            </a:fld>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dt" sz="half"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2132453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ja-JP" altLang="en-US"/>
          </a:p>
        </p:txBody>
      </p:sp>
      <p:sp>
        <p:nvSpPr>
          <p:cNvPr id="3" name="Content Placeholder 2"/>
          <p:cNvSpPr>
            <a:spLocks noGrp="1"/>
          </p:cNvSpPr>
          <p:nvPr>
            <p:ph sz="half" idx="1"/>
          </p:nvPr>
        </p:nvSpPr>
        <p:spPr>
          <a:xfrm>
            <a:off x="182563" y="708035"/>
            <a:ext cx="4267200" cy="4479925"/>
          </a:xfrm>
        </p:spPr>
        <p:txBody>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Content Placeholder 3"/>
          <p:cNvSpPr>
            <a:spLocks noGrp="1"/>
          </p:cNvSpPr>
          <p:nvPr>
            <p:ph sz="half" idx="2"/>
          </p:nvPr>
        </p:nvSpPr>
        <p:spPr>
          <a:xfrm>
            <a:off x="4602163" y="708035"/>
            <a:ext cx="4267200" cy="4479925"/>
          </a:xfrm>
        </p:spPr>
        <p:txBody>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5" name="Rectangle 5"/>
          <p:cNvSpPr>
            <a:spLocks noGrp="1" noChangeArrowheads="1"/>
          </p:cNvSpPr>
          <p:nvPr>
            <p:ph type="sldNum" sz="quarter" idx="10"/>
          </p:nvPr>
        </p:nvSpPr>
        <p:spPr>
          <a:ln/>
        </p:spPr>
        <p:txBody>
          <a:bodyPr/>
          <a:lstStyle>
            <a:lvl1pPr>
              <a:defRPr/>
            </a:lvl1pPr>
          </a:lstStyle>
          <a:p>
            <a:pPr>
              <a:defRPr/>
            </a:pPr>
            <a:fld id="{7B34B075-03DD-664E-B53D-5B813F90387C}" type="slidenum">
              <a:rPr lang="en-US" altLang="ja-JP"/>
              <a:pPr>
                <a:defRPr/>
              </a:pPr>
              <a:t>‹#›</a:t>
            </a:fld>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p:cNvSpPr>
            <a:spLocks noGrp="1" noChangeArrowheads="1"/>
          </p:cNvSpPr>
          <p:nvPr>
            <p:ph type="dt" sz="half"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2613979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9"/>
            <a:ext cx="7886700" cy="1325563"/>
          </a:xfrm>
        </p:spPr>
        <p:txBody>
          <a:bodyPr/>
          <a:lstStyle/>
          <a:p>
            <a:r>
              <a:rPr lang="en-US" altLang="ja-JP"/>
              <a:t>Click to edit Master title style</a:t>
            </a:r>
            <a:endParaRPr lang="ja-JP" altLang="en-US"/>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7" name="Rectangle 5"/>
          <p:cNvSpPr>
            <a:spLocks noGrp="1" noChangeArrowheads="1"/>
          </p:cNvSpPr>
          <p:nvPr>
            <p:ph type="sldNum" sz="quarter" idx="10"/>
          </p:nvPr>
        </p:nvSpPr>
        <p:spPr>
          <a:ln/>
        </p:spPr>
        <p:txBody>
          <a:bodyPr/>
          <a:lstStyle>
            <a:lvl1pPr>
              <a:defRPr/>
            </a:lvl1pPr>
          </a:lstStyle>
          <a:p>
            <a:pPr>
              <a:defRPr/>
            </a:pPr>
            <a:fld id="{D9930D0C-312A-654D-BD81-497BECD77051}" type="slidenum">
              <a:rPr lang="en-US" altLang="ja-JP"/>
              <a:pPr>
                <a:defRPr/>
              </a:pPr>
              <a:t>‹#›</a:t>
            </a:fld>
            <a:endParaRPr lang="en-US" altLang="ja-JP"/>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7"/>
          <p:cNvSpPr>
            <a:spLocks noGrp="1" noChangeArrowheads="1"/>
          </p:cNvSpPr>
          <p:nvPr>
            <p:ph type="dt" sz="half"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2139851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Click to edit Master title style</a:t>
            </a:r>
            <a:endParaRPr lang="ja-JP" altLang="en-US" dirty="0"/>
          </a:p>
        </p:txBody>
      </p:sp>
      <p:sp>
        <p:nvSpPr>
          <p:cNvPr id="3" name="Rectangle 5"/>
          <p:cNvSpPr>
            <a:spLocks noGrp="1" noChangeArrowheads="1"/>
          </p:cNvSpPr>
          <p:nvPr>
            <p:ph type="sldNum" sz="quarter" idx="10"/>
          </p:nvPr>
        </p:nvSpPr>
        <p:spPr>
          <a:ln/>
        </p:spPr>
        <p:txBody>
          <a:bodyPr/>
          <a:lstStyle>
            <a:lvl1pPr>
              <a:defRPr/>
            </a:lvl1pPr>
          </a:lstStyle>
          <a:p>
            <a:pPr>
              <a:defRPr/>
            </a:pPr>
            <a:fld id="{65C290B7-A2DE-B748-BF6A-9C0B63BA3771}" type="slidenum">
              <a:rPr lang="en-US" altLang="ja-JP"/>
              <a:pPr>
                <a:defRPr/>
              </a:pPr>
              <a:t>‹#›</a:t>
            </a:fld>
            <a:endParaRPr lang="en-US" altLang="ja-JP"/>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7"/>
          <p:cNvSpPr>
            <a:spLocks noGrp="1" noChangeArrowheads="1"/>
          </p:cNvSpPr>
          <p:nvPr>
            <p:ph type="dt" sz="half"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22900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E2C23AE2-6F48-6C43-BD7B-7CE26306EE94}" type="slidenum">
              <a:rPr lang="en-US" altLang="ja-JP"/>
              <a:pPr>
                <a:defRPr/>
              </a:pPr>
              <a:t>‹#›</a:t>
            </a:fld>
            <a:endParaRPr lang="en-US" altLang="ja-JP"/>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7"/>
          <p:cNvSpPr>
            <a:spLocks noGrp="1" noChangeArrowheads="1"/>
          </p:cNvSpPr>
          <p:nvPr>
            <p:ph type="dt" sz="half"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3607998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3" y="457200"/>
            <a:ext cx="2949575" cy="1600200"/>
          </a:xfrm>
        </p:spPr>
        <p:txBody>
          <a:bodyPr anchor="b"/>
          <a:lstStyle>
            <a:lvl1pPr>
              <a:defRPr sz="3200"/>
            </a:lvl1pPr>
          </a:lstStyle>
          <a:p>
            <a:r>
              <a:rPr lang="en-US" altLang="ja-JP"/>
              <a:t>Click to edit Master title style</a:t>
            </a:r>
            <a:endParaRPr lang="ja-JP" altLang="en-US"/>
          </a:p>
        </p:txBody>
      </p:sp>
      <p:sp>
        <p:nvSpPr>
          <p:cNvPr id="3" name="Content Placeholder 2"/>
          <p:cNvSpPr>
            <a:spLocks noGrp="1"/>
          </p:cNvSpPr>
          <p:nvPr>
            <p:ph idx="1"/>
          </p:nvPr>
        </p:nvSpPr>
        <p:spPr>
          <a:xfrm>
            <a:off x="3887788" y="98743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Text Placeholder 3"/>
          <p:cNvSpPr>
            <a:spLocks noGrp="1"/>
          </p:cNvSpPr>
          <p:nvPr>
            <p:ph type="body" sz="half" idx="2"/>
          </p:nvPr>
        </p:nvSpPr>
        <p:spPr>
          <a:xfrm>
            <a:off x="630243"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ja-JP"/>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0D7BA858-3F2C-104E-90FA-343F4C7DA95E}" type="slidenum">
              <a:rPr lang="en-US" altLang="ja-JP"/>
              <a:pPr>
                <a:defRPr/>
              </a:pPr>
              <a:t>‹#›</a:t>
            </a:fld>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p:cNvSpPr>
            <a:spLocks noGrp="1" noChangeArrowheads="1"/>
          </p:cNvSpPr>
          <p:nvPr>
            <p:ph type="dt" sz="half"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2181039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3" y="457200"/>
            <a:ext cx="2949575" cy="1600200"/>
          </a:xfrm>
        </p:spPr>
        <p:txBody>
          <a:bodyPr anchor="b"/>
          <a:lstStyle>
            <a:lvl1pPr>
              <a:defRPr sz="3200"/>
            </a:lvl1pPr>
          </a:lstStyle>
          <a:p>
            <a:r>
              <a:rPr lang="en-US" altLang="ja-JP"/>
              <a:t>Click to edit Master title style</a:t>
            </a:r>
            <a:endParaRPr lang="ja-JP" altLang="en-US"/>
          </a:p>
        </p:txBody>
      </p:sp>
      <p:sp>
        <p:nvSpPr>
          <p:cNvPr id="3" name="Picture Placeholder 2"/>
          <p:cNvSpPr>
            <a:spLocks noGrp="1"/>
          </p:cNvSpPr>
          <p:nvPr>
            <p:ph type="pic" idx="1"/>
          </p:nvPr>
        </p:nvSpPr>
        <p:spPr>
          <a:xfrm>
            <a:off x="3887788" y="98743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Text Placeholder 3"/>
          <p:cNvSpPr>
            <a:spLocks noGrp="1"/>
          </p:cNvSpPr>
          <p:nvPr>
            <p:ph type="body" sz="half" idx="2"/>
          </p:nvPr>
        </p:nvSpPr>
        <p:spPr>
          <a:xfrm>
            <a:off x="630243"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ja-JP"/>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2696C495-A866-AC4A-B353-F91EBD6CECF6}" type="slidenum">
              <a:rPr lang="en-US" altLang="ja-JP"/>
              <a:pPr>
                <a:defRPr/>
              </a:pPr>
              <a:t>‹#›</a:t>
            </a:fld>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p:cNvSpPr>
            <a:spLocks noGrp="1" noChangeArrowheads="1"/>
          </p:cNvSpPr>
          <p:nvPr>
            <p:ph type="dt" sz="half"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1865164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182563" y="708027"/>
            <a:ext cx="8686800" cy="4479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ja-JP" dirty="0"/>
              <a:t>Click to edit Master text styles</a:t>
            </a:r>
          </a:p>
          <a:p>
            <a:pPr lvl="1"/>
            <a:r>
              <a:rPr lang="en-US" altLang="ja-JP" dirty="0"/>
              <a:t>Second level</a:t>
            </a:r>
          </a:p>
          <a:p>
            <a:pPr lvl="2"/>
            <a:r>
              <a:rPr lang="en-US" altLang="ja-JP" dirty="0"/>
              <a:t>Third level</a:t>
            </a:r>
          </a:p>
          <a:p>
            <a:pPr lvl="3"/>
            <a:r>
              <a:rPr lang="en-US" altLang="ja-JP" dirty="0"/>
              <a:t>Fourth level</a:t>
            </a:r>
          </a:p>
        </p:txBody>
      </p:sp>
      <p:sp>
        <p:nvSpPr>
          <p:cNvPr id="1027" name="Line 3"/>
          <p:cNvSpPr>
            <a:spLocks noChangeShapeType="1"/>
          </p:cNvSpPr>
          <p:nvPr/>
        </p:nvSpPr>
        <p:spPr bwMode="auto">
          <a:xfrm flipV="1">
            <a:off x="274639" y="549275"/>
            <a:ext cx="859472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ja-JP" altLang="en-US" sz="1200">
              <a:latin typeface="Meiryo" charset="-128"/>
              <a:ea typeface="Meiryo" charset="-128"/>
              <a:cs typeface="Meiryo" charset="-128"/>
            </a:endParaRPr>
          </a:p>
        </p:txBody>
      </p:sp>
      <p:sp>
        <p:nvSpPr>
          <p:cNvPr id="1028" name="Rectangle 6"/>
          <p:cNvSpPr>
            <a:spLocks noChangeArrowheads="1"/>
          </p:cNvSpPr>
          <p:nvPr/>
        </p:nvSpPr>
        <p:spPr bwMode="black">
          <a:xfrm>
            <a:off x="7589838" y="6537325"/>
            <a:ext cx="137160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kumimoji="1" sz="1200">
                <a:solidFill>
                  <a:schemeClr val="tx1"/>
                </a:solidFill>
                <a:latin typeface="Arial" panose="020B0604020202020204" pitchFamily="34" charset="0"/>
                <a:ea typeface="ＭＳ Ｐゴシック" panose="020B0600070205080204" pitchFamily="50" charset="-128"/>
              </a:defRPr>
            </a:lvl1pPr>
            <a:lvl2pPr marL="742950" indent="-285750">
              <a:defRPr kumimoji="1" sz="1200">
                <a:solidFill>
                  <a:schemeClr val="tx1"/>
                </a:solidFill>
                <a:latin typeface="Arial" panose="020B0604020202020204" pitchFamily="34" charset="0"/>
                <a:ea typeface="ＭＳ Ｐゴシック" panose="020B0600070205080204" pitchFamily="50" charset="-128"/>
              </a:defRPr>
            </a:lvl2pPr>
            <a:lvl3pPr marL="1143000" indent="-228600">
              <a:defRPr kumimoji="1" sz="1200">
                <a:solidFill>
                  <a:schemeClr val="tx1"/>
                </a:solidFill>
                <a:latin typeface="Arial" panose="020B0604020202020204" pitchFamily="34" charset="0"/>
                <a:ea typeface="ＭＳ Ｐゴシック" panose="020B0600070205080204" pitchFamily="50" charset="-128"/>
              </a:defRPr>
            </a:lvl3pPr>
            <a:lvl4pPr marL="1600200" indent="-228600">
              <a:defRPr kumimoji="1" sz="1200">
                <a:solidFill>
                  <a:schemeClr val="tx1"/>
                </a:solidFill>
                <a:latin typeface="Arial" panose="020B0604020202020204" pitchFamily="34" charset="0"/>
                <a:ea typeface="ＭＳ Ｐゴシック" panose="020B0600070205080204" pitchFamily="50" charset="-128"/>
              </a:defRPr>
            </a:lvl4pPr>
            <a:lvl5pPr marL="2057400" indent="-22860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r" eaLnBrk="1" hangingPunct="1">
              <a:defRPr/>
            </a:pPr>
            <a:r>
              <a:rPr kumimoji="0" lang="en-US" altLang="ja-JP" sz="800">
                <a:latin typeface="Meiryo" charset="-128"/>
                <a:ea typeface="Meiryo" charset="-128"/>
                <a:cs typeface="Meiryo" charset="-128"/>
              </a:rPr>
              <a:t>© 2013 IBM Corporation</a:t>
            </a:r>
            <a:endParaRPr kumimoji="0" lang="en-US" altLang="ja-JP" sz="1800">
              <a:latin typeface="Meiryo" charset="-128"/>
              <a:ea typeface="Meiryo" charset="-128"/>
              <a:cs typeface="Meiryo" charset="-128"/>
            </a:endParaRPr>
          </a:p>
        </p:txBody>
      </p:sp>
      <p:sp>
        <p:nvSpPr>
          <p:cNvPr id="8197" name="Rectangle 5"/>
          <p:cNvSpPr>
            <a:spLocks noGrp="1" noChangeArrowheads="1"/>
          </p:cNvSpPr>
          <p:nvPr>
            <p:ph type="sldNum" sz="quarter" idx="4"/>
          </p:nvPr>
        </p:nvSpPr>
        <p:spPr bwMode="black">
          <a:xfrm>
            <a:off x="-12699" y="6665913"/>
            <a:ext cx="366713" cy="184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eaLnBrk="1" hangingPunct="1">
              <a:defRPr kumimoji="0" sz="800">
                <a:latin typeface="Meiryo" charset="-128"/>
                <a:ea typeface="Meiryo" charset="-128"/>
                <a:cs typeface="Meiryo" charset="-128"/>
              </a:defRPr>
            </a:lvl1pPr>
          </a:lstStyle>
          <a:p>
            <a:pPr>
              <a:defRPr/>
            </a:pPr>
            <a:fld id="{D0AADE2E-BAA7-9B44-AEF1-29EEBD18F4DE}" type="slidenum">
              <a:rPr lang="en-US" altLang="ja-JP"/>
              <a:pPr>
                <a:defRPr/>
              </a:pPr>
              <a:t>‹#›</a:t>
            </a:fld>
            <a:endParaRPr lang="en-US" altLang="ja-JP"/>
          </a:p>
        </p:txBody>
      </p:sp>
      <p:sp>
        <p:nvSpPr>
          <p:cNvPr id="8198" name="Rectangle 6"/>
          <p:cNvSpPr>
            <a:spLocks noGrp="1" noChangeArrowheads="1"/>
          </p:cNvSpPr>
          <p:nvPr>
            <p:ph type="ftr" sz="quarter" idx="3"/>
          </p:nvPr>
        </p:nvSpPr>
        <p:spPr bwMode="auto">
          <a:xfrm>
            <a:off x="1358900" y="6665913"/>
            <a:ext cx="5943600" cy="184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eaLnBrk="1" hangingPunct="1">
              <a:defRPr kumimoji="0" sz="800">
                <a:latin typeface="Meiryo" charset="-128"/>
                <a:ea typeface="Meiryo" charset="-128"/>
                <a:cs typeface="Meiryo" charset="-128"/>
              </a:defRPr>
            </a:lvl1pPr>
          </a:lstStyle>
          <a:p>
            <a:pPr>
              <a:defRPr/>
            </a:pPr>
            <a:endParaRPr lang="en-US" altLang="ja-JP"/>
          </a:p>
        </p:txBody>
      </p:sp>
      <p:sp>
        <p:nvSpPr>
          <p:cNvPr id="8199" name="Rectangle 7"/>
          <p:cNvSpPr>
            <a:spLocks noGrp="1" noChangeArrowheads="1"/>
          </p:cNvSpPr>
          <p:nvPr>
            <p:ph type="dt" sz="half" idx="2"/>
          </p:nvPr>
        </p:nvSpPr>
        <p:spPr bwMode="auto">
          <a:xfrm>
            <a:off x="354014" y="6665913"/>
            <a:ext cx="1004887" cy="184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eaLnBrk="1" hangingPunct="1">
              <a:defRPr kumimoji="0" sz="800">
                <a:latin typeface="Meiryo" charset="-128"/>
                <a:ea typeface="Meiryo" charset="-128"/>
                <a:cs typeface="Meiryo" charset="-128"/>
              </a:defRPr>
            </a:lvl1pPr>
          </a:lstStyle>
          <a:p>
            <a:pPr>
              <a:defRPr/>
            </a:pPr>
            <a:endParaRPr lang="en-US" altLang="ja-JP"/>
          </a:p>
        </p:txBody>
      </p:sp>
      <p:pic>
        <p:nvPicPr>
          <p:cNvPr id="1032" name="Picture 8" descr="R120_G137_B251-20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80401" y="227015"/>
            <a:ext cx="588963" cy="236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3" name="Rectangle 9"/>
          <p:cNvSpPr>
            <a:spLocks noGrp="1" noChangeArrowheads="1"/>
          </p:cNvSpPr>
          <p:nvPr>
            <p:ph type="title"/>
          </p:nvPr>
        </p:nvSpPr>
        <p:spPr bwMode="auto">
          <a:xfrm>
            <a:off x="182563" y="82550"/>
            <a:ext cx="8686800" cy="509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ja-JP"/>
              <a:t>Click to edit Master title style</a:t>
            </a:r>
          </a:p>
        </p:txBody>
      </p:sp>
    </p:spTree>
    <p:extLst>
      <p:ext uri="{BB962C8B-B14F-4D97-AF65-F5344CB8AC3E}">
        <p14:creationId xmlns:p14="http://schemas.microsoft.com/office/powerpoint/2010/main" val="1551544005"/>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 id="2147484128" r:id="rId12"/>
  </p:sldLayoutIdLst>
  <p:hf hdr="0" ftr="0" dt="0"/>
  <p:txStyles>
    <p:titleStyle>
      <a:lvl1pPr algn="l" rtl="0" eaLnBrk="0" fontAlgn="base" hangingPunct="0">
        <a:lnSpc>
          <a:spcPct val="90000"/>
        </a:lnSpc>
        <a:spcBef>
          <a:spcPct val="0"/>
        </a:spcBef>
        <a:spcAft>
          <a:spcPct val="0"/>
        </a:spcAft>
        <a:defRPr kumimoji="1" sz="2200" kern="1200">
          <a:solidFill>
            <a:schemeClr val="hlink"/>
          </a:solidFill>
          <a:latin typeface="Meiryo" charset="-128"/>
          <a:ea typeface="Meiryo" charset="-128"/>
          <a:cs typeface="Meiryo" charset="-128"/>
        </a:defRPr>
      </a:lvl1pPr>
      <a:lvl2pPr algn="l" rtl="0" eaLnBrk="0" fontAlgn="base" hangingPunct="0">
        <a:lnSpc>
          <a:spcPct val="90000"/>
        </a:lnSpc>
        <a:spcBef>
          <a:spcPct val="0"/>
        </a:spcBef>
        <a:spcAft>
          <a:spcPct val="0"/>
        </a:spcAft>
        <a:defRPr kumimoji="1" sz="2200">
          <a:solidFill>
            <a:schemeClr val="hlink"/>
          </a:solidFill>
          <a:latin typeface="Meiryo" charset="-128"/>
          <a:ea typeface="Meiryo" charset="-128"/>
          <a:cs typeface="Meiryo" charset="-128"/>
        </a:defRPr>
      </a:lvl2pPr>
      <a:lvl3pPr algn="l" rtl="0" eaLnBrk="0" fontAlgn="base" hangingPunct="0">
        <a:lnSpc>
          <a:spcPct val="90000"/>
        </a:lnSpc>
        <a:spcBef>
          <a:spcPct val="0"/>
        </a:spcBef>
        <a:spcAft>
          <a:spcPct val="0"/>
        </a:spcAft>
        <a:defRPr kumimoji="1" sz="2200">
          <a:solidFill>
            <a:schemeClr val="hlink"/>
          </a:solidFill>
          <a:latin typeface="Meiryo" charset="-128"/>
          <a:ea typeface="Meiryo" charset="-128"/>
          <a:cs typeface="Meiryo" charset="-128"/>
        </a:defRPr>
      </a:lvl3pPr>
      <a:lvl4pPr algn="l" rtl="0" eaLnBrk="0" fontAlgn="base" hangingPunct="0">
        <a:lnSpc>
          <a:spcPct val="90000"/>
        </a:lnSpc>
        <a:spcBef>
          <a:spcPct val="0"/>
        </a:spcBef>
        <a:spcAft>
          <a:spcPct val="0"/>
        </a:spcAft>
        <a:defRPr kumimoji="1" sz="2200">
          <a:solidFill>
            <a:schemeClr val="hlink"/>
          </a:solidFill>
          <a:latin typeface="Meiryo" charset="-128"/>
          <a:ea typeface="Meiryo" charset="-128"/>
          <a:cs typeface="Meiryo" charset="-128"/>
        </a:defRPr>
      </a:lvl4pPr>
      <a:lvl5pPr algn="l" rtl="0" eaLnBrk="0" fontAlgn="base" hangingPunct="0">
        <a:lnSpc>
          <a:spcPct val="90000"/>
        </a:lnSpc>
        <a:spcBef>
          <a:spcPct val="0"/>
        </a:spcBef>
        <a:spcAft>
          <a:spcPct val="0"/>
        </a:spcAft>
        <a:defRPr kumimoji="1" sz="2200">
          <a:solidFill>
            <a:schemeClr val="hlink"/>
          </a:solidFill>
          <a:latin typeface="Meiryo" charset="-128"/>
          <a:ea typeface="Meiryo" charset="-128"/>
          <a:cs typeface="Meiryo" charset="-128"/>
        </a:defRPr>
      </a:lvl5pPr>
      <a:lvl6pPr marL="457200" algn="l" rtl="0" fontAlgn="base">
        <a:lnSpc>
          <a:spcPct val="90000"/>
        </a:lnSpc>
        <a:spcBef>
          <a:spcPct val="0"/>
        </a:spcBef>
        <a:spcAft>
          <a:spcPct val="0"/>
        </a:spcAft>
        <a:defRPr kumimoji="1" sz="2200">
          <a:solidFill>
            <a:schemeClr val="hlink"/>
          </a:solidFill>
          <a:latin typeface="Arial" panose="020B0604020202020204" pitchFamily="34" charset="0"/>
          <a:ea typeface="ＭＳ Ｐゴシック" panose="020B0600070205080204" pitchFamily="50" charset="-128"/>
        </a:defRPr>
      </a:lvl6pPr>
      <a:lvl7pPr marL="914400" algn="l" rtl="0" fontAlgn="base">
        <a:lnSpc>
          <a:spcPct val="90000"/>
        </a:lnSpc>
        <a:spcBef>
          <a:spcPct val="0"/>
        </a:spcBef>
        <a:spcAft>
          <a:spcPct val="0"/>
        </a:spcAft>
        <a:defRPr kumimoji="1" sz="2200">
          <a:solidFill>
            <a:schemeClr val="hlink"/>
          </a:solidFill>
          <a:latin typeface="Arial" panose="020B0604020202020204" pitchFamily="34" charset="0"/>
          <a:ea typeface="ＭＳ Ｐゴシック" panose="020B0600070205080204" pitchFamily="50" charset="-128"/>
        </a:defRPr>
      </a:lvl7pPr>
      <a:lvl8pPr marL="1371600" algn="l" rtl="0" fontAlgn="base">
        <a:lnSpc>
          <a:spcPct val="90000"/>
        </a:lnSpc>
        <a:spcBef>
          <a:spcPct val="0"/>
        </a:spcBef>
        <a:spcAft>
          <a:spcPct val="0"/>
        </a:spcAft>
        <a:defRPr kumimoji="1" sz="2200">
          <a:solidFill>
            <a:schemeClr val="hlink"/>
          </a:solidFill>
          <a:latin typeface="Arial" panose="020B0604020202020204" pitchFamily="34" charset="0"/>
          <a:ea typeface="ＭＳ Ｐゴシック" panose="020B0600070205080204" pitchFamily="50" charset="-128"/>
        </a:defRPr>
      </a:lvl8pPr>
      <a:lvl9pPr marL="1828800" algn="l" rtl="0" fontAlgn="base">
        <a:lnSpc>
          <a:spcPct val="90000"/>
        </a:lnSpc>
        <a:spcBef>
          <a:spcPct val="0"/>
        </a:spcBef>
        <a:spcAft>
          <a:spcPct val="0"/>
        </a:spcAft>
        <a:defRPr kumimoji="1" sz="2200">
          <a:solidFill>
            <a:schemeClr val="hlink"/>
          </a:solidFill>
          <a:latin typeface="Arial" panose="020B0604020202020204" pitchFamily="34" charset="0"/>
          <a:ea typeface="ＭＳ Ｐゴシック" panose="020B0600070205080204" pitchFamily="50" charset="-128"/>
        </a:defRPr>
      </a:lvl9pPr>
    </p:titleStyle>
    <p:bodyStyle>
      <a:lvl1pPr marL="173038" indent="-173038" algn="l" rtl="0" eaLnBrk="0" fontAlgn="base" hangingPunct="0">
        <a:spcBef>
          <a:spcPct val="50000"/>
        </a:spcBef>
        <a:spcAft>
          <a:spcPct val="0"/>
        </a:spcAft>
        <a:buClr>
          <a:schemeClr val="tx1"/>
        </a:buClr>
        <a:buFont typeface="Wingdings" charset="2"/>
        <a:buChar char="§"/>
        <a:defRPr kumimoji="1" sz="1600" kern="1200">
          <a:solidFill>
            <a:schemeClr val="tx1"/>
          </a:solidFill>
          <a:latin typeface="Meiryo" charset="-128"/>
          <a:ea typeface="Meiryo" charset="-128"/>
          <a:cs typeface="Meiryo" charset="-128"/>
        </a:defRPr>
      </a:lvl1pPr>
      <a:lvl2pPr marL="509588" indent="-163513" algn="l" rtl="0" eaLnBrk="0" fontAlgn="base" hangingPunct="0">
        <a:spcBef>
          <a:spcPct val="0"/>
        </a:spcBef>
        <a:spcAft>
          <a:spcPct val="0"/>
        </a:spcAft>
        <a:buClr>
          <a:schemeClr val="tx1"/>
        </a:buClr>
        <a:buFont typeface="Arial" charset="0"/>
        <a:buChar char="–"/>
        <a:defRPr kumimoji="1" sz="1600" kern="1200">
          <a:solidFill>
            <a:schemeClr val="tx1"/>
          </a:solidFill>
          <a:latin typeface="Meiryo" charset="-128"/>
          <a:ea typeface="Meiryo" charset="-128"/>
          <a:cs typeface="Meiryo" charset="-128"/>
        </a:defRPr>
      </a:lvl2pPr>
      <a:lvl3pPr marL="855663" indent="-173038" algn="l" rtl="0" eaLnBrk="0" fontAlgn="base" hangingPunct="0">
        <a:spcBef>
          <a:spcPct val="0"/>
        </a:spcBef>
        <a:spcAft>
          <a:spcPct val="0"/>
        </a:spcAft>
        <a:buClr>
          <a:schemeClr val="tx1"/>
        </a:buClr>
        <a:buChar char="•"/>
        <a:defRPr kumimoji="1" sz="1600" kern="1200">
          <a:solidFill>
            <a:schemeClr val="tx1"/>
          </a:solidFill>
          <a:latin typeface="Meiryo" charset="-128"/>
          <a:ea typeface="Meiryo" charset="-128"/>
          <a:cs typeface="Meiryo" charset="-128"/>
        </a:defRPr>
      </a:lvl3pPr>
      <a:lvl4pPr marL="1203325" indent="-173038" algn="l" rtl="0" eaLnBrk="0" fontAlgn="base" hangingPunct="0">
        <a:spcBef>
          <a:spcPct val="20000"/>
        </a:spcBef>
        <a:spcAft>
          <a:spcPct val="0"/>
        </a:spcAft>
        <a:buClr>
          <a:schemeClr val="tx1"/>
        </a:buClr>
        <a:buChar char="•"/>
        <a:defRPr kumimoji="1" sz="1400" kern="1200">
          <a:solidFill>
            <a:schemeClr val="tx1"/>
          </a:solidFill>
          <a:latin typeface="Meiryo" charset="-128"/>
          <a:ea typeface="Meiryo" charset="-128"/>
          <a:cs typeface="Meiryo" charset="-128"/>
        </a:defRPr>
      </a:lvl4pPr>
      <a:lvl5pPr marL="1539875" indent="-163513" algn="l" rtl="0" eaLnBrk="0" fontAlgn="base" hangingPunct="0">
        <a:spcBef>
          <a:spcPct val="20000"/>
        </a:spcBef>
        <a:spcAft>
          <a:spcPct val="0"/>
        </a:spcAft>
        <a:buClr>
          <a:schemeClr val="bg1"/>
        </a:buClr>
        <a:buChar char="»"/>
        <a:defRPr kumimoji="1" sz="1600" kern="1200">
          <a:solidFill>
            <a:schemeClr val="bg1"/>
          </a:solidFill>
          <a:latin typeface="+mn-lt"/>
          <a:ea typeface="+mn-ea"/>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ihep.jp/business/other/2018/"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3E3C6D-8A53-4A45-960A-8569673FD68A}"/>
              </a:ext>
            </a:extLst>
          </p:cNvPr>
          <p:cNvSpPr>
            <a:spLocks noGrp="1"/>
          </p:cNvSpPr>
          <p:nvPr>
            <p:ph type="title"/>
          </p:nvPr>
        </p:nvSpPr>
        <p:spPr>
          <a:xfrm>
            <a:off x="611588" y="908720"/>
            <a:ext cx="8079048" cy="2852737"/>
          </a:xfrm>
        </p:spPr>
        <p:txBody>
          <a:bodyPr/>
          <a:lstStyle/>
          <a:p>
            <a:pPr algn="ctr"/>
            <a:r>
              <a:rPr kumimoji="1" lang="ja-JP" altLang="en-US" sz="2800" dirty="0"/>
              <a:t>精神保健福祉資料（</a:t>
            </a:r>
            <a:r>
              <a:rPr kumimoji="1" lang="en-US" altLang="ja-JP" sz="2800" dirty="0"/>
              <a:t>NDB</a:t>
            </a:r>
            <a:r>
              <a:rPr kumimoji="1" lang="ja-JP" altLang="en-US" sz="2800" dirty="0"/>
              <a:t>ベース）の</a:t>
            </a:r>
            <a:br>
              <a:rPr kumimoji="1" lang="en-US" altLang="ja-JP" sz="2800" dirty="0"/>
            </a:br>
            <a:r>
              <a:rPr kumimoji="1" lang="ja-JP" altLang="en-US" sz="2800" dirty="0"/>
              <a:t>定義と補足説明</a:t>
            </a:r>
          </a:p>
        </p:txBody>
      </p:sp>
      <p:sp>
        <p:nvSpPr>
          <p:cNvPr id="4" name="スライド番号プレースホルダー 3">
            <a:extLst>
              <a:ext uri="{FF2B5EF4-FFF2-40B4-BE49-F238E27FC236}">
                <a16:creationId xmlns:a16="http://schemas.microsoft.com/office/drawing/2014/main" id="{D20EED8E-084A-4629-AC0E-BCBB15C8DC10}"/>
              </a:ext>
            </a:extLst>
          </p:cNvPr>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85BDC39-8296-C244-877B-314A28033ACE}" type="slidenum">
              <a:rPr kumimoji="0" lang="en-US" altLang="ja-JP" sz="800" b="0" i="0" u="none" strike="noStrike" kern="1200" cap="none" spc="0" normalizeH="0" baseline="0" noProof="0" smtClean="0">
                <a:ln>
                  <a:noFill/>
                </a:ln>
                <a:solidFill>
                  <a:srgbClr val="000000"/>
                </a:solidFill>
                <a:effectLst/>
                <a:uLnTx/>
                <a:uFillTx/>
                <a:latin typeface="Meiryo" charset="-128"/>
                <a:ea typeface="Meiryo" charset="-128"/>
                <a:cs typeface="Meiryo" charset="-128"/>
              </a:rPr>
              <a:pPr marL="0" marR="0" lvl="0" indent="0" algn="l" defTabSz="914400" rtl="0" eaLnBrk="1" fontAlgn="base" latinLnBrk="0" hangingPunct="1">
                <a:lnSpc>
                  <a:spcPct val="100000"/>
                </a:lnSpc>
                <a:spcBef>
                  <a:spcPct val="0"/>
                </a:spcBef>
                <a:spcAft>
                  <a:spcPct val="0"/>
                </a:spcAft>
                <a:buClrTx/>
                <a:buSzTx/>
                <a:buFontTx/>
                <a:buNone/>
                <a:tabLst/>
                <a:defRPr/>
              </a:pPr>
              <a:t>0</a:t>
            </a:fld>
            <a:endParaRPr kumimoji="0" lang="en-US" altLang="ja-JP" sz="800" b="0" i="0" u="none" strike="noStrike" kern="1200" cap="none" spc="0" normalizeH="0" baseline="0" noProof="0">
              <a:ln>
                <a:noFill/>
              </a:ln>
              <a:solidFill>
                <a:srgbClr val="000000"/>
              </a:solidFill>
              <a:effectLst/>
              <a:uLnTx/>
              <a:uFillTx/>
              <a:latin typeface="Meiryo" charset="-128"/>
              <a:ea typeface="Meiryo" charset="-128"/>
              <a:cs typeface="Meiryo" charset="-128"/>
            </a:endParaRPr>
          </a:p>
        </p:txBody>
      </p:sp>
    </p:spTree>
    <p:extLst>
      <p:ext uri="{BB962C8B-B14F-4D97-AF65-F5344CB8AC3E}">
        <p14:creationId xmlns:p14="http://schemas.microsoft.com/office/powerpoint/2010/main" val="3870534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ja-JP" altLang="en-US" dirty="0"/>
              <a:t>補足説明 </a:t>
            </a:r>
            <a:r>
              <a:rPr lang="en-US" altLang="ja-JP" dirty="0"/>
              <a:t>–NDB</a:t>
            </a:r>
            <a:br>
              <a:rPr kumimoji="0" lang="en-US" altLang="ja-JP" dirty="0">
                <a:solidFill>
                  <a:schemeClr val="accent1"/>
                </a:solidFill>
              </a:rPr>
            </a:br>
            <a:r>
              <a:rPr kumimoji="0" lang="ja-JP" altLang="en-US" dirty="0">
                <a:solidFill>
                  <a:schemeClr val="accent1"/>
                </a:solidFill>
              </a:rPr>
              <a:t>入院継続と入院日数の定義</a:t>
            </a:r>
            <a:endParaRPr lang="ja-JP" altLang="en-US" dirty="0">
              <a:solidFill>
                <a:schemeClr val="accent1"/>
              </a:solidFill>
            </a:endParaRPr>
          </a:p>
        </p:txBody>
      </p:sp>
      <p:sp>
        <p:nvSpPr>
          <p:cNvPr id="3" name="正方形/長方形 2"/>
          <p:cNvSpPr/>
          <p:nvPr/>
        </p:nvSpPr>
        <p:spPr bwMode="auto">
          <a:xfrm>
            <a:off x="192090" y="812855"/>
            <a:ext cx="8809037" cy="695682"/>
          </a:xfrm>
          <a:prstGeom prst="rect">
            <a:avLst/>
          </a:prstGeom>
          <a:noFill/>
          <a:ln w="9525" cap="flat" cmpd="sng" algn="ctr">
            <a:solidFill>
              <a:schemeClr val="tx1">
                <a:lumMod val="95000"/>
                <a:lumOff val="5000"/>
              </a:schemeClr>
            </a:solidFill>
            <a:prstDash val="solid"/>
            <a:round/>
            <a:headEnd type="none" w="med" len="med"/>
            <a:tailEnd type="none" w="med" len="med"/>
          </a:ln>
          <a:effectLst/>
        </p:spPr>
        <p:txBody>
          <a:bodyPr lIns="27000" tIns="35100" rIns="27000" bIns="35100" anchor="ctr"/>
          <a:lstStyle/>
          <a:p>
            <a:pPr marL="0" marR="0" lvl="0" indent="41672" algn="l" defTabSz="685800" rtl="0" eaLnBrk="1" fontAlgn="base" latinLnBrk="0" hangingPunct="1">
              <a:lnSpc>
                <a:spcPct val="90000"/>
              </a:lnSpc>
              <a:spcBef>
                <a:spcPct val="20000"/>
              </a:spcBef>
              <a:spcAft>
                <a:spcPct val="0"/>
              </a:spcAft>
              <a:buClrTx/>
              <a:buSzTx/>
              <a:buFontTx/>
              <a:buNone/>
              <a:tabLst/>
              <a:defRPr/>
            </a:pPr>
            <a:r>
              <a:rPr kumimoji="0" lang="ja-JP" altLang="en-US" sz="1200" b="0" i="0" u="none" strike="noStrike" kern="1200" cap="none" spc="0" normalizeH="0" baseline="0" noProof="0" dirty="0">
                <a:ln>
                  <a:noFill/>
                </a:ln>
                <a:solidFill>
                  <a:srgbClr val="000000"/>
                </a:solidFill>
                <a:effectLst/>
                <a:uLnTx/>
                <a:uFillTx/>
                <a:latin typeface="Meiryo" charset="-128"/>
                <a:ea typeface="Meiryo" charset="-128"/>
                <a:cs typeface="Meiryo" charset="-128"/>
              </a:rPr>
              <a:t>その</a:t>
            </a:r>
            <a:r>
              <a:rPr kumimoji="0" lang="en-US" altLang="ja-JP" sz="1200" b="0" i="0" u="none" strike="noStrike" kern="1200" cap="none" spc="0" normalizeH="0" baseline="0" noProof="0" dirty="0">
                <a:ln>
                  <a:noFill/>
                </a:ln>
                <a:solidFill>
                  <a:srgbClr val="000000"/>
                </a:solidFill>
                <a:effectLst/>
                <a:uLnTx/>
                <a:uFillTx/>
                <a:latin typeface="Meiryo" charset="-128"/>
                <a:ea typeface="Meiryo" charset="-128"/>
                <a:cs typeface="Meiryo" charset="-128"/>
              </a:rPr>
              <a:t>1:</a:t>
            </a:r>
            <a:r>
              <a:rPr kumimoji="0" lang="ja-JP" altLang="en-US" sz="1200" b="0" i="0" u="none" strike="noStrike" kern="1200" cap="none" spc="0" normalizeH="0" baseline="0" noProof="0" dirty="0">
                <a:ln>
                  <a:noFill/>
                </a:ln>
                <a:solidFill>
                  <a:srgbClr val="000000"/>
                </a:solidFill>
                <a:effectLst/>
                <a:uLnTx/>
                <a:uFillTx/>
                <a:latin typeface="Meiryo" charset="-128"/>
                <a:ea typeface="Meiryo" charset="-128"/>
                <a:cs typeface="Meiryo" charset="-128"/>
              </a:rPr>
              <a:t>　・退院日翌日までに転科・転院している場合は、「入院が継続されている」</a:t>
            </a:r>
            <a:r>
              <a:rPr kumimoji="1" lang="ja-JP" altLang="en-US" sz="1200" b="0" i="0" u="none" strike="noStrike" kern="1200" cap="none" spc="0" normalizeH="0" baseline="0" noProof="0" dirty="0">
                <a:ln>
                  <a:noFill/>
                </a:ln>
                <a:solidFill>
                  <a:srgbClr val="000000"/>
                </a:solidFill>
                <a:effectLst/>
                <a:uLnTx/>
                <a:uFillTx/>
                <a:latin typeface="Meiryo" charset="-128"/>
                <a:ea typeface="Meiryo" charset="-128"/>
                <a:cs typeface="Meiryo" charset="-128"/>
              </a:rPr>
              <a:t>と定義し、</a:t>
            </a:r>
            <a:endParaRPr kumimoji="1" lang="en-US" altLang="ja-JP" sz="1200" b="0" i="0" u="none" strike="noStrike" kern="1200" cap="none" spc="0" normalizeH="0" baseline="0" noProof="0" dirty="0">
              <a:ln>
                <a:noFill/>
              </a:ln>
              <a:solidFill>
                <a:srgbClr val="000000"/>
              </a:solidFill>
              <a:effectLst/>
              <a:uLnTx/>
              <a:uFillTx/>
              <a:latin typeface="Meiryo" charset="-128"/>
              <a:ea typeface="Meiryo" charset="-128"/>
              <a:cs typeface="Meiryo" charset="-128"/>
            </a:endParaRPr>
          </a:p>
          <a:p>
            <a:pPr marL="0" marR="0" lvl="0" indent="41672" algn="l" defTabSz="685800" rtl="0" eaLnBrk="1" fontAlgn="base" latinLnBrk="0" hangingPunct="1">
              <a:lnSpc>
                <a:spcPct val="9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charset="-128"/>
                <a:ea typeface="Meiryo" charset="-128"/>
                <a:cs typeface="Meiryo" charset="-128"/>
              </a:rPr>
              <a:t>　　　　　トータルで入院を</a:t>
            </a:r>
            <a:r>
              <a:rPr kumimoji="1" lang="en-US" altLang="ja-JP" sz="1200" b="0" i="0" u="none" strike="noStrike" kern="1200" cap="none" spc="0" normalizeH="0" baseline="0" noProof="0" dirty="0">
                <a:ln>
                  <a:noFill/>
                </a:ln>
                <a:solidFill>
                  <a:srgbClr val="000000"/>
                </a:solidFill>
                <a:effectLst/>
                <a:uLnTx/>
                <a:uFillTx/>
                <a:latin typeface="Meiryo" charset="-128"/>
                <a:ea typeface="Meiryo" charset="-128"/>
                <a:cs typeface="Meiryo" charset="-128"/>
              </a:rPr>
              <a:t>1</a:t>
            </a:r>
            <a:r>
              <a:rPr kumimoji="1" lang="ja-JP" altLang="en-US" sz="1200" b="0" i="0" u="none" strike="noStrike" kern="1200" cap="none" spc="0" normalizeH="0" baseline="0" noProof="0" dirty="0">
                <a:ln>
                  <a:noFill/>
                </a:ln>
                <a:solidFill>
                  <a:srgbClr val="000000"/>
                </a:solidFill>
                <a:effectLst/>
                <a:uLnTx/>
                <a:uFillTx/>
                <a:latin typeface="Meiryo" charset="-128"/>
                <a:ea typeface="Meiryo" charset="-128"/>
                <a:cs typeface="Meiryo" charset="-128"/>
              </a:rPr>
              <a:t>件としてカウント</a:t>
            </a:r>
            <a:endParaRPr kumimoji="0" lang="en-US" altLang="ja-JP" sz="1200" b="0" i="0" u="none" strike="noStrike" kern="1200" cap="none" spc="0" normalizeH="0" baseline="0" noProof="0" dirty="0">
              <a:ln>
                <a:noFill/>
              </a:ln>
              <a:solidFill>
                <a:srgbClr val="000000"/>
              </a:solidFill>
              <a:effectLst/>
              <a:uLnTx/>
              <a:uFillTx/>
              <a:latin typeface="Meiryo" charset="-128"/>
              <a:ea typeface="Meiryo" charset="-128"/>
              <a:cs typeface="Meiryo" charset="-128"/>
            </a:endParaRPr>
          </a:p>
          <a:p>
            <a:pPr marL="630238" marR="0" lvl="0" indent="41275" algn="l" defTabSz="685800" rtl="0" eaLnBrk="1" fontAlgn="base" latinLnBrk="0" hangingPunct="1">
              <a:lnSpc>
                <a:spcPct val="90000"/>
              </a:lnSpc>
              <a:spcBef>
                <a:spcPct val="20000"/>
              </a:spcBef>
              <a:spcAft>
                <a:spcPct val="0"/>
              </a:spcAft>
              <a:buClrTx/>
              <a:buSzTx/>
              <a:buFontTx/>
              <a:buNone/>
              <a:tabLst/>
              <a:defRPr/>
            </a:pPr>
            <a:r>
              <a:rPr kumimoji="0" lang="ja-JP" altLang="en-US" sz="1200" b="0" i="0" u="none" strike="noStrike" kern="1200" cap="none" spc="0" normalizeH="0" baseline="0" noProof="0" dirty="0">
                <a:ln>
                  <a:noFill/>
                </a:ln>
                <a:solidFill>
                  <a:srgbClr val="000000"/>
                </a:solidFill>
                <a:effectLst/>
                <a:uLnTx/>
                <a:uFillTx/>
                <a:latin typeface="Meiryo" charset="-128"/>
                <a:ea typeface="Meiryo" charset="-128"/>
                <a:cs typeface="Meiryo" charset="-128"/>
              </a:rPr>
              <a:t>・一般入院は精神入院ではさまれたレコードのみをつなぐ</a:t>
            </a:r>
            <a:endParaRPr kumimoji="0" lang="en-US" altLang="ja-JP" sz="1200" b="0" i="0" u="none" strike="noStrike" kern="1200" cap="none" spc="0" normalizeH="0" baseline="0" noProof="0" dirty="0">
              <a:ln>
                <a:noFill/>
              </a:ln>
              <a:solidFill>
                <a:srgbClr val="000000"/>
              </a:solidFill>
              <a:effectLst/>
              <a:uLnTx/>
              <a:uFillTx/>
              <a:latin typeface="Meiryo" charset="-128"/>
              <a:ea typeface="Meiryo" charset="-128"/>
              <a:cs typeface="Meiryo" charset="-128"/>
            </a:endParaRPr>
          </a:p>
        </p:txBody>
      </p:sp>
      <p:grpSp>
        <p:nvGrpSpPr>
          <p:cNvPr id="20483" name="図形グループ 16"/>
          <p:cNvGrpSpPr>
            <a:grpSpLocks/>
          </p:cNvGrpSpPr>
          <p:nvPr/>
        </p:nvGrpSpPr>
        <p:grpSpPr bwMode="auto">
          <a:xfrm>
            <a:off x="7733022" y="2822877"/>
            <a:ext cx="1220788" cy="411163"/>
            <a:chOff x="10025074" y="2196120"/>
            <a:chExt cx="1627414" cy="549441"/>
          </a:xfrm>
        </p:grpSpPr>
        <p:cxnSp>
          <p:nvCxnSpPr>
            <p:cNvPr id="20546" name="直線矢印コネクタ 18"/>
            <p:cNvCxnSpPr>
              <a:cxnSpLocks noChangeShapeType="1"/>
            </p:cNvCxnSpPr>
            <p:nvPr/>
          </p:nvCxnSpPr>
          <p:spPr bwMode="auto">
            <a:xfrm>
              <a:off x="10090390" y="2334932"/>
              <a:ext cx="407042"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sp>
          <p:nvSpPr>
            <p:cNvPr id="20547" name="テキスト ボックス 20"/>
            <p:cNvSpPr txBox="1">
              <a:spLocks noChangeArrowheads="1"/>
            </p:cNvSpPr>
            <p:nvPr/>
          </p:nvSpPr>
          <p:spPr bwMode="auto">
            <a:xfrm>
              <a:off x="10536118" y="2196120"/>
              <a:ext cx="1015662" cy="307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1200">
                  <a:solidFill>
                    <a:schemeClr val="tx1"/>
                  </a:solidFill>
                  <a:latin typeface="Arial" charset="0"/>
                  <a:ea typeface="ＭＳ Ｐゴシック" charset="-128"/>
                </a:defRPr>
              </a:lvl1pPr>
              <a:lvl2pPr marL="742950" indent="-285750">
                <a:defRPr kumimoji="1" sz="1200">
                  <a:solidFill>
                    <a:schemeClr val="tx1"/>
                  </a:solidFill>
                  <a:latin typeface="Arial" charset="0"/>
                  <a:ea typeface="ＭＳ Ｐゴシック" charset="-128"/>
                </a:defRPr>
              </a:lvl2pPr>
              <a:lvl3pPr marL="1143000" indent="-228600">
                <a:defRPr kumimoji="1" sz="1200">
                  <a:solidFill>
                    <a:schemeClr val="tx1"/>
                  </a:solidFill>
                  <a:latin typeface="Arial" charset="0"/>
                  <a:ea typeface="ＭＳ Ｐゴシック" charset="-128"/>
                </a:defRPr>
              </a:lvl3pPr>
              <a:lvl4pPr marL="1600200" indent="-228600">
                <a:defRPr kumimoji="1" sz="1200">
                  <a:solidFill>
                    <a:schemeClr val="tx1"/>
                  </a:solidFill>
                  <a:latin typeface="Arial" charset="0"/>
                  <a:ea typeface="ＭＳ Ｐゴシック" charset="-128"/>
                </a:defRPr>
              </a:lvl4pPr>
              <a:lvl5pPr marL="2057400" indent="-22860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Meiryo" charset="-128"/>
                  <a:ea typeface="Meiryo" charset="-128"/>
                  <a:cs typeface="Meiryo" charset="-128"/>
                </a:rPr>
                <a:t>精神科入院</a:t>
              </a:r>
            </a:p>
          </p:txBody>
        </p:sp>
        <p:cxnSp>
          <p:nvCxnSpPr>
            <p:cNvPr id="20548" name="直線矢印コネクタ 21"/>
            <p:cNvCxnSpPr>
              <a:cxnSpLocks noChangeShapeType="1"/>
            </p:cNvCxnSpPr>
            <p:nvPr/>
          </p:nvCxnSpPr>
          <p:spPr bwMode="auto">
            <a:xfrm>
              <a:off x="10090390" y="2586182"/>
              <a:ext cx="407042" cy="0"/>
            </a:xfrm>
            <a:prstGeom prst="straightConnector1">
              <a:avLst/>
            </a:prstGeom>
            <a:noFill/>
            <a:ln w="9525">
              <a:solidFill>
                <a:schemeClr val="tx1"/>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sp>
          <p:nvSpPr>
            <p:cNvPr id="20549" name="テキスト ボックス 22"/>
            <p:cNvSpPr txBox="1">
              <a:spLocks noChangeArrowheads="1"/>
            </p:cNvSpPr>
            <p:nvPr/>
          </p:nvSpPr>
          <p:spPr bwMode="auto">
            <a:xfrm>
              <a:off x="10536118" y="2437785"/>
              <a:ext cx="1015662" cy="307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1200">
                  <a:solidFill>
                    <a:schemeClr val="tx1"/>
                  </a:solidFill>
                  <a:latin typeface="Arial" charset="0"/>
                  <a:ea typeface="ＭＳ Ｐゴシック" charset="-128"/>
                </a:defRPr>
              </a:lvl1pPr>
              <a:lvl2pPr marL="742950" indent="-285750">
                <a:defRPr kumimoji="1" sz="1200">
                  <a:solidFill>
                    <a:schemeClr val="tx1"/>
                  </a:solidFill>
                  <a:latin typeface="Arial" charset="0"/>
                  <a:ea typeface="ＭＳ Ｐゴシック" charset="-128"/>
                </a:defRPr>
              </a:lvl2pPr>
              <a:lvl3pPr marL="1143000" indent="-228600">
                <a:defRPr kumimoji="1" sz="1200">
                  <a:solidFill>
                    <a:schemeClr val="tx1"/>
                  </a:solidFill>
                  <a:latin typeface="Arial" charset="0"/>
                  <a:ea typeface="ＭＳ Ｐゴシック" charset="-128"/>
                </a:defRPr>
              </a:lvl3pPr>
              <a:lvl4pPr marL="1600200" indent="-228600">
                <a:defRPr kumimoji="1" sz="1200">
                  <a:solidFill>
                    <a:schemeClr val="tx1"/>
                  </a:solidFill>
                  <a:latin typeface="Arial" charset="0"/>
                  <a:ea typeface="ＭＳ Ｐゴシック" charset="-128"/>
                </a:defRPr>
              </a:lvl4pPr>
              <a:lvl5pPr marL="2057400" indent="-22860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Meiryo" charset="-128"/>
                  <a:ea typeface="Meiryo" charset="-128"/>
                  <a:cs typeface="Meiryo" charset="-128"/>
                </a:rPr>
                <a:t>一般科入院</a:t>
              </a:r>
            </a:p>
          </p:txBody>
        </p:sp>
        <p:sp>
          <p:nvSpPr>
            <p:cNvPr id="25" name="正方形/長方形 24"/>
            <p:cNvSpPr/>
            <p:nvPr/>
          </p:nvSpPr>
          <p:spPr bwMode="auto">
            <a:xfrm>
              <a:off x="10025074" y="2202485"/>
              <a:ext cx="1627414" cy="477312"/>
            </a:xfrm>
            <a:prstGeom prst="rect">
              <a:avLst/>
            </a:prstGeom>
            <a:noFill/>
            <a:ln w="9525" cap="flat" cmpd="sng" algn="ctr">
              <a:solidFill>
                <a:schemeClr val="tx1">
                  <a:lumMod val="95000"/>
                  <a:lumOff val="5000"/>
                </a:schemeClr>
              </a:solidFill>
              <a:prstDash val="solid"/>
              <a:round/>
              <a:headEnd type="none" w="med" len="med"/>
              <a:tailEnd type="none" w="med" len="med"/>
            </a:ln>
            <a:effectLst/>
          </p:spPr>
          <p:txBody>
            <a:bodyPr lIns="27000" tIns="35100" rIns="27000" bIns="35100" anchor="ctr"/>
            <a:lstStyle/>
            <a:p>
              <a:pPr marL="0" marR="0" lvl="0" indent="0" algn="ctr" defTabSz="685800" rtl="0" eaLnBrk="1" fontAlgn="base" latinLnBrk="0" hangingPunct="1">
                <a:lnSpc>
                  <a:spcPct val="90000"/>
                </a:lnSpc>
                <a:spcBef>
                  <a:spcPct val="20000"/>
                </a:spcBef>
                <a:spcAft>
                  <a:spcPct val="0"/>
                </a:spcAft>
                <a:buClrTx/>
                <a:buSzTx/>
                <a:buFontTx/>
                <a:buNone/>
                <a:tabLst/>
                <a:defRPr/>
              </a:pPr>
              <a:endParaRPr kumimoji="0" lang="ja-JP" altLang="en-US" sz="1200" b="0" i="0" u="none" strike="noStrike" kern="1200" cap="none" spc="0" normalizeH="0" baseline="0" noProof="0" dirty="0">
                <a:ln>
                  <a:noFill/>
                </a:ln>
                <a:solidFill>
                  <a:srgbClr val="000000"/>
                </a:solidFill>
                <a:effectLst/>
                <a:uLnTx/>
                <a:uFillTx/>
                <a:latin typeface="Meiryo" charset="-128"/>
                <a:ea typeface="Meiryo" charset="-128"/>
                <a:cs typeface="Meiryo" charset="-128"/>
              </a:endParaRPr>
            </a:p>
          </p:txBody>
        </p:sp>
      </p:grpSp>
      <p:sp>
        <p:nvSpPr>
          <p:cNvPr id="47" name="正方形/長方形 46"/>
          <p:cNvSpPr/>
          <p:nvPr/>
        </p:nvSpPr>
        <p:spPr bwMode="auto">
          <a:xfrm>
            <a:off x="192090" y="1644428"/>
            <a:ext cx="8809037" cy="410294"/>
          </a:xfrm>
          <a:prstGeom prst="rect">
            <a:avLst/>
          </a:prstGeom>
          <a:noFill/>
          <a:ln w="9525" cap="flat" cmpd="sng" algn="ctr">
            <a:solidFill>
              <a:schemeClr val="tx1">
                <a:lumMod val="95000"/>
                <a:lumOff val="5000"/>
              </a:schemeClr>
            </a:solidFill>
            <a:prstDash val="solid"/>
            <a:round/>
            <a:headEnd type="none" w="med" len="med"/>
            <a:tailEnd type="none" w="med" len="med"/>
          </a:ln>
          <a:effectLst/>
        </p:spPr>
        <p:txBody>
          <a:bodyPr lIns="27000" tIns="35100" rIns="27000" bIns="35100" anchor="ctr"/>
          <a:lstStyle/>
          <a:p>
            <a:pPr marL="0" marR="0" lvl="0" indent="41672" algn="l" defTabSz="685800" rtl="0" eaLnBrk="1" fontAlgn="base" latinLnBrk="0" hangingPunct="1">
              <a:lnSpc>
                <a:spcPct val="90000"/>
              </a:lnSpc>
              <a:spcBef>
                <a:spcPct val="20000"/>
              </a:spcBef>
              <a:spcAft>
                <a:spcPct val="0"/>
              </a:spcAft>
              <a:buClrTx/>
              <a:buSzTx/>
              <a:buFontTx/>
              <a:buNone/>
              <a:tabLst/>
              <a:defRPr/>
            </a:pPr>
            <a:r>
              <a:rPr kumimoji="0" lang="ja-JP" altLang="en-US" sz="1200" b="0" i="0" u="none" strike="noStrike" kern="1200" cap="none" spc="0" normalizeH="0" baseline="0" noProof="0" dirty="0">
                <a:ln>
                  <a:noFill/>
                </a:ln>
                <a:solidFill>
                  <a:srgbClr val="000000"/>
                </a:solidFill>
                <a:effectLst/>
                <a:uLnTx/>
                <a:uFillTx/>
                <a:latin typeface="Meiryo" charset="-128"/>
                <a:ea typeface="Meiryo" charset="-128"/>
                <a:cs typeface="Meiryo" charset="-128"/>
              </a:rPr>
              <a:t>その</a:t>
            </a:r>
            <a:r>
              <a:rPr kumimoji="0" lang="en-US" altLang="ja-JP" sz="1200" b="0" i="0" u="none" strike="noStrike" kern="1200" cap="none" spc="0" normalizeH="0" baseline="0" noProof="0" dirty="0">
                <a:ln>
                  <a:noFill/>
                </a:ln>
                <a:solidFill>
                  <a:srgbClr val="000000"/>
                </a:solidFill>
                <a:effectLst/>
                <a:uLnTx/>
                <a:uFillTx/>
                <a:latin typeface="Meiryo" charset="-128"/>
                <a:ea typeface="Meiryo" charset="-128"/>
                <a:cs typeface="Meiryo" charset="-128"/>
              </a:rPr>
              <a:t>2:</a:t>
            </a:r>
            <a:r>
              <a:rPr kumimoji="0" lang="ja-JP" altLang="en-US" sz="1200" b="0" i="0" u="none" strike="noStrike" kern="1200" cap="none" spc="0" normalizeH="0" baseline="0" noProof="0" dirty="0">
                <a:ln>
                  <a:noFill/>
                </a:ln>
                <a:solidFill>
                  <a:srgbClr val="000000"/>
                </a:solidFill>
                <a:effectLst/>
                <a:uLnTx/>
                <a:uFillTx/>
                <a:latin typeface="Meiryo" charset="-128"/>
                <a:ea typeface="Meiryo" charset="-128"/>
                <a:cs typeface="Meiryo" charset="-128"/>
              </a:rPr>
              <a:t>　</a:t>
            </a:r>
            <a:r>
              <a:rPr kumimoji="0" lang="ja-JP" altLang="en-US" dirty="0">
                <a:solidFill>
                  <a:srgbClr val="000000"/>
                </a:solidFill>
                <a:latin typeface="Meiryo" charset="-128"/>
                <a:ea typeface="Meiryo" charset="-128"/>
                <a:cs typeface="Meiryo" charset="-128"/>
              </a:rPr>
              <a:t>在院日数</a:t>
            </a:r>
            <a:r>
              <a:rPr kumimoji="0" lang="ja-JP" altLang="en-US" sz="1200" b="0" i="0" u="none" strike="noStrike" kern="1200" cap="none" spc="0" normalizeH="0" baseline="0" noProof="0" dirty="0">
                <a:ln>
                  <a:noFill/>
                </a:ln>
                <a:solidFill>
                  <a:srgbClr val="000000"/>
                </a:solidFill>
                <a:effectLst/>
                <a:uLnTx/>
                <a:uFillTx/>
                <a:latin typeface="Meiryo" charset="-128"/>
                <a:ea typeface="Meiryo" charset="-128"/>
                <a:cs typeface="Meiryo" charset="-128"/>
              </a:rPr>
              <a:t>は、「精神科に入院していた日数」と定義</a:t>
            </a:r>
          </a:p>
        </p:txBody>
      </p:sp>
      <p:sp>
        <p:nvSpPr>
          <p:cNvPr id="136" name="正方形/長方形 135"/>
          <p:cNvSpPr/>
          <p:nvPr/>
        </p:nvSpPr>
        <p:spPr bwMode="auto">
          <a:xfrm>
            <a:off x="192090" y="2190614"/>
            <a:ext cx="8809037" cy="410294"/>
          </a:xfrm>
          <a:prstGeom prst="rect">
            <a:avLst/>
          </a:prstGeom>
          <a:noFill/>
          <a:ln w="9525" cap="flat" cmpd="sng" algn="ctr">
            <a:solidFill>
              <a:schemeClr val="tx1">
                <a:lumMod val="95000"/>
                <a:lumOff val="5000"/>
              </a:schemeClr>
            </a:solidFill>
            <a:prstDash val="solid"/>
            <a:round/>
            <a:headEnd type="none" w="med" len="med"/>
            <a:tailEnd type="none" w="med" len="med"/>
          </a:ln>
          <a:effectLst/>
        </p:spPr>
        <p:txBody>
          <a:bodyPr lIns="27000" tIns="35100" rIns="27000" bIns="35100" anchor="ctr"/>
          <a:lstStyle/>
          <a:p>
            <a:pPr marL="0" marR="0" lvl="0" indent="41672" algn="l" defTabSz="685800" rtl="0" eaLnBrk="1" fontAlgn="base" latinLnBrk="0" hangingPunct="1">
              <a:lnSpc>
                <a:spcPct val="90000"/>
              </a:lnSpc>
              <a:spcBef>
                <a:spcPct val="20000"/>
              </a:spcBef>
              <a:spcAft>
                <a:spcPct val="0"/>
              </a:spcAft>
              <a:buClrTx/>
              <a:buSzTx/>
              <a:buFontTx/>
              <a:buNone/>
              <a:tabLst/>
              <a:defRPr/>
            </a:pPr>
            <a:r>
              <a:rPr kumimoji="0" lang="ja-JP" altLang="en-US" sz="1200" b="0" i="0" u="none" strike="noStrike" kern="1200" cap="none" spc="0" normalizeH="0" baseline="0" noProof="0" dirty="0">
                <a:ln>
                  <a:noFill/>
                </a:ln>
                <a:solidFill>
                  <a:srgbClr val="000000"/>
                </a:solidFill>
                <a:effectLst/>
                <a:uLnTx/>
                <a:uFillTx/>
                <a:latin typeface="Meiryo" charset="-128"/>
                <a:ea typeface="Meiryo" charset="-128"/>
                <a:cs typeface="Meiryo" charset="-128"/>
              </a:rPr>
              <a:t>その</a:t>
            </a:r>
            <a:r>
              <a:rPr kumimoji="0" lang="en-US" altLang="ja-JP" sz="1200" b="0" i="0" u="none" strike="noStrike" kern="1200" cap="none" spc="0" normalizeH="0" baseline="0" noProof="0" dirty="0">
                <a:ln>
                  <a:noFill/>
                </a:ln>
                <a:solidFill>
                  <a:srgbClr val="000000"/>
                </a:solidFill>
                <a:effectLst/>
                <a:uLnTx/>
                <a:uFillTx/>
                <a:latin typeface="Meiryo" charset="-128"/>
                <a:ea typeface="Meiryo" charset="-128"/>
                <a:cs typeface="Meiryo" charset="-128"/>
              </a:rPr>
              <a:t>3:</a:t>
            </a:r>
            <a:r>
              <a:rPr kumimoji="0" lang="ja-JP" altLang="en-US" sz="1200" b="0" i="0" u="none" strike="noStrike" kern="1200" cap="none" spc="0" normalizeH="0" baseline="0" noProof="0" dirty="0">
                <a:ln>
                  <a:noFill/>
                </a:ln>
                <a:solidFill>
                  <a:srgbClr val="000000"/>
                </a:solidFill>
                <a:effectLst/>
                <a:uLnTx/>
                <a:uFillTx/>
                <a:latin typeface="Meiryo" charset="-128"/>
                <a:ea typeface="Meiryo" charset="-128"/>
                <a:cs typeface="Meiryo" charset="-128"/>
              </a:rPr>
              <a:t>　再入院は、「精神</a:t>
            </a:r>
            <a:r>
              <a:rPr kumimoji="1" lang="ja-JP" altLang="en-US" sz="1200" b="0" i="0" u="none" strike="noStrike" kern="1200" cap="none" spc="0" normalizeH="0" baseline="0" noProof="0" dirty="0">
                <a:ln>
                  <a:noFill/>
                </a:ln>
                <a:solidFill>
                  <a:srgbClr val="000000"/>
                </a:solidFill>
                <a:effectLst/>
                <a:uLnTx/>
                <a:uFillTx/>
                <a:latin typeface="Meiryo" charset="-128"/>
                <a:ea typeface="Meiryo" charset="-128"/>
                <a:cs typeface="Meiryo" charset="-128"/>
              </a:rPr>
              <a:t>科退院から精神科入院までの期間</a:t>
            </a:r>
            <a:r>
              <a:rPr kumimoji="0" lang="ja-JP" altLang="en-US" sz="1200" b="0" i="0" u="none" strike="noStrike" kern="1200" cap="none" spc="0" normalizeH="0" baseline="0" noProof="0" dirty="0">
                <a:ln>
                  <a:noFill/>
                </a:ln>
                <a:solidFill>
                  <a:srgbClr val="000000"/>
                </a:solidFill>
                <a:effectLst/>
                <a:uLnTx/>
                <a:uFillTx/>
                <a:latin typeface="Meiryo" charset="-128"/>
                <a:ea typeface="Meiryo" charset="-128"/>
                <a:cs typeface="Meiryo" charset="-128"/>
              </a:rPr>
              <a:t>」と定義</a:t>
            </a:r>
          </a:p>
        </p:txBody>
      </p:sp>
      <p:sp>
        <p:nvSpPr>
          <p:cNvPr id="20487" name="テキスト ボックス 32"/>
          <p:cNvSpPr txBox="1">
            <a:spLocks noChangeArrowheads="1"/>
          </p:cNvSpPr>
          <p:nvPr/>
        </p:nvSpPr>
        <p:spPr bwMode="auto">
          <a:xfrm>
            <a:off x="2182966" y="3253033"/>
            <a:ext cx="498888" cy="2308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1200">
                <a:solidFill>
                  <a:schemeClr val="tx1"/>
                </a:solidFill>
                <a:latin typeface="Arial" charset="0"/>
                <a:ea typeface="ＭＳ Ｐゴシック" charset="-128"/>
              </a:defRPr>
            </a:lvl1pPr>
            <a:lvl2pPr marL="742950" indent="-285750">
              <a:defRPr kumimoji="1" sz="1200">
                <a:solidFill>
                  <a:schemeClr val="tx1"/>
                </a:solidFill>
                <a:latin typeface="Arial" charset="0"/>
                <a:ea typeface="ＭＳ Ｐゴシック" charset="-128"/>
              </a:defRPr>
            </a:lvl2pPr>
            <a:lvl3pPr marL="1143000" indent="-228600">
              <a:defRPr kumimoji="1" sz="1200">
                <a:solidFill>
                  <a:schemeClr val="tx1"/>
                </a:solidFill>
                <a:latin typeface="Arial" charset="0"/>
                <a:ea typeface="ＭＳ Ｐゴシック" charset="-128"/>
              </a:defRPr>
            </a:lvl3pPr>
            <a:lvl4pPr marL="1600200" indent="-228600">
              <a:defRPr kumimoji="1" sz="1200">
                <a:solidFill>
                  <a:schemeClr val="tx1"/>
                </a:solidFill>
                <a:latin typeface="Arial" charset="0"/>
                <a:ea typeface="ＭＳ Ｐゴシック" charset="-128"/>
              </a:defRPr>
            </a:lvl4pPr>
            <a:lvl5pPr marL="2057400" indent="-22860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900" b="0" i="0" u="none" strike="noStrike" kern="1200" cap="none" spc="0" normalizeH="0" baseline="0" noProof="0">
                <a:ln>
                  <a:noFill/>
                </a:ln>
                <a:solidFill>
                  <a:srgbClr val="000000"/>
                </a:solidFill>
                <a:effectLst/>
                <a:uLnTx/>
                <a:uFillTx/>
                <a:latin typeface="Meiryo" charset="-128"/>
                <a:ea typeface="Meiryo" charset="-128"/>
                <a:cs typeface="Meiryo" charset="-128"/>
              </a:rPr>
              <a:t>A</a:t>
            </a:r>
            <a:r>
              <a:rPr kumimoji="1" lang="ja-JP" altLang="en-US" sz="900" b="0" i="0" u="none" strike="noStrike" kern="1200" cap="none" spc="0" normalizeH="0" baseline="0" noProof="0">
                <a:ln>
                  <a:noFill/>
                </a:ln>
                <a:solidFill>
                  <a:srgbClr val="000000"/>
                </a:solidFill>
                <a:effectLst/>
                <a:uLnTx/>
                <a:uFillTx/>
                <a:latin typeface="Meiryo" charset="-128"/>
                <a:ea typeface="Meiryo" charset="-128"/>
                <a:cs typeface="Meiryo" charset="-128"/>
              </a:rPr>
              <a:t>病院</a:t>
            </a:r>
          </a:p>
        </p:txBody>
      </p:sp>
      <p:cxnSp>
        <p:nvCxnSpPr>
          <p:cNvPr id="20488" name="直線矢印コネクタ 34"/>
          <p:cNvCxnSpPr>
            <a:cxnSpLocks noChangeShapeType="1"/>
          </p:cNvCxnSpPr>
          <p:nvPr/>
        </p:nvCxnSpPr>
        <p:spPr bwMode="auto">
          <a:xfrm>
            <a:off x="2684593" y="3375693"/>
            <a:ext cx="553801"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cxnSp>
        <p:nvCxnSpPr>
          <p:cNvPr id="20489" name="直線矢印コネクタ 35"/>
          <p:cNvCxnSpPr>
            <a:cxnSpLocks noChangeShapeType="1"/>
          </p:cNvCxnSpPr>
          <p:nvPr/>
        </p:nvCxnSpPr>
        <p:spPr bwMode="auto">
          <a:xfrm>
            <a:off x="3238394" y="3375693"/>
            <a:ext cx="489157" cy="0"/>
          </a:xfrm>
          <a:prstGeom prst="straightConnector1">
            <a:avLst/>
          </a:prstGeom>
          <a:noFill/>
          <a:ln w="9525">
            <a:solidFill>
              <a:schemeClr val="tx1"/>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cxnSp>
        <p:nvCxnSpPr>
          <p:cNvPr id="20490" name="直線矢印コネクタ 36"/>
          <p:cNvCxnSpPr>
            <a:cxnSpLocks noChangeShapeType="1"/>
          </p:cNvCxnSpPr>
          <p:nvPr/>
        </p:nvCxnSpPr>
        <p:spPr bwMode="auto">
          <a:xfrm>
            <a:off x="3727549" y="3375693"/>
            <a:ext cx="383338"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sp>
        <p:nvSpPr>
          <p:cNvPr id="20491" name="テキスト ボックス 5"/>
          <p:cNvSpPr txBox="1">
            <a:spLocks noChangeArrowheads="1"/>
          </p:cNvSpPr>
          <p:nvPr/>
        </p:nvSpPr>
        <p:spPr bwMode="auto">
          <a:xfrm flipH="1">
            <a:off x="2182966" y="2915981"/>
            <a:ext cx="535488" cy="2308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1200">
                <a:solidFill>
                  <a:schemeClr val="tx1"/>
                </a:solidFill>
                <a:latin typeface="Arial" charset="0"/>
                <a:ea typeface="ＭＳ Ｐゴシック" charset="-128"/>
              </a:defRPr>
            </a:lvl1pPr>
            <a:lvl2pPr marL="742950" indent="-285750">
              <a:defRPr kumimoji="1" sz="1200">
                <a:solidFill>
                  <a:schemeClr val="tx1"/>
                </a:solidFill>
                <a:latin typeface="Arial" charset="0"/>
                <a:ea typeface="ＭＳ Ｐゴシック" charset="-128"/>
              </a:defRPr>
            </a:lvl2pPr>
            <a:lvl3pPr marL="1143000" indent="-228600">
              <a:defRPr kumimoji="1" sz="1200">
                <a:solidFill>
                  <a:schemeClr val="tx1"/>
                </a:solidFill>
                <a:latin typeface="Arial" charset="0"/>
                <a:ea typeface="ＭＳ Ｐゴシック" charset="-128"/>
              </a:defRPr>
            </a:lvl3pPr>
            <a:lvl4pPr marL="1600200" indent="-228600">
              <a:defRPr kumimoji="1" sz="1200">
                <a:solidFill>
                  <a:schemeClr val="tx1"/>
                </a:solidFill>
                <a:latin typeface="Arial" charset="0"/>
                <a:ea typeface="ＭＳ Ｐゴシック" charset="-128"/>
              </a:defRPr>
            </a:lvl4pPr>
            <a:lvl5pPr marL="2057400" indent="-22860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sng" strike="noStrike" kern="1200" cap="none" spc="0" normalizeH="0" baseline="0" noProof="0">
                <a:ln>
                  <a:noFill/>
                </a:ln>
                <a:solidFill>
                  <a:srgbClr val="000000"/>
                </a:solidFill>
                <a:effectLst/>
                <a:uLnTx/>
                <a:uFillTx/>
                <a:latin typeface="Meiryo" charset="-128"/>
                <a:ea typeface="Meiryo" charset="-128"/>
                <a:cs typeface="Meiryo" charset="-128"/>
              </a:rPr>
              <a:t>例</a:t>
            </a:r>
            <a:r>
              <a:rPr kumimoji="1" lang="en-US" altLang="ja-JP" sz="900" b="0" i="0" u="sng" strike="noStrike" kern="1200" cap="none" spc="0" normalizeH="0" baseline="0" noProof="0">
                <a:ln>
                  <a:noFill/>
                </a:ln>
                <a:solidFill>
                  <a:srgbClr val="000000"/>
                </a:solidFill>
                <a:effectLst/>
                <a:uLnTx/>
                <a:uFillTx/>
                <a:latin typeface="Meiryo" charset="-128"/>
                <a:ea typeface="Meiryo" charset="-128"/>
                <a:cs typeface="Meiryo" charset="-128"/>
              </a:rPr>
              <a:t>2-1</a:t>
            </a:r>
            <a:endParaRPr kumimoji="1" lang="ja-JP" altLang="en-US" sz="900" b="0" i="0" u="sng" strike="noStrike" kern="1200" cap="none" spc="0" normalizeH="0" baseline="0" noProof="0">
              <a:ln>
                <a:noFill/>
              </a:ln>
              <a:solidFill>
                <a:srgbClr val="000000"/>
              </a:solidFill>
              <a:effectLst/>
              <a:uLnTx/>
              <a:uFillTx/>
              <a:latin typeface="Meiryo" charset="-128"/>
              <a:ea typeface="Meiryo" charset="-128"/>
              <a:cs typeface="Meiryo" charset="-128"/>
            </a:endParaRPr>
          </a:p>
        </p:txBody>
      </p:sp>
      <p:sp>
        <p:nvSpPr>
          <p:cNvPr id="10" name="右中かっこ 9"/>
          <p:cNvSpPr/>
          <p:nvPr/>
        </p:nvSpPr>
        <p:spPr bwMode="auto">
          <a:xfrm rot="5400000">
            <a:off x="3259623" y="3275151"/>
            <a:ext cx="276225" cy="1425575"/>
          </a:xfrm>
          <a:prstGeom prst="righ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27000" tIns="35100" rIns="27000" bIns="35100" anchor="ctr"/>
          <a:lstStyle/>
          <a:p>
            <a:pPr marL="0" marR="0" lvl="0" indent="0" algn="ctr" defTabSz="685800" rtl="0" eaLnBrk="1" fontAlgn="base" latinLnBrk="0" hangingPunct="1">
              <a:lnSpc>
                <a:spcPct val="90000"/>
              </a:lnSpc>
              <a:spcBef>
                <a:spcPct val="20000"/>
              </a:spcBef>
              <a:spcAft>
                <a:spcPct val="0"/>
              </a:spcAft>
              <a:buClrTx/>
              <a:buSzTx/>
              <a:buFontTx/>
              <a:buNone/>
              <a:tabLst/>
              <a:defRPr/>
            </a:pPr>
            <a:endParaRPr kumimoji="0" lang="ja-JP" altLang="en-US" sz="1050" b="0" i="0" u="none" strike="noStrike" kern="1200" cap="none" spc="0" normalizeH="0" baseline="0" noProof="0">
              <a:ln>
                <a:noFill/>
              </a:ln>
              <a:solidFill>
                <a:srgbClr val="000000"/>
              </a:solidFill>
              <a:effectLst/>
              <a:uLnTx/>
              <a:uFillTx/>
              <a:latin typeface="Meiryo" charset="-128"/>
              <a:ea typeface="Meiryo" charset="-128"/>
              <a:cs typeface="Meiryo" charset="-128"/>
            </a:endParaRPr>
          </a:p>
        </p:txBody>
      </p:sp>
      <p:sp>
        <p:nvSpPr>
          <p:cNvPr id="70" name="テキスト ボックス 69"/>
          <p:cNvSpPr txBox="1"/>
          <p:nvPr/>
        </p:nvSpPr>
        <p:spPr bwMode="auto">
          <a:xfrm>
            <a:off x="2740511" y="3173551"/>
            <a:ext cx="422275" cy="220663"/>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825" b="0" i="0" u="none" strike="noStrike" kern="1200" cap="none" spc="0" normalizeH="0" baseline="0" noProof="0" dirty="0">
                <a:ln>
                  <a:noFill/>
                </a:ln>
                <a:solidFill>
                  <a:srgbClr val="000000"/>
                </a:solidFill>
                <a:effectLst/>
                <a:uLnTx/>
                <a:uFillTx/>
                <a:latin typeface="Meiryo" charset="-128"/>
                <a:ea typeface="Meiryo" charset="-128"/>
                <a:cs typeface="Meiryo" charset="-128"/>
              </a:rPr>
              <a:t>30</a:t>
            </a:r>
            <a:r>
              <a:rPr kumimoji="1" lang="ja-JP" altLang="en-US" sz="825" b="0" i="0" u="none" strike="noStrike" kern="1200" cap="none" spc="0" normalizeH="0" baseline="0" noProof="0" dirty="0">
                <a:ln>
                  <a:noFill/>
                </a:ln>
                <a:solidFill>
                  <a:srgbClr val="000000"/>
                </a:solidFill>
                <a:effectLst/>
                <a:uLnTx/>
                <a:uFillTx/>
                <a:latin typeface="Meiryo" charset="-128"/>
                <a:ea typeface="Meiryo" charset="-128"/>
                <a:cs typeface="Meiryo" charset="-128"/>
              </a:rPr>
              <a:t>日</a:t>
            </a:r>
          </a:p>
        </p:txBody>
      </p:sp>
      <p:sp>
        <p:nvSpPr>
          <p:cNvPr id="71" name="テキスト ボックス 70"/>
          <p:cNvSpPr txBox="1"/>
          <p:nvPr/>
        </p:nvSpPr>
        <p:spPr bwMode="auto">
          <a:xfrm>
            <a:off x="3734286" y="3162439"/>
            <a:ext cx="422275" cy="219075"/>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825" b="0" i="0" u="none" strike="noStrike" kern="1200" cap="none" spc="0" normalizeH="0" baseline="0" noProof="0" dirty="0">
                <a:ln>
                  <a:noFill/>
                </a:ln>
                <a:solidFill>
                  <a:srgbClr val="000000"/>
                </a:solidFill>
                <a:effectLst/>
                <a:uLnTx/>
                <a:uFillTx/>
                <a:latin typeface="Meiryo" charset="-128"/>
                <a:ea typeface="Meiryo" charset="-128"/>
                <a:cs typeface="Meiryo" charset="-128"/>
              </a:rPr>
              <a:t>60</a:t>
            </a:r>
            <a:r>
              <a:rPr kumimoji="1" lang="ja-JP" altLang="en-US" sz="825" b="0" i="0" u="none" strike="noStrike" kern="1200" cap="none" spc="0" normalizeH="0" baseline="0" noProof="0" dirty="0">
                <a:ln>
                  <a:noFill/>
                </a:ln>
                <a:solidFill>
                  <a:srgbClr val="000000"/>
                </a:solidFill>
                <a:effectLst/>
                <a:uLnTx/>
                <a:uFillTx/>
                <a:latin typeface="Meiryo" charset="-128"/>
                <a:ea typeface="Meiryo" charset="-128"/>
                <a:cs typeface="Meiryo" charset="-128"/>
              </a:rPr>
              <a:t>日</a:t>
            </a:r>
          </a:p>
        </p:txBody>
      </p:sp>
      <p:sp>
        <p:nvSpPr>
          <p:cNvPr id="72" name="テキスト ボックス 71"/>
          <p:cNvSpPr txBox="1"/>
          <p:nvPr/>
        </p:nvSpPr>
        <p:spPr bwMode="auto">
          <a:xfrm>
            <a:off x="3294548" y="3149739"/>
            <a:ext cx="422275" cy="219075"/>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825" b="0" i="0" u="none" strike="noStrike" kern="1200" cap="none" spc="0" normalizeH="0" baseline="0" noProof="0" dirty="0">
                <a:ln>
                  <a:noFill/>
                </a:ln>
                <a:solidFill>
                  <a:srgbClr val="000000"/>
                </a:solidFill>
                <a:effectLst/>
                <a:uLnTx/>
                <a:uFillTx/>
                <a:latin typeface="Meiryo" charset="-128"/>
                <a:ea typeface="Meiryo" charset="-128"/>
                <a:cs typeface="Meiryo" charset="-128"/>
              </a:rPr>
              <a:t>10</a:t>
            </a:r>
            <a:r>
              <a:rPr kumimoji="1" lang="ja-JP" altLang="en-US" sz="825" b="0" i="0" u="none" strike="noStrike" kern="1200" cap="none" spc="0" normalizeH="0" baseline="0" noProof="0" dirty="0">
                <a:ln>
                  <a:noFill/>
                </a:ln>
                <a:solidFill>
                  <a:srgbClr val="000000"/>
                </a:solidFill>
                <a:effectLst/>
                <a:uLnTx/>
                <a:uFillTx/>
                <a:latin typeface="Meiryo" charset="-128"/>
                <a:ea typeface="Meiryo" charset="-128"/>
                <a:cs typeface="Meiryo" charset="-128"/>
              </a:rPr>
              <a:t>日</a:t>
            </a:r>
          </a:p>
        </p:txBody>
      </p:sp>
      <p:sp>
        <p:nvSpPr>
          <p:cNvPr id="20496" name="テキスト ボックス 37"/>
          <p:cNvSpPr txBox="1">
            <a:spLocks noChangeArrowheads="1"/>
          </p:cNvSpPr>
          <p:nvPr/>
        </p:nvSpPr>
        <p:spPr bwMode="auto">
          <a:xfrm flipH="1">
            <a:off x="201613" y="2888415"/>
            <a:ext cx="535488" cy="2308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1200">
                <a:solidFill>
                  <a:schemeClr val="tx1"/>
                </a:solidFill>
                <a:latin typeface="Arial" charset="0"/>
                <a:ea typeface="ＭＳ Ｐゴシック" charset="-128"/>
              </a:defRPr>
            </a:lvl1pPr>
            <a:lvl2pPr marL="742950" indent="-285750">
              <a:defRPr kumimoji="1" sz="1200">
                <a:solidFill>
                  <a:schemeClr val="tx1"/>
                </a:solidFill>
                <a:latin typeface="Arial" charset="0"/>
                <a:ea typeface="ＭＳ Ｐゴシック" charset="-128"/>
              </a:defRPr>
            </a:lvl2pPr>
            <a:lvl3pPr marL="1143000" indent="-228600">
              <a:defRPr kumimoji="1" sz="1200">
                <a:solidFill>
                  <a:schemeClr val="tx1"/>
                </a:solidFill>
                <a:latin typeface="Arial" charset="0"/>
                <a:ea typeface="ＭＳ Ｐゴシック" charset="-128"/>
              </a:defRPr>
            </a:lvl3pPr>
            <a:lvl4pPr marL="1600200" indent="-228600">
              <a:defRPr kumimoji="1" sz="1200">
                <a:solidFill>
                  <a:schemeClr val="tx1"/>
                </a:solidFill>
                <a:latin typeface="Arial" charset="0"/>
                <a:ea typeface="ＭＳ Ｐゴシック" charset="-128"/>
              </a:defRPr>
            </a:lvl4pPr>
            <a:lvl5pPr marL="2057400" indent="-22860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sng" strike="noStrike" kern="1200" cap="none" spc="0" normalizeH="0" baseline="0" noProof="0">
                <a:ln>
                  <a:noFill/>
                </a:ln>
                <a:solidFill>
                  <a:srgbClr val="000000"/>
                </a:solidFill>
                <a:effectLst/>
                <a:uLnTx/>
                <a:uFillTx/>
                <a:latin typeface="Meiryo" charset="-128"/>
                <a:ea typeface="Meiryo" charset="-128"/>
                <a:cs typeface="Meiryo" charset="-128"/>
              </a:rPr>
              <a:t>例</a:t>
            </a:r>
            <a:r>
              <a:rPr kumimoji="1" lang="en-US" altLang="ja-JP" sz="900" b="0" i="0" u="sng" strike="noStrike" kern="1200" cap="none" spc="0" normalizeH="0" baseline="0" noProof="0">
                <a:ln>
                  <a:noFill/>
                </a:ln>
                <a:solidFill>
                  <a:srgbClr val="000000"/>
                </a:solidFill>
                <a:effectLst/>
                <a:uLnTx/>
                <a:uFillTx/>
                <a:latin typeface="Meiryo" charset="-128"/>
                <a:ea typeface="Meiryo" charset="-128"/>
                <a:cs typeface="Meiryo" charset="-128"/>
              </a:rPr>
              <a:t>1</a:t>
            </a:r>
            <a:endParaRPr kumimoji="1" lang="ja-JP" altLang="en-US" sz="900" b="0" i="0" u="sng" strike="noStrike" kern="1200" cap="none" spc="0" normalizeH="0" baseline="0" noProof="0">
              <a:ln>
                <a:noFill/>
              </a:ln>
              <a:solidFill>
                <a:srgbClr val="000000"/>
              </a:solidFill>
              <a:effectLst/>
              <a:uLnTx/>
              <a:uFillTx/>
              <a:latin typeface="Meiryo" charset="-128"/>
              <a:ea typeface="Meiryo" charset="-128"/>
              <a:cs typeface="Meiryo" charset="-128"/>
            </a:endParaRPr>
          </a:p>
        </p:txBody>
      </p:sp>
      <p:grpSp>
        <p:nvGrpSpPr>
          <p:cNvPr id="20497" name="図形グループ 10"/>
          <p:cNvGrpSpPr>
            <a:grpSpLocks/>
          </p:cNvGrpSpPr>
          <p:nvPr/>
        </p:nvGrpSpPr>
        <p:grpSpPr bwMode="auto">
          <a:xfrm>
            <a:off x="201613" y="3248619"/>
            <a:ext cx="2092715" cy="629057"/>
            <a:chOff x="306059" y="4775454"/>
            <a:chExt cx="2790102" cy="838716"/>
          </a:xfrm>
        </p:grpSpPr>
        <p:cxnSp>
          <p:nvCxnSpPr>
            <p:cNvPr id="20541" name="直線矢印コネクタ 38"/>
            <p:cNvCxnSpPr>
              <a:cxnSpLocks noChangeShapeType="1"/>
            </p:cNvCxnSpPr>
            <p:nvPr/>
          </p:nvCxnSpPr>
          <p:spPr bwMode="auto">
            <a:xfrm>
              <a:off x="931439" y="4914267"/>
              <a:ext cx="919839"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sp>
          <p:nvSpPr>
            <p:cNvPr id="20542" name="テキスト ボックス 39"/>
            <p:cNvSpPr txBox="1">
              <a:spLocks noChangeArrowheads="1"/>
            </p:cNvSpPr>
            <p:nvPr/>
          </p:nvSpPr>
          <p:spPr bwMode="auto">
            <a:xfrm>
              <a:off x="306059" y="4775454"/>
              <a:ext cx="665140" cy="307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1200">
                  <a:solidFill>
                    <a:schemeClr val="tx1"/>
                  </a:solidFill>
                  <a:latin typeface="Arial" charset="0"/>
                  <a:ea typeface="ＭＳ Ｐゴシック" charset="-128"/>
                </a:defRPr>
              </a:lvl1pPr>
              <a:lvl2pPr marL="742950" indent="-285750">
                <a:defRPr kumimoji="1" sz="1200">
                  <a:solidFill>
                    <a:schemeClr val="tx1"/>
                  </a:solidFill>
                  <a:latin typeface="Arial" charset="0"/>
                  <a:ea typeface="ＭＳ Ｐゴシック" charset="-128"/>
                </a:defRPr>
              </a:lvl2pPr>
              <a:lvl3pPr marL="1143000" indent="-228600">
                <a:defRPr kumimoji="1" sz="1200">
                  <a:solidFill>
                    <a:schemeClr val="tx1"/>
                  </a:solidFill>
                  <a:latin typeface="Arial" charset="0"/>
                  <a:ea typeface="ＭＳ Ｐゴシック" charset="-128"/>
                </a:defRPr>
              </a:lvl3pPr>
              <a:lvl4pPr marL="1600200" indent="-228600">
                <a:defRPr kumimoji="1" sz="1200">
                  <a:solidFill>
                    <a:schemeClr val="tx1"/>
                  </a:solidFill>
                  <a:latin typeface="Arial" charset="0"/>
                  <a:ea typeface="ＭＳ Ｐゴシック" charset="-128"/>
                </a:defRPr>
              </a:lvl4pPr>
              <a:lvl5pPr marL="2057400" indent="-22860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900" b="0" i="0" u="none" strike="noStrike" kern="1200" cap="none" spc="0" normalizeH="0" baseline="0" noProof="0">
                  <a:ln>
                    <a:noFill/>
                  </a:ln>
                  <a:solidFill>
                    <a:srgbClr val="000000"/>
                  </a:solidFill>
                  <a:effectLst/>
                  <a:uLnTx/>
                  <a:uFillTx/>
                  <a:latin typeface="Meiryo" charset="-128"/>
                  <a:ea typeface="Meiryo" charset="-128"/>
                  <a:cs typeface="Meiryo" charset="-128"/>
                </a:rPr>
                <a:t>A</a:t>
              </a:r>
              <a:r>
                <a:rPr kumimoji="1" lang="ja-JP" altLang="en-US" sz="900" b="0" i="0" u="none" strike="noStrike" kern="1200" cap="none" spc="0" normalizeH="0" baseline="0" noProof="0">
                  <a:ln>
                    <a:noFill/>
                  </a:ln>
                  <a:solidFill>
                    <a:srgbClr val="000000"/>
                  </a:solidFill>
                  <a:effectLst/>
                  <a:uLnTx/>
                  <a:uFillTx/>
                  <a:latin typeface="Meiryo" charset="-128"/>
                  <a:ea typeface="Meiryo" charset="-128"/>
                  <a:cs typeface="Meiryo" charset="-128"/>
                </a:rPr>
                <a:t>病院</a:t>
              </a:r>
            </a:p>
          </p:txBody>
        </p:sp>
        <p:sp>
          <p:nvSpPr>
            <p:cNvPr id="20543" name="テキスト ボックス 40"/>
            <p:cNvSpPr txBox="1">
              <a:spLocks noChangeArrowheads="1"/>
            </p:cNvSpPr>
            <p:nvPr/>
          </p:nvSpPr>
          <p:spPr bwMode="auto">
            <a:xfrm>
              <a:off x="313671" y="5170335"/>
              <a:ext cx="656591" cy="307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1200">
                  <a:solidFill>
                    <a:schemeClr val="tx1"/>
                  </a:solidFill>
                  <a:latin typeface="Arial" charset="0"/>
                  <a:ea typeface="ＭＳ Ｐゴシック" charset="-128"/>
                </a:defRPr>
              </a:lvl1pPr>
              <a:lvl2pPr marL="742950" indent="-285750">
                <a:defRPr kumimoji="1" sz="1200">
                  <a:solidFill>
                    <a:schemeClr val="tx1"/>
                  </a:solidFill>
                  <a:latin typeface="Arial" charset="0"/>
                  <a:ea typeface="ＭＳ Ｐゴシック" charset="-128"/>
                </a:defRPr>
              </a:lvl2pPr>
              <a:lvl3pPr marL="1143000" indent="-228600">
                <a:defRPr kumimoji="1" sz="1200">
                  <a:solidFill>
                    <a:schemeClr val="tx1"/>
                  </a:solidFill>
                  <a:latin typeface="Arial" charset="0"/>
                  <a:ea typeface="ＭＳ Ｐゴシック" charset="-128"/>
                </a:defRPr>
              </a:lvl3pPr>
              <a:lvl4pPr marL="1600200" indent="-228600">
                <a:defRPr kumimoji="1" sz="1200">
                  <a:solidFill>
                    <a:schemeClr val="tx1"/>
                  </a:solidFill>
                  <a:latin typeface="Arial" charset="0"/>
                  <a:ea typeface="ＭＳ Ｐゴシック" charset="-128"/>
                </a:defRPr>
              </a:lvl4pPr>
              <a:lvl5pPr marL="2057400" indent="-22860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900" b="0" i="0" u="none" strike="noStrike" kern="1200" cap="none" spc="0" normalizeH="0" baseline="0" noProof="0">
                  <a:ln>
                    <a:noFill/>
                  </a:ln>
                  <a:solidFill>
                    <a:srgbClr val="000000"/>
                  </a:solidFill>
                  <a:effectLst/>
                  <a:uLnTx/>
                  <a:uFillTx/>
                  <a:latin typeface="Meiryo" charset="-128"/>
                  <a:ea typeface="Meiryo" charset="-128"/>
                  <a:cs typeface="Meiryo" charset="-128"/>
                </a:rPr>
                <a:t>B</a:t>
              </a:r>
              <a:r>
                <a:rPr kumimoji="1" lang="ja-JP" altLang="en-US" sz="900" b="0" i="0" u="none" strike="noStrike" kern="1200" cap="none" spc="0" normalizeH="0" baseline="0" noProof="0">
                  <a:ln>
                    <a:noFill/>
                  </a:ln>
                  <a:solidFill>
                    <a:srgbClr val="000000"/>
                  </a:solidFill>
                  <a:effectLst/>
                  <a:uLnTx/>
                  <a:uFillTx/>
                  <a:latin typeface="Meiryo" charset="-128"/>
                  <a:ea typeface="Meiryo" charset="-128"/>
                  <a:cs typeface="Meiryo" charset="-128"/>
                </a:rPr>
                <a:t>病院</a:t>
              </a:r>
            </a:p>
          </p:txBody>
        </p:sp>
        <p:cxnSp>
          <p:nvCxnSpPr>
            <p:cNvPr id="20544" name="直線矢印コネクタ 41"/>
            <p:cNvCxnSpPr>
              <a:cxnSpLocks noChangeShapeType="1"/>
            </p:cNvCxnSpPr>
            <p:nvPr/>
          </p:nvCxnSpPr>
          <p:spPr bwMode="auto">
            <a:xfrm>
              <a:off x="1851279" y="5277747"/>
              <a:ext cx="1075365"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sp>
          <p:nvSpPr>
            <p:cNvPr id="43" name="テキスト ボックス 42"/>
            <p:cNvSpPr txBox="1"/>
            <p:nvPr/>
          </p:nvSpPr>
          <p:spPr>
            <a:xfrm>
              <a:off x="1772810" y="5329399"/>
              <a:ext cx="1323351" cy="284771"/>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788" b="0" i="0" u="none" strike="noStrike" kern="1200" cap="none" spc="0" normalizeH="0" baseline="0" noProof="0" dirty="0">
                  <a:ln>
                    <a:noFill/>
                  </a:ln>
                  <a:solidFill>
                    <a:srgbClr val="000000"/>
                  </a:solidFill>
                  <a:effectLst/>
                  <a:uLnTx/>
                  <a:uFillTx/>
                  <a:latin typeface="Meiryo" charset="-128"/>
                  <a:ea typeface="Meiryo" charset="-128"/>
                  <a:cs typeface="Meiryo" charset="-128"/>
                </a:rPr>
                <a:t>※</a:t>
              </a:r>
              <a:r>
                <a:rPr kumimoji="1" lang="ja-JP" altLang="en-US" sz="788" b="0" i="0" u="none" strike="noStrike" kern="1200" cap="none" spc="0" normalizeH="0" baseline="0" noProof="0" dirty="0">
                  <a:ln>
                    <a:noFill/>
                  </a:ln>
                  <a:solidFill>
                    <a:srgbClr val="000000"/>
                  </a:solidFill>
                  <a:effectLst/>
                  <a:uLnTx/>
                  <a:uFillTx/>
                  <a:latin typeface="Meiryo" charset="-128"/>
                  <a:ea typeface="Meiryo" charset="-128"/>
                  <a:cs typeface="Meiryo" charset="-128"/>
                </a:rPr>
                <a:t>同日または翌日</a:t>
              </a:r>
            </a:p>
          </p:txBody>
        </p:sp>
      </p:grpSp>
      <p:sp>
        <p:nvSpPr>
          <p:cNvPr id="20498" name="テキスト ボックス 44"/>
          <p:cNvSpPr txBox="1">
            <a:spLocks noChangeArrowheads="1"/>
          </p:cNvSpPr>
          <p:nvPr/>
        </p:nvSpPr>
        <p:spPr bwMode="auto">
          <a:xfrm>
            <a:off x="767864" y="4161188"/>
            <a:ext cx="1122423" cy="507831"/>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kumimoji="1" sz="1200">
                <a:solidFill>
                  <a:schemeClr val="tx1"/>
                </a:solidFill>
                <a:latin typeface="Arial" charset="0"/>
                <a:ea typeface="ＭＳ Ｐゴシック" charset="-128"/>
              </a:defRPr>
            </a:lvl1pPr>
            <a:lvl2pPr marL="742950" indent="-285750">
              <a:defRPr kumimoji="1" sz="1200">
                <a:solidFill>
                  <a:schemeClr val="tx1"/>
                </a:solidFill>
                <a:latin typeface="Arial" charset="0"/>
                <a:ea typeface="ＭＳ Ｐゴシック" charset="-128"/>
              </a:defRPr>
            </a:lvl2pPr>
            <a:lvl3pPr marL="1143000" indent="-228600">
              <a:defRPr kumimoji="1" sz="1200">
                <a:solidFill>
                  <a:schemeClr val="tx1"/>
                </a:solidFill>
                <a:latin typeface="Arial" charset="0"/>
                <a:ea typeface="ＭＳ Ｐゴシック" charset="-128"/>
              </a:defRPr>
            </a:lvl3pPr>
            <a:lvl4pPr marL="1600200" indent="-228600">
              <a:defRPr kumimoji="1" sz="1200">
                <a:solidFill>
                  <a:schemeClr val="tx1"/>
                </a:solidFill>
                <a:latin typeface="Arial" charset="0"/>
                <a:ea typeface="ＭＳ Ｐゴシック" charset="-128"/>
              </a:defRPr>
            </a:lvl4pPr>
            <a:lvl5pPr marL="2057400" indent="-22860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FF0000"/>
                </a:solidFill>
                <a:effectLst/>
                <a:uLnTx/>
                <a:uFillTx/>
                <a:latin typeface="Meiryo" charset="-128"/>
                <a:ea typeface="Meiryo" charset="-128"/>
                <a:cs typeface="Meiryo" charset="-128"/>
              </a:rPr>
              <a:t>一入院</a:t>
            </a:r>
            <a:endParaRPr kumimoji="1" lang="en-US" altLang="ja-JP" sz="900" b="0" i="0" u="none" strike="noStrike" kern="1200" cap="none" spc="0" normalizeH="0" baseline="0" noProof="0" dirty="0">
              <a:ln>
                <a:noFill/>
              </a:ln>
              <a:solidFill>
                <a:srgbClr val="FF0000"/>
              </a:solidFill>
              <a:effectLst/>
              <a:uLnTx/>
              <a:uFillTx/>
              <a:latin typeface="Meiryo" charset="-128"/>
              <a:ea typeface="Meiryo" charset="-128"/>
              <a:cs typeface="Meiryo"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FF0000"/>
                </a:solidFill>
                <a:effectLst/>
                <a:uLnTx/>
                <a:uFillTx/>
                <a:latin typeface="Meiryo" charset="-128"/>
                <a:ea typeface="Meiryo" charset="-128"/>
                <a:cs typeface="Meiryo" charset="-128"/>
              </a:rPr>
              <a:t>(</a:t>
            </a:r>
            <a:r>
              <a:rPr kumimoji="1" lang="ja-JP" altLang="en-US" sz="900" b="0" i="0" u="none" strike="noStrike" kern="1200" cap="none" spc="0" normalizeH="0" baseline="0" noProof="0" dirty="0">
                <a:ln>
                  <a:noFill/>
                </a:ln>
                <a:solidFill>
                  <a:srgbClr val="FF0000"/>
                </a:solidFill>
                <a:effectLst/>
                <a:uLnTx/>
                <a:uFillTx/>
                <a:latin typeface="Meiryo" charset="-128"/>
                <a:ea typeface="Meiryo" charset="-128"/>
                <a:cs typeface="Meiryo" charset="-128"/>
              </a:rPr>
              <a:t>医療機関：</a:t>
            </a:r>
            <a:r>
              <a:rPr kumimoji="1" lang="en-US" altLang="ja-JP" sz="900" b="0" i="0" u="none" strike="noStrike" kern="1200" cap="none" spc="0" normalizeH="0" baseline="0" noProof="0" dirty="0">
                <a:ln>
                  <a:noFill/>
                </a:ln>
                <a:solidFill>
                  <a:srgbClr val="FF0000"/>
                </a:solidFill>
                <a:effectLst/>
                <a:uLnTx/>
                <a:uFillTx/>
                <a:latin typeface="Meiryo" charset="-128"/>
                <a:ea typeface="Meiryo" charset="-128"/>
                <a:cs typeface="Meiryo" charset="-128"/>
              </a:rPr>
              <a:t>A</a:t>
            </a:r>
            <a:r>
              <a:rPr kumimoji="1" lang="ja-JP" altLang="en-US" sz="900" b="0" i="0" u="none" strike="noStrike" kern="1200" cap="none" spc="0" normalizeH="0" baseline="0" noProof="0" dirty="0">
                <a:ln>
                  <a:noFill/>
                </a:ln>
                <a:solidFill>
                  <a:srgbClr val="FF0000"/>
                </a:solidFill>
                <a:effectLst/>
                <a:uLnTx/>
                <a:uFillTx/>
                <a:latin typeface="Meiryo" charset="-128"/>
                <a:ea typeface="Meiryo" charset="-128"/>
                <a:cs typeface="Meiryo" charset="-128"/>
              </a:rPr>
              <a:t>病院</a:t>
            </a:r>
            <a:br>
              <a:rPr kumimoji="1" lang="en-US" altLang="ja-JP" sz="900" b="0" i="0" u="none" strike="noStrike" kern="1200" cap="none" spc="0" normalizeH="0" baseline="0" noProof="0" dirty="0">
                <a:ln>
                  <a:noFill/>
                </a:ln>
                <a:solidFill>
                  <a:srgbClr val="FF0000"/>
                </a:solidFill>
                <a:effectLst/>
                <a:uLnTx/>
                <a:uFillTx/>
                <a:latin typeface="Meiryo" charset="-128"/>
                <a:ea typeface="Meiryo" charset="-128"/>
                <a:cs typeface="Meiryo" charset="-128"/>
              </a:rPr>
            </a:br>
            <a:r>
              <a:rPr lang="ja-JP" altLang="en-US" sz="900" dirty="0">
                <a:solidFill>
                  <a:srgbClr val="FF0000"/>
                </a:solidFill>
                <a:latin typeface="Meiryo" charset="-128"/>
                <a:ea typeface="Meiryo" charset="-128"/>
                <a:cs typeface="Meiryo" charset="-128"/>
              </a:rPr>
              <a:t>在院</a:t>
            </a:r>
            <a:r>
              <a:rPr kumimoji="1" lang="ja-JP" altLang="en-US" sz="900" b="0" i="0" u="none" strike="noStrike" kern="1200" cap="none" spc="0" normalizeH="0" baseline="0" noProof="0" dirty="0">
                <a:ln>
                  <a:noFill/>
                </a:ln>
                <a:solidFill>
                  <a:srgbClr val="FF0000"/>
                </a:solidFill>
                <a:effectLst/>
                <a:uLnTx/>
                <a:uFillTx/>
                <a:latin typeface="Meiryo" charset="-128"/>
                <a:ea typeface="Meiryo" charset="-128"/>
                <a:cs typeface="Meiryo" charset="-128"/>
              </a:rPr>
              <a:t>日数：</a:t>
            </a:r>
            <a:r>
              <a:rPr kumimoji="1" lang="en-US" altLang="ja-JP" sz="900" b="0" i="0" u="none" strike="noStrike" kern="1200" cap="none" spc="0" normalizeH="0" baseline="0" noProof="0" dirty="0">
                <a:ln>
                  <a:noFill/>
                </a:ln>
                <a:solidFill>
                  <a:srgbClr val="FF0000"/>
                </a:solidFill>
                <a:effectLst/>
                <a:uLnTx/>
                <a:uFillTx/>
                <a:latin typeface="Meiryo" charset="-128"/>
                <a:ea typeface="Meiryo" charset="-128"/>
                <a:cs typeface="Meiryo" charset="-128"/>
              </a:rPr>
              <a:t>90</a:t>
            </a:r>
            <a:r>
              <a:rPr kumimoji="1" lang="ja-JP" altLang="en-US" sz="900" b="0" i="0" u="none" strike="noStrike" kern="1200" cap="none" spc="0" normalizeH="0" baseline="0" noProof="0" dirty="0">
                <a:ln>
                  <a:noFill/>
                </a:ln>
                <a:solidFill>
                  <a:srgbClr val="FF0000"/>
                </a:solidFill>
                <a:effectLst/>
                <a:uLnTx/>
                <a:uFillTx/>
                <a:latin typeface="Meiryo" charset="-128"/>
                <a:ea typeface="Meiryo" charset="-128"/>
                <a:cs typeface="Meiryo" charset="-128"/>
              </a:rPr>
              <a:t>日</a:t>
            </a:r>
            <a:r>
              <a:rPr kumimoji="1" lang="en-US" altLang="ja-JP" sz="900" b="0" i="0" u="none" strike="noStrike" kern="1200" cap="none" spc="0" normalizeH="0" baseline="0" noProof="0" dirty="0">
                <a:ln>
                  <a:noFill/>
                </a:ln>
                <a:solidFill>
                  <a:srgbClr val="FF0000"/>
                </a:solidFill>
                <a:effectLst/>
                <a:uLnTx/>
                <a:uFillTx/>
                <a:latin typeface="Meiryo" charset="-128"/>
                <a:ea typeface="Meiryo" charset="-128"/>
                <a:cs typeface="Meiryo" charset="-128"/>
              </a:rPr>
              <a:t>)</a:t>
            </a:r>
            <a:endParaRPr kumimoji="1" lang="ja-JP" altLang="en-US" sz="900" b="0" i="0" u="none" strike="noStrike" kern="1200" cap="none" spc="0" normalizeH="0" baseline="0" noProof="0" dirty="0">
              <a:ln>
                <a:noFill/>
              </a:ln>
              <a:solidFill>
                <a:srgbClr val="FF0000"/>
              </a:solidFill>
              <a:effectLst/>
              <a:uLnTx/>
              <a:uFillTx/>
              <a:latin typeface="Meiryo" charset="-128"/>
              <a:ea typeface="Meiryo" charset="-128"/>
              <a:cs typeface="Meiryo" charset="-128"/>
            </a:endParaRPr>
          </a:p>
        </p:txBody>
      </p:sp>
      <p:sp>
        <p:nvSpPr>
          <p:cNvPr id="46" name="右中かっこ 45"/>
          <p:cNvSpPr/>
          <p:nvPr/>
        </p:nvSpPr>
        <p:spPr bwMode="auto">
          <a:xfrm rot="5400000">
            <a:off x="1245396" y="3274357"/>
            <a:ext cx="276225" cy="1427163"/>
          </a:xfrm>
          <a:prstGeom prst="righ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27000" tIns="35100" rIns="27000" bIns="35100" anchor="ctr"/>
          <a:lstStyle/>
          <a:p>
            <a:pPr marL="0" marR="0" lvl="0" indent="0" algn="ctr" defTabSz="685800" rtl="0" eaLnBrk="1" fontAlgn="base" latinLnBrk="0" hangingPunct="1">
              <a:lnSpc>
                <a:spcPct val="90000"/>
              </a:lnSpc>
              <a:spcBef>
                <a:spcPct val="20000"/>
              </a:spcBef>
              <a:spcAft>
                <a:spcPct val="0"/>
              </a:spcAft>
              <a:buClrTx/>
              <a:buSzTx/>
              <a:buFontTx/>
              <a:buNone/>
              <a:tabLst/>
              <a:defRPr/>
            </a:pPr>
            <a:endParaRPr kumimoji="0" lang="ja-JP" altLang="en-US" sz="1050" b="0" i="0" u="none" strike="noStrike" kern="1200" cap="none" spc="0" normalizeH="0" baseline="0" noProof="0">
              <a:ln>
                <a:noFill/>
              </a:ln>
              <a:solidFill>
                <a:srgbClr val="000000"/>
              </a:solidFill>
              <a:effectLst/>
              <a:uLnTx/>
              <a:uFillTx/>
              <a:latin typeface="Meiryo" charset="-128"/>
              <a:ea typeface="Meiryo" charset="-128"/>
              <a:cs typeface="Meiryo" charset="-128"/>
            </a:endParaRPr>
          </a:p>
        </p:txBody>
      </p:sp>
      <p:sp>
        <p:nvSpPr>
          <p:cNvPr id="89" name="テキスト ボックス 88"/>
          <p:cNvSpPr txBox="1"/>
          <p:nvPr/>
        </p:nvSpPr>
        <p:spPr bwMode="auto">
          <a:xfrm>
            <a:off x="791580" y="3164026"/>
            <a:ext cx="421910" cy="219291"/>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825" b="0" i="0" u="none" strike="noStrike" kern="1200" cap="none" spc="0" normalizeH="0" baseline="0" noProof="0" dirty="0">
                <a:ln>
                  <a:noFill/>
                </a:ln>
                <a:solidFill>
                  <a:srgbClr val="000000"/>
                </a:solidFill>
                <a:effectLst/>
                <a:uLnTx/>
                <a:uFillTx/>
                <a:latin typeface="Meiryo" charset="-128"/>
                <a:ea typeface="Meiryo" charset="-128"/>
                <a:cs typeface="Meiryo" charset="-128"/>
              </a:rPr>
              <a:t>40</a:t>
            </a:r>
            <a:r>
              <a:rPr kumimoji="1" lang="ja-JP" altLang="en-US" sz="825" b="0" i="0" u="none" strike="noStrike" kern="1200" cap="none" spc="0" normalizeH="0" baseline="0" noProof="0" dirty="0">
                <a:ln>
                  <a:noFill/>
                </a:ln>
                <a:solidFill>
                  <a:srgbClr val="000000"/>
                </a:solidFill>
                <a:effectLst/>
                <a:uLnTx/>
                <a:uFillTx/>
                <a:latin typeface="Meiryo" charset="-128"/>
                <a:ea typeface="Meiryo" charset="-128"/>
                <a:cs typeface="Meiryo" charset="-128"/>
              </a:rPr>
              <a:t>日</a:t>
            </a:r>
          </a:p>
        </p:txBody>
      </p:sp>
      <p:sp>
        <p:nvSpPr>
          <p:cNvPr id="90" name="テキスト ボックス 89"/>
          <p:cNvSpPr txBox="1"/>
          <p:nvPr/>
        </p:nvSpPr>
        <p:spPr bwMode="auto">
          <a:xfrm>
            <a:off x="1566213" y="3430205"/>
            <a:ext cx="421910" cy="219291"/>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825" b="0" i="0" u="none" strike="noStrike" kern="1200" cap="none" spc="0" normalizeH="0" baseline="0" noProof="0" dirty="0">
                <a:ln>
                  <a:noFill/>
                </a:ln>
                <a:solidFill>
                  <a:srgbClr val="000000"/>
                </a:solidFill>
                <a:effectLst/>
                <a:uLnTx/>
                <a:uFillTx/>
                <a:latin typeface="Meiryo" charset="-128"/>
                <a:ea typeface="Meiryo" charset="-128"/>
                <a:cs typeface="Meiryo" charset="-128"/>
              </a:rPr>
              <a:t>60</a:t>
            </a:r>
            <a:r>
              <a:rPr kumimoji="1" lang="ja-JP" altLang="en-US" sz="825" b="0" i="0" u="none" strike="noStrike" kern="1200" cap="none" spc="0" normalizeH="0" baseline="0" noProof="0" dirty="0">
                <a:ln>
                  <a:noFill/>
                </a:ln>
                <a:solidFill>
                  <a:srgbClr val="000000"/>
                </a:solidFill>
                <a:effectLst/>
                <a:uLnTx/>
                <a:uFillTx/>
                <a:latin typeface="Meiryo" charset="-128"/>
                <a:ea typeface="Meiryo" charset="-128"/>
                <a:cs typeface="Meiryo" charset="-128"/>
              </a:rPr>
              <a:t>日</a:t>
            </a:r>
          </a:p>
        </p:txBody>
      </p:sp>
      <p:sp>
        <p:nvSpPr>
          <p:cNvPr id="20502" name="テキスト ボックス 92"/>
          <p:cNvSpPr txBox="1">
            <a:spLocks noChangeArrowheads="1"/>
          </p:cNvSpPr>
          <p:nvPr/>
        </p:nvSpPr>
        <p:spPr bwMode="auto">
          <a:xfrm flipH="1">
            <a:off x="6463175" y="2879864"/>
            <a:ext cx="535488" cy="2308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1200">
                <a:solidFill>
                  <a:schemeClr val="tx1"/>
                </a:solidFill>
                <a:latin typeface="Arial" charset="0"/>
                <a:ea typeface="ＭＳ Ｐゴシック" charset="-128"/>
              </a:defRPr>
            </a:lvl1pPr>
            <a:lvl2pPr marL="742950" indent="-285750">
              <a:defRPr kumimoji="1" sz="1200">
                <a:solidFill>
                  <a:schemeClr val="tx1"/>
                </a:solidFill>
                <a:latin typeface="Arial" charset="0"/>
                <a:ea typeface="ＭＳ Ｐゴシック" charset="-128"/>
              </a:defRPr>
            </a:lvl2pPr>
            <a:lvl3pPr marL="1143000" indent="-228600">
              <a:defRPr kumimoji="1" sz="1200">
                <a:solidFill>
                  <a:schemeClr val="tx1"/>
                </a:solidFill>
                <a:latin typeface="Arial" charset="0"/>
                <a:ea typeface="ＭＳ Ｐゴシック" charset="-128"/>
              </a:defRPr>
            </a:lvl3pPr>
            <a:lvl4pPr marL="1600200" indent="-228600">
              <a:defRPr kumimoji="1" sz="1200">
                <a:solidFill>
                  <a:schemeClr val="tx1"/>
                </a:solidFill>
                <a:latin typeface="Arial" charset="0"/>
                <a:ea typeface="ＭＳ Ｐゴシック" charset="-128"/>
              </a:defRPr>
            </a:lvl4pPr>
            <a:lvl5pPr marL="2057400" indent="-22860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sng" strike="noStrike" kern="1200" cap="none" spc="0" normalizeH="0" baseline="0" noProof="0">
                <a:ln>
                  <a:noFill/>
                </a:ln>
                <a:solidFill>
                  <a:srgbClr val="000000"/>
                </a:solidFill>
                <a:effectLst/>
                <a:uLnTx/>
                <a:uFillTx/>
                <a:latin typeface="Meiryo" charset="-128"/>
                <a:ea typeface="Meiryo" charset="-128"/>
                <a:cs typeface="Meiryo" charset="-128"/>
              </a:rPr>
              <a:t>例</a:t>
            </a:r>
            <a:r>
              <a:rPr kumimoji="1" lang="en-US" altLang="ja-JP" sz="900" b="0" i="0" u="sng" strike="noStrike" kern="1200" cap="none" spc="0" normalizeH="0" baseline="0" noProof="0">
                <a:ln>
                  <a:noFill/>
                </a:ln>
                <a:solidFill>
                  <a:srgbClr val="000000"/>
                </a:solidFill>
                <a:effectLst/>
                <a:uLnTx/>
                <a:uFillTx/>
                <a:latin typeface="Meiryo" charset="-128"/>
                <a:ea typeface="Meiryo" charset="-128"/>
                <a:cs typeface="Meiryo" charset="-128"/>
              </a:rPr>
              <a:t>3</a:t>
            </a:r>
            <a:endParaRPr kumimoji="1" lang="ja-JP" altLang="en-US" sz="900" b="0" i="0" u="sng" strike="noStrike" kern="1200" cap="none" spc="0" normalizeH="0" baseline="0" noProof="0">
              <a:ln>
                <a:noFill/>
              </a:ln>
              <a:solidFill>
                <a:srgbClr val="000000"/>
              </a:solidFill>
              <a:effectLst/>
              <a:uLnTx/>
              <a:uFillTx/>
              <a:latin typeface="Meiryo" charset="-128"/>
              <a:ea typeface="Meiryo" charset="-128"/>
              <a:cs typeface="Meiryo" charset="-128"/>
            </a:endParaRPr>
          </a:p>
        </p:txBody>
      </p:sp>
      <p:cxnSp>
        <p:nvCxnSpPr>
          <p:cNvPr id="20503" name="直線矢印コネクタ 94"/>
          <p:cNvCxnSpPr>
            <a:cxnSpLocks noChangeShapeType="1"/>
          </p:cNvCxnSpPr>
          <p:nvPr/>
        </p:nvCxnSpPr>
        <p:spPr bwMode="auto">
          <a:xfrm>
            <a:off x="7004710" y="3362329"/>
            <a:ext cx="503121"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sp>
        <p:nvSpPr>
          <p:cNvPr id="20504" name="テキスト ボックス 95"/>
          <p:cNvSpPr txBox="1">
            <a:spLocks noChangeArrowheads="1"/>
          </p:cNvSpPr>
          <p:nvPr/>
        </p:nvSpPr>
        <p:spPr bwMode="auto">
          <a:xfrm>
            <a:off x="6454676" y="3258218"/>
            <a:ext cx="498888" cy="2308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1200">
                <a:solidFill>
                  <a:schemeClr val="tx1"/>
                </a:solidFill>
                <a:latin typeface="Arial" charset="0"/>
                <a:ea typeface="ＭＳ Ｐゴシック" charset="-128"/>
              </a:defRPr>
            </a:lvl1pPr>
            <a:lvl2pPr marL="742950" indent="-285750">
              <a:defRPr kumimoji="1" sz="1200">
                <a:solidFill>
                  <a:schemeClr val="tx1"/>
                </a:solidFill>
                <a:latin typeface="Arial" charset="0"/>
                <a:ea typeface="ＭＳ Ｐゴシック" charset="-128"/>
              </a:defRPr>
            </a:lvl2pPr>
            <a:lvl3pPr marL="1143000" indent="-228600">
              <a:defRPr kumimoji="1" sz="1200">
                <a:solidFill>
                  <a:schemeClr val="tx1"/>
                </a:solidFill>
                <a:latin typeface="Arial" charset="0"/>
                <a:ea typeface="ＭＳ Ｐゴシック" charset="-128"/>
              </a:defRPr>
            </a:lvl3pPr>
            <a:lvl4pPr marL="1600200" indent="-228600">
              <a:defRPr kumimoji="1" sz="1200">
                <a:solidFill>
                  <a:schemeClr val="tx1"/>
                </a:solidFill>
                <a:latin typeface="Arial" charset="0"/>
                <a:ea typeface="ＭＳ Ｐゴシック" charset="-128"/>
              </a:defRPr>
            </a:lvl4pPr>
            <a:lvl5pPr marL="2057400" indent="-22860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900" b="0" i="0" u="none" strike="noStrike" kern="1200" cap="none" spc="0" normalizeH="0" baseline="0" noProof="0">
                <a:ln>
                  <a:noFill/>
                </a:ln>
                <a:solidFill>
                  <a:srgbClr val="000000"/>
                </a:solidFill>
                <a:effectLst/>
                <a:uLnTx/>
                <a:uFillTx/>
                <a:latin typeface="Meiryo" charset="-128"/>
                <a:ea typeface="Meiryo" charset="-128"/>
                <a:cs typeface="Meiryo" charset="-128"/>
              </a:rPr>
              <a:t>A</a:t>
            </a:r>
            <a:r>
              <a:rPr kumimoji="1" lang="ja-JP" altLang="en-US" sz="900" b="0" i="0" u="none" strike="noStrike" kern="1200" cap="none" spc="0" normalizeH="0" baseline="0" noProof="0">
                <a:ln>
                  <a:noFill/>
                </a:ln>
                <a:solidFill>
                  <a:srgbClr val="000000"/>
                </a:solidFill>
                <a:effectLst/>
                <a:uLnTx/>
                <a:uFillTx/>
                <a:latin typeface="Meiryo" charset="-128"/>
                <a:ea typeface="Meiryo" charset="-128"/>
                <a:cs typeface="Meiryo" charset="-128"/>
              </a:rPr>
              <a:t>病院</a:t>
            </a:r>
          </a:p>
        </p:txBody>
      </p:sp>
      <p:sp>
        <p:nvSpPr>
          <p:cNvPr id="20505" name="テキスト ボックス 96"/>
          <p:cNvSpPr txBox="1">
            <a:spLocks noChangeArrowheads="1"/>
          </p:cNvSpPr>
          <p:nvPr/>
        </p:nvSpPr>
        <p:spPr bwMode="auto">
          <a:xfrm>
            <a:off x="6460385" y="3554388"/>
            <a:ext cx="492476" cy="2308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1200">
                <a:solidFill>
                  <a:schemeClr val="tx1"/>
                </a:solidFill>
                <a:latin typeface="Arial" charset="0"/>
                <a:ea typeface="ＭＳ Ｐゴシック" charset="-128"/>
              </a:defRPr>
            </a:lvl1pPr>
            <a:lvl2pPr marL="742950" indent="-285750">
              <a:defRPr kumimoji="1" sz="1200">
                <a:solidFill>
                  <a:schemeClr val="tx1"/>
                </a:solidFill>
                <a:latin typeface="Arial" charset="0"/>
                <a:ea typeface="ＭＳ Ｐゴシック" charset="-128"/>
              </a:defRPr>
            </a:lvl2pPr>
            <a:lvl3pPr marL="1143000" indent="-228600">
              <a:defRPr kumimoji="1" sz="1200">
                <a:solidFill>
                  <a:schemeClr val="tx1"/>
                </a:solidFill>
                <a:latin typeface="Arial" charset="0"/>
                <a:ea typeface="ＭＳ Ｐゴシック" charset="-128"/>
              </a:defRPr>
            </a:lvl3pPr>
            <a:lvl4pPr marL="1600200" indent="-228600">
              <a:defRPr kumimoji="1" sz="1200">
                <a:solidFill>
                  <a:schemeClr val="tx1"/>
                </a:solidFill>
                <a:latin typeface="Arial" charset="0"/>
                <a:ea typeface="ＭＳ Ｐゴシック" charset="-128"/>
              </a:defRPr>
            </a:lvl4pPr>
            <a:lvl5pPr marL="2057400" indent="-22860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900" b="0" i="0" u="none" strike="noStrike" kern="1200" cap="none" spc="0" normalizeH="0" baseline="0" noProof="0">
                <a:ln>
                  <a:noFill/>
                </a:ln>
                <a:solidFill>
                  <a:srgbClr val="000000"/>
                </a:solidFill>
                <a:effectLst/>
                <a:uLnTx/>
                <a:uFillTx/>
                <a:latin typeface="Meiryo" charset="-128"/>
                <a:ea typeface="Meiryo" charset="-128"/>
                <a:cs typeface="Meiryo" charset="-128"/>
              </a:rPr>
              <a:t>B</a:t>
            </a:r>
            <a:r>
              <a:rPr kumimoji="1" lang="ja-JP" altLang="en-US" sz="900" b="0" i="0" u="none" strike="noStrike" kern="1200" cap="none" spc="0" normalizeH="0" baseline="0" noProof="0">
                <a:ln>
                  <a:noFill/>
                </a:ln>
                <a:solidFill>
                  <a:srgbClr val="000000"/>
                </a:solidFill>
                <a:effectLst/>
                <a:uLnTx/>
                <a:uFillTx/>
                <a:latin typeface="Meiryo" charset="-128"/>
                <a:ea typeface="Meiryo" charset="-128"/>
                <a:cs typeface="Meiryo" charset="-128"/>
              </a:rPr>
              <a:t>病院</a:t>
            </a:r>
          </a:p>
        </p:txBody>
      </p:sp>
      <p:cxnSp>
        <p:nvCxnSpPr>
          <p:cNvPr id="20506" name="直線矢印コネクタ 97"/>
          <p:cNvCxnSpPr>
            <a:cxnSpLocks noChangeShapeType="1"/>
          </p:cNvCxnSpPr>
          <p:nvPr/>
        </p:nvCxnSpPr>
        <p:spPr bwMode="auto">
          <a:xfrm>
            <a:off x="8464028" y="3634947"/>
            <a:ext cx="34023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sp>
        <p:nvSpPr>
          <p:cNvPr id="102" name="右中かっこ 101"/>
          <p:cNvSpPr/>
          <p:nvPr/>
        </p:nvSpPr>
        <p:spPr bwMode="auto">
          <a:xfrm rot="5400000">
            <a:off x="7117558" y="3736318"/>
            <a:ext cx="276225" cy="503238"/>
          </a:xfrm>
          <a:prstGeom prst="righ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27000" tIns="35100" rIns="27000" bIns="35100" anchor="ctr"/>
          <a:lstStyle/>
          <a:p>
            <a:pPr marL="0" marR="0" lvl="0" indent="0" algn="ctr" defTabSz="685800" rtl="0" eaLnBrk="1" fontAlgn="base" latinLnBrk="0" hangingPunct="1">
              <a:lnSpc>
                <a:spcPct val="90000"/>
              </a:lnSpc>
              <a:spcBef>
                <a:spcPct val="20000"/>
              </a:spcBef>
              <a:spcAft>
                <a:spcPct val="0"/>
              </a:spcAft>
              <a:buClrTx/>
              <a:buSzTx/>
              <a:buFontTx/>
              <a:buNone/>
              <a:tabLst/>
              <a:defRPr/>
            </a:pPr>
            <a:endParaRPr kumimoji="0" lang="ja-JP" altLang="en-US" sz="1050" b="0" i="0" u="none" strike="noStrike" kern="1200" cap="none" spc="0" normalizeH="0" baseline="0" noProof="0">
              <a:ln>
                <a:noFill/>
              </a:ln>
              <a:solidFill>
                <a:srgbClr val="000000"/>
              </a:solidFill>
              <a:effectLst/>
              <a:uLnTx/>
              <a:uFillTx/>
              <a:latin typeface="Meiryo" charset="-128"/>
              <a:ea typeface="Meiryo" charset="-128"/>
              <a:cs typeface="Meiryo" charset="-128"/>
            </a:endParaRPr>
          </a:p>
        </p:txBody>
      </p:sp>
      <p:sp>
        <p:nvSpPr>
          <p:cNvPr id="106" name="テキスト ボックス 105"/>
          <p:cNvSpPr txBox="1"/>
          <p:nvPr/>
        </p:nvSpPr>
        <p:spPr bwMode="auto">
          <a:xfrm>
            <a:off x="7099302" y="3178314"/>
            <a:ext cx="422275" cy="219075"/>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825" b="0" i="0" u="none" strike="noStrike" kern="1200" cap="none" spc="0" normalizeH="0" baseline="0" noProof="0" dirty="0">
                <a:ln>
                  <a:noFill/>
                </a:ln>
                <a:solidFill>
                  <a:srgbClr val="000000"/>
                </a:solidFill>
                <a:effectLst/>
                <a:uLnTx/>
                <a:uFillTx/>
                <a:latin typeface="Meiryo" charset="-128"/>
                <a:ea typeface="Meiryo" charset="-128"/>
                <a:cs typeface="Meiryo" charset="-128"/>
              </a:rPr>
              <a:t>40</a:t>
            </a:r>
            <a:r>
              <a:rPr kumimoji="1" lang="ja-JP" altLang="en-US" sz="825" b="0" i="0" u="none" strike="noStrike" kern="1200" cap="none" spc="0" normalizeH="0" baseline="0" noProof="0" dirty="0">
                <a:ln>
                  <a:noFill/>
                </a:ln>
                <a:solidFill>
                  <a:srgbClr val="000000"/>
                </a:solidFill>
                <a:effectLst/>
                <a:uLnTx/>
                <a:uFillTx/>
                <a:latin typeface="Meiryo" charset="-128"/>
                <a:ea typeface="Meiryo" charset="-128"/>
                <a:cs typeface="Meiryo" charset="-128"/>
              </a:rPr>
              <a:t>日</a:t>
            </a:r>
          </a:p>
        </p:txBody>
      </p:sp>
      <p:sp>
        <p:nvSpPr>
          <p:cNvPr id="107" name="テキスト ボックス 106"/>
          <p:cNvSpPr txBox="1"/>
          <p:nvPr/>
        </p:nvSpPr>
        <p:spPr bwMode="auto">
          <a:xfrm>
            <a:off x="8015290" y="3427551"/>
            <a:ext cx="422275" cy="219075"/>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825" b="0" i="0" u="none" strike="noStrike" kern="1200" cap="none" spc="0" normalizeH="0" baseline="0" noProof="0" dirty="0">
                <a:ln>
                  <a:noFill/>
                </a:ln>
                <a:solidFill>
                  <a:srgbClr val="000000"/>
                </a:solidFill>
                <a:effectLst/>
                <a:uLnTx/>
                <a:uFillTx/>
                <a:latin typeface="Meiryo" charset="-128"/>
                <a:ea typeface="Meiryo" charset="-128"/>
                <a:cs typeface="Meiryo" charset="-128"/>
              </a:rPr>
              <a:t>60</a:t>
            </a:r>
            <a:r>
              <a:rPr kumimoji="1" lang="ja-JP" altLang="en-US" sz="825" b="0" i="0" u="none" strike="noStrike" kern="1200" cap="none" spc="0" normalizeH="0" baseline="0" noProof="0" dirty="0">
                <a:ln>
                  <a:noFill/>
                </a:ln>
                <a:solidFill>
                  <a:srgbClr val="000000"/>
                </a:solidFill>
                <a:effectLst/>
                <a:uLnTx/>
                <a:uFillTx/>
                <a:latin typeface="Meiryo" charset="-128"/>
                <a:ea typeface="Meiryo" charset="-128"/>
                <a:cs typeface="Meiryo" charset="-128"/>
              </a:rPr>
              <a:t>日</a:t>
            </a:r>
          </a:p>
        </p:txBody>
      </p:sp>
      <p:cxnSp>
        <p:nvCxnSpPr>
          <p:cNvPr id="20510" name="直線矢印コネクタ 112"/>
          <p:cNvCxnSpPr>
            <a:cxnSpLocks noChangeShapeType="1"/>
          </p:cNvCxnSpPr>
          <p:nvPr/>
        </p:nvCxnSpPr>
        <p:spPr bwMode="auto">
          <a:xfrm>
            <a:off x="8001949" y="3634947"/>
            <a:ext cx="489157" cy="0"/>
          </a:xfrm>
          <a:prstGeom prst="straightConnector1">
            <a:avLst/>
          </a:prstGeom>
          <a:noFill/>
          <a:ln w="9525">
            <a:solidFill>
              <a:schemeClr val="tx1"/>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sp>
        <p:nvSpPr>
          <p:cNvPr id="118" name="右中かっこ 117"/>
          <p:cNvSpPr/>
          <p:nvPr/>
        </p:nvSpPr>
        <p:spPr bwMode="auto">
          <a:xfrm rot="5400000">
            <a:off x="8255002" y="3576776"/>
            <a:ext cx="276225" cy="822325"/>
          </a:xfrm>
          <a:prstGeom prst="righ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27000" tIns="35100" rIns="27000" bIns="35100" anchor="ctr"/>
          <a:lstStyle/>
          <a:p>
            <a:pPr marL="0" marR="0" lvl="0" indent="0" algn="ctr" defTabSz="685800" rtl="0" eaLnBrk="1" fontAlgn="base" latinLnBrk="0" hangingPunct="1">
              <a:lnSpc>
                <a:spcPct val="90000"/>
              </a:lnSpc>
              <a:spcBef>
                <a:spcPct val="20000"/>
              </a:spcBef>
              <a:spcAft>
                <a:spcPct val="0"/>
              </a:spcAft>
              <a:buClrTx/>
              <a:buSzTx/>
              <a:buFontTx/>
              <a:buNone/>
              <a:tabLst/>
              <a:defRPr/>
            </a:pPr>
            <a:endParaRPr kumimoji="0" lang="ja-JP" altLang="en-US" sz="1050" b="0" i="0" u="none" strike="noStrike" kern="1200" cap="none" spc="0" normalizeH="0" baseline="0" noProof="0">
              <a:ln>
                <a:noFill/>
              </a:ln>
              <a:solidFill>
                <a:srgbClr val="000000"/>
              </a:solidFill>
              <a:effectLst/>
              <a:uLnTx/>
              <a:uFillTx/>
              <a:latin typeface="Meiryo" charset="-128"/>
              <a:ea typeface="Meiryo" charset="-128"/>
              <a:cs typeface="Meiryo" charset="-128"/>
            </a:endParaRPr>
          </a:p>
        </p:txBody>
      </p:sp>
      <p:sp>
        <p:nvSpPr>
          <p:cNvPr id="120" name="テキスト ボックス 119"/>
          <p:cNvSpPr txBox="1"/>
          <p:nvPr/>
        </p:nvSpPr>
        <p:spPr bwMode="auto">
          <a:xfrm>
            <a:off x="8489952" y="3438664"/>
            <a:ext cx="422275" cy="219075"/>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825" b="0" i="0" u="none" strike="noStrike" kern="1200" cap="none" spc="0" normalizeH="0" baseline="0" noProof="0" dirty="0">
                <a:ln>
                  <a:noFill/>
                </a:ln>
                <a:solidFill>
                  <a:srgbClr val="000000"/>
                </a:solidFill>
                <a:effectLst/>
                <a:uLnTx/>
                <a:uFillTx/>
                <a:latin typeface="Meiryo" charset="-128"/>
                <a:ea typeface="Meiryo" charset="-128"/>
                <a:cs typeface="Meiryo" charset="-128"/>
              </a:rPr>
              <a:t>30</a:t>
            </a:r>
            <a:r>
              <a:rPr kumimoji="1" lang="ja-JP" altLang="en-US" sz="825" b="0" i="0" u="none" strike="noStrike" kern="1200" cap="none" spc="0" normalizeH="0" baseline="0" noProof="0" dirty="0">
                <a:ln>
                  <a:noFill/>
                </a:ln>
                <a:solidFill>
                  <a:srgbClr val="000000"/>
                </a:solidFill>
                <a:effectLst/>
                <a:uLnTx/>
                <a:uFillTx/>
                <a:latin typeface="Meiryo" charset="-128"/>
                <a:ea typeface="Meiryo" charset="-128"/>
                <a:cs typeface="Meiryo" charset="-128"/>
              </a:rPr>
              <a:t>日</a:t>
            </a:r>
          </a:p>
        </p:txBody>
      </p:sp>
      <p:sp>
        <p:nvSpPr>
          <p:cNvPr id="20513" name="テキスト ボックス 131"/>
          <p:cNvSpPr txBox="1">
            <a:spLocks noChangeArrowheads="1"/>
          </p:cNvSpPr>
          <p:nvPr/>
        </p:nvSpPr>
        <p:spPr bwMode="auto">
          <a:xfrm>
            <a:off x="7433391" y="4927558"/>
            <a:ext cx="1107997" cy="230832"/>
          </a:xfrm>
          <a:prstGeom prst="rect">
            <a:avLst/>
          </a:prstGeom>
          <a:noFill/>
          <a:ln w="9525">
            <a:solidFill>
              <a:srgbClr val="00B050"/>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kumimoji="1" sz="1200">
                <a:solidFill>
                  <a:schemeClr val="tx1"/>
                </a:solidFill>
                <a:latin typeface="Arial" charset="0"/>
                <a:ea typeface="ＭＳ Ｐゴシック" charset="-128"/>
              </a:defRPr>
            </a:lvl1pPr>
            <a:lvl2pPr marL="742950" indent="-285750">
              <a:defRPr kumimoji="1" sz="1200">
                <a:solidFill>
                  <a:schemeClr val="tx1"/>
                </a:solidFill>
                <a:latin typeface="Arial" charset="0"/>
                <a:ea typeface="ＭＳ Ｐゴシック" charset="-128"/>
              </a:defRPr>
            </a:lvl2pPr>
            <a:lvl3pPr marL="1143000" indent="-228600">
              <a:defRPr kumimoji="1" sz="1200">
                <a:solidFill>
                  <a:schemeClr val="tx1"/>
                </a:solidFill>
                <a:latin typeface="Arial" charset="0"/>
                <a:ea typeface="ＭＳ Ｐゴシック" charset="-128"/>
              </a:defRPr>
            </a:lvl3pPr>
            <a:lvl4pPr marL="1600200" indent="-228600">
              <a:defRPr kumimoji="1" sz="1200">
                <a:solidFill>
                  <a:schemeClr val="tx1"/>
                </a:solidFill>
                <a:latin typeface="Arial" charset="0"/>
                <a:ea typeface="ＭＳ Ｐゴシック" charset="-128"/>
              </a:defRPr>
            </a:lvl4pPr>
            <a:lvl5pPr marL="2057400" indent="-22860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B050"/>
                </a:solidFill>
                <a:effectLst/>
                <a:uLnTx/>
                <a:uFillTx/>
                <a:latin typeface="Meiryo" charset="-128"/>
                <a:ea typeface="Meiryo" charset="-128"/>
                <a:cs typeface="Meiryo" charset="-128"/>
              </a:rPr>
              <a:t>再入院までの日数</a:t>
            </a:r>
          </a:p>
        </p:txBody>
      </p:sp>
      <p:sp>
        <p:nvSpPr>
          <p:cNvPr id="134" name="右中かっこ 133"/>
          <p:cNvSpPr/>
          <p:nvPr/>
        </p:nvSpPr>
        <p:spPr bwMode="auto">
          <a:xfrm rot="5400000">
            <a:off x="7947283" y="4400722"/>
            <a:ext cx="91039" cy="942452"/>
          </a:xfrm>
          <a:prstGeom prst="righ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27000" tIns="35100" rIns="27000" bIns="35100" anchor="ctr"/>
          <a:lstStyle/>
          <a:p>
            <a:pPr marL="0" marR="0" lvl="0" indent="0" algn="ctr" defTabSz="685800" rtl="0" eaLnBrk="1" fontAlgn="base" latinLnBrk="0" hangingPunct="1">
              <a:lnSpc>
                <a:spcPct val="90000"/>
              </a:lnSpc>
              <a:spcBef>
                <a:spcPct val="20000"/>
              </a:spcBef>
              <a:spcAft>
                <a:spcPct val="0"/>
              </a:spcAft>
              <a:buClrTx/>
              <a:buSzTx/>
              <a:buFontTx/>
              <a:buNone/>
              <a:tabLst/>
              <a:defRPr/>
            </a:pPr>
            <a:endParaRPr kumimoji="0" lang="ja-JP" altLang="en-US" sz="1050" b="0" i="0" u="none" strike="noStrike" kern="1200" cap="none" spc="0" normalizeH="0" baseline="0" noProof="0">
              <a:ln>
                <a:noFill/>
              </a:ln>
              <a:solidFill>
                <a:srgbClr val="000000"/>
              </a:solidFill>
              <a:effectLst/>
              <a:uLnTx/>
              <a:uFillTx/>
              <a:latin typeface="Meiryo" charset="-128"/>
              <a:ea typeface="Meiryo" charset="-128"/>
              <a:cs typeface="Meiryo" charset="-128"/>
            </a:endParaRPr>
          </a:p>
        </p:txBody>
      </p:sp>
      <p:sp>
        <p:nvSpPr>
          <p:cNvPr id="135" name="テキスト ボックス 134"/>
          <p:cNvSpPr txBox="1"/>
          <p:nvPr/>
        </p:nvSpPr>
        <p:spPr bwMode="auto">
          <a:xfrm>
            <a:off x="7581902" y="3425964"/>
            <a:ext cx="422275" cy="219075"/>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825" b="0" i="0" u="none" strike="noStrike" kern="1200" cap="none" spc="0" normalizeH="0" baseline="0" noProof="0">
                <a:ln>
                  <a:noFill/>
                </a:ln>
                <a:solidFill>
                  <a:srgbClr val="000000"/>
                </a:solidFill>
                <a:effectLst/>
                <a:uLnTx/>
                <a:uFillTx/>
                <a:latin typeface="Meiryo" charset="-128"/>
                <a:ea typeface="Meiryo" charset="-128"/>
                <a:cs typeface="Meiryo" charset="-128"/>
              </a:rPr>
              <a:t>50</a:t>
            </a:r>
            <a:r>
              <a:rPr kumimoji="1" lang="ja-JP" altLang="en-US" sz="825" b="0" i="0" u="none" strike="noStrike" kern="1200" cap="none" spc="0" normalizeH="0" baseline="0" noProof="0" dirty="0">
                <a:ln>
                  <a:noFill/>
                </a:ln>
                <a:solidFill>
                  <a:srgbClr val="000000"/>
                </a:solidFill>
                <a:effectLst/>
                <a:uLnTx/>
                <a:uFillTx/>
                <a:latin typeface="Meiryo" charset="-128"/>
                <a:ea typeface="Meiryo" charset="-128"/>
                <a:cs typeface="Meiryo" charset="-128"/>
              </a:rPr>
              <a:t>日</a:t>
            </a:r>
          </a:p>
        </p:txBody>
      </p:sp>
      <p:grpSp>
        <p:nvGrpSpPr>
          <p:cNvPr id="20516" name="図形グループ 4"/>
          <p:cNvGrpSpPr>
            <a:grpSpLocks/>
          </p:cNvGrpSpPr>
          <p:nvPr/>
        </p:nvGrpSpPr>
        <p:grpSpPr bwMode="auto">
          <a:xfrm>
            <a:off x="4270651" y="3253032"/>
            <a:ext cx="1961251" cy="230839"/>
            <a:chOff x="3252676" y="2824833"/>
            <a:chExt cx="2614827" cy="307776"/>
          </a:xfrm>
        </p:grpSpPr>
        <p:sp>
          <p:nvSpPr>
            <p:cNvPr id="20537" name="テキスト ボックス 32"/>
            <p:cNvSpPr txBox="1">
              <a:spLocks noChangeArrowheads="1"/>
            </p:cNvSpPr>
            <p:nvPr/>
          </p:nvSpPr>
          <p:spPr bwMode="auto">
            <a:xfrm>
              <a:off x="3252676" y="2824833"/>
              <a:ext cx="665140" cy="307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1200">
                  <a:solidFill>
                    <a:schemeClr val="tx1"/>
                  </a:solidFill>
                  <a:latin typeface="Arial" charset="0"/>
                  <a:ea typeface="ＭＳ Ｐゴシック" charset="-128"/>
                </a:defRPr>
              </a:lvl1pPr>
              <a:lvl2pPr marL="742950" indent="-285750">
                <a:defRPr kumimoji="1" sz="1200">
                  <a:solidFill>
                    <a:schemeClr val="tx1"/>
                  </a:solidFill>
                  <a:latin typeface="Arial" charset="0"/>
                  <a:ea typeface="ＭＳ Ｐゴシック" charset="-128"/>
                </a:defRPr>
              </a:lvl2pPr>
              <a:lvl3pPr marL="1143000" indent="-228600">
                <a:defRPr kumimoji="1" sz="1200">
                  <a:solidFill>
                    <a:schemeClr val="tx1"/>
                  </a:solidFill>
                  <a:latin typeface="Arial" charset="0"/>
                  <a:ea typeface="ＭＳ Ｐゴシック" charset="-128"/>
                </a:defRPr>
              </a:lvl3pPr>
              <a:lvl4pPr marL="1600200" indent="-228600">
                <a:defRPr kumimoji="1" sz="1200">
                  <a:solidFill>
                    <a:schemeClr val="tx1"/>
                  </a:solidFill>
                  <a:latin typeface="Arial" charset="0"/>
                  <a:ea typeface="ＭＳ Ｐゴシック" charset="-128"/>
                </a:defRPr>
              </a:lvl4pPr>
              <a:lvl5pPr marL="2057400" indent="-22860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900" b="0" i="0" u="none" strike="noStrike" kern="1200" cap="none" spc="0" normalizeH="0" baseline="0" noProof="0">
                  <a:ln>
                    <a:noFill/>
                  </a:ln>
                  <a:solidFill>
                    <a:srgbClr val="000000"/>
                  </a:solidFill>
                  <a:effectLst/>
                  <a:uLnTx/>
                  <a:uFillTx/>
                  <a:latin typeface="Meiryo" charset="-128"/>
                  <a:ea typeface="Meiryo" charset="-128"/>
                  <a:cs typeface="Meiryo" charset="-128"/>
                </a:rPr>
                <a:t>A</a:t>
              </a:r>
              <a:r>
                <a:rPr kumimoji="1" lang="ja-JP" altLang="en-US" sz="900" b="0" i="0" u="none" strike="noStrike" kern="1200" cap="none" spc="0" normalizeH="0" baseline="0" noProof="0">
                  <a:ln>
                    <a:noFill/>
                  </a:ln>
                  <a:solidFill>
                    <a:srgbClr val="000000"/>
                  </a:solidFill>
                  <a:effectLst/>
                  <a:uLnTx/>
                  <a:uFillTx/>
                  <a:latin typeface="Meiryo" charset="-128"/>
                  <a:ea typeface="Meiryo" charset="-128"/>
                  <a:cs typeface="Meiryo" charset="-128"/>
                </a:rPr>
                <a:t>病院</a:t>
              </a:r>
            </a:p>
          </p:txBody>
        </p:sp>
        <p:grpSp>
          <p:nvGrpSpPr>
            <p:cNvPr id="20538" name="図形グループ 33"/>
            <p:cNvGrpSpPr>
              <a:grpSpLocks/>
            </p:cNvGrpSpPr>
            <p:nvPr/>
          </p:nvGrpSpPr>
          <p:grpSpPr bwMode="auto">
            <a:xfrm>
              <a:off x="3965902" y="2988378"/>
              <a:ext cx="1901601" cy="0"/>
              <a:chOff x="2644726" y="2152357"/>
              <a:chExt cx="6086789" cy="0"/>
            </a:xfrm>
          </p:grpSpPr>
          <p:cxnSp>
            <p:nvCxnSpPr>
              <p:cNvPr id="20539" name="直線矢印コネクタ 34"/>
              <p:cNvCxnSpPr>
                <a:cxnSpLocks noChangeShapeType="1"/>
              </p:cNvCxnSpPr>
              <p:nvPr/>
            </p:nvCxnSpPr>
            <p:spPr bwMode="auto">
              <a:xfrm>
                <a:off x="2644726" y="2152357"/>
                <a:ext cx="2363372"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cxnSp>
            <p:nvCxnSpPr>
              <p:cNvPr id="20540" name="直線矢印コネクタ 36"/>
              <p:cNvCxnSpPr>
                <a:cxnSpLocks noChangeShapeType="1"/>
              </p:cNvCxnSpPr>
              <p:nvPr/>
            </p:nvCxnSpPr>
            <p:spPr bwMode="auto">
              <a:xfrm>
                <a:off x="7095602" y="2152357"/>
                <a:ext cx="1635913"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grpSp>
      </p:grpSp>
      <p:sp>
        <p:nvSpPr>
          <p:cNvPr id="20517" name="テキスト ボックス 5"/>
          <p:cNvSpPr txBox="1">
            <a:spLocks noChangeArrowheads="1"/>
          </p:cNvSpPr>
          <p:nvPr/>
        </p:nvSpPr>
        <p:spPr bwMode="auto">
          <a:xfrm flipH="1">
            <a:off x="4270649" y="2915981"/>
            <a:ext cx="535488" cy="2308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1200">
                <a:solidFill>
                  <a:schemeClr val="tx1"/>
                </a:solidFill>
                <a:latin typeface="Arial" charset="0"/>
                <a:ea typeface="ＭＳ Ｐゴシック" charset="-128"/>
              </a:defRPr>
            </a:lvl1pPr>
            <a:lvl2pPr marL="742950" indent="-285750">
              <a:defRPr kumimoji="1" sz="1200">
                <a:solidFill>
                  <a:schemeClr val="tx1"/>
                </a:solidFill>
                <a:latin typeface="Arial" charset="0"/>
                <a:ea typeface="ＭＳ Ｐゴシック" charset="-128"/>
              </a:defRPr>
            </a:lvl2pPr>
            <a:lvl3pPr marL="1143000" indent="-228600">
              <a:defRPr kumimoji="1" sz="1200">
                <a:solidFill>
                  <a:schemeClr val="tx1"/>
                </a:solidFill>
                <a:latin typeface="Arial" charset="0"/>
                <a:ea typeface="ＭＳ Ｐゴシック" charset="-128"/>
              </a:defRPr>
            </a:lvl3pPr>
            <a:lvl4pPr marL="1600200" indent="-228600">
              <a:defRPr kumimoji="1" sz="1200">
                <a:solidFill>
                  <a:schemeClr val="tx1"/>
                </a:solidFill>
                <a:latin typeface="Arial" charset="0"/>
                <a:ea typeface="ＭＳ Ｐゴシック" charset="-128"/>
              </a:defRPr>
            </a:lvl4pPr>
            <a:lvl5pPr marL="2057400" indent="-22860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sng" strike="noStrike" kern="1200" cap="none" spc="0" normalizeH="0" baseline="0" noProof="0">
                <a:ln>
                  <a:noFill/>
                </a:ln>
                <a:solidFill>
                  <a:srgbClr val="000000"/>
                </a:solidFill>
                <a:effectLst/>
                <a:uLnTx/>
                <a:uFillTx/>
                <a:latin typeface="Meiryo" charset="-128"/>
                <a:ea typeface="Meiryo" charset="-128"/>
                <a:cs typeface="Meiryo" charset="-128"/>
              </a:rPr>
              <a:t>例</a:t>
            </a:r>
            <a:r>
              <a:rPr kumimoji="1" lang="en-US" altLang="ja-JP" sz="900" b="0" i="0" u="sng" strike="noStrike" kern="1200" cap="none" spc="0" normalizeH="0" baseline="0" noProof="0">
                <a:ln>
                  <a:noFill/>
                </a:ln>
                <a:solidFill>
                  <a:srgbClr val="000000"/>
                </a:solidFill>
                <a:effectLst/>
                <a:uLnTx/>
                <a:uFillTx/>
                <a:latin typeface="Meiryo" charset="-128"/>
                <a:ea typeface="Meiryo" charset="-128"/>
                <a:cs typeface="Meiryo" charset="-128"/>
              </a:rPr>
              <a:t>2-2</a:t>
            </a:r>
            <a:endParaRPr kumimoji="1" lang="ja-JP" altLang="en-US" sz="900" b="0" i="0" u="sng" strike="noStrike" kern="1200" cap="none" spc="0" normalizeH="0" baseline="0" noProof="0">
              <a:ln>
                <a:noFill/>
              </a:ln>
              <a:solidFill>
                <a:srgbClr val="000000"/>
              </a:solidFill>
              <a:effectLst/>
              <a:uLnTx/>
              <a:uFillTx/>
              <a:latin typeface="Meiryo" charset="-128"/>
              <a:ea typeface="Meiryo" charset="-128"/>
              <a:cs typeface="Meiryo" charset="-128"/>
            </a:endParaRPr>
          </a:p>
        </p:txBody>
      </p:sp>
      <p:sp>
        <p:nvSpPr>
          <p:cNvPr id="76" name="右中かっこ 9"/>
          <p:cNvSpPr/>
          <p:nvPr/>
        </p:nvSpPr>
        <p:spPr bwMode="auto">
          <a:xfrm rot="5400000">
            <a:off x="5380523" y="3275151"/>
            <a:ext cx="276225" cy="1425575"/>
          </a:xfrm>
          <a:prstGeom prst="righ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27000" tIns="35100" rIns="27000" bIns="35100" anchor="ctr"/>
          <a:lstStyle/>
          <a:p>
            <a:pPr marL="0" marR="0" lvl="0" indent="0" algn="ctr" defTabSz="685800" rtl="0" eaLnBrk="1" fontAlgn="base" latinLnBrk="0" hangingPunct="1">
              <a:lnSpc>
                <a:spcPct val="90000"/>
              </a:lnSpc>
              <a:spcBef>
                <a:spcPct val="20000"/>
              </a:spcBef>
              <a:spcAft>
                <a:spcPct val="0"/>
              </a:spcAft>
              <a:buClrTx/>
              <a:buSzTx/>
              <a:buFontTx/>
              <a:buNone/>
              <a:tabLst/>
              <a:defRPr/>
            </a:pPr>
            <a:endParaRPr kumimoji="0" lang="ja-JP" altLang="en-US" sz="1050" b="0" i="0" u="none" strike="noStrike" kern="1200" cap="none" spc="0" normalizeH="0" baseline="0" noProof="0">
              <a:ln>
                <a:noFill/>
              </a:ln>
              <a:solidFill>
                <a:srgbClr val="000000"/>
              </a:solidFill>
              <a:effectLst/>
              <a:uLnTx/>
              <a:uFillTx/>
              <a:latin typeface="Meiryo" charset="-128"/>
              <a:ea typeface="Meiryo" charset="-128"/>
              <a:cs typeface="Meiryo" charset="-128"/>
            </a:endParaRPr>
          </a:p>
        </p:txBody>
      </p:sp>
      <p:sp>
        <p:nvSpPr>
          <p:cNvPr id="77" name="テキスト ボックス 69"/>
          <p:cNvSpPr txBox="1"/>
          <p:nvPr/>
        </p:nvSpPr>
        <p:spPr bwMode="auto">
          <a:xfrm>
            <a:off x="4861411" y="3173551"/>
            <a:ext cx="422275" cy="220663"/>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825" b="0" i="0" u="none" strike="noStrike" kern="1200" cap="none" spc="0" normalizeH="0" baseline="0" noProof="0" dirty="0">
                <a:ln>
                  <a:noFill/>
                </a:ln>
                <a:solidFill>
                  <a:srgbClr val="000000"/>
                </a:solidFill>
                <a:effectLst/>
                <a:uLnTx/>
                <a:uFillTx/>
                <a:latin typeface="Meiryo" charset="-128"/>
                <a:ea typeface="Meiryo" charset="-128"/>
                <a:cs typeface="Meiryo" charset="-128"/>
              </a:rPr>
              <a:t>30</a:t>
            </a:r>
            <a:r>
              <a:rPr kumimoji="1" lang="ja-JP" altLang="en-US" sz="825" b="0" i="0" u="none" strike="noStrike" kern="1200" cap="none" spc="0" normalizeH="0" baseline="0" noProof="0" dirty="0">
                <a:ln>
                  <a:noFill/>
                </a:ln>
                <a:solidFill>
                  <a:srgbClr val="000000"/>
                </a:solidFill>
                <a:effectLst/>
                <a:uLnTx/>
                <a:uFillTx/>
                <a:latin typeface="Meiryo" charset="-128"/>
                <a:ea typeface="Meiryo" charset="-128"/>
                <a:cs typeface="Meiryo" charset="-128"/>
              </a:rPr>
              <a:t>日</a:t>
            </a:r>
          </a:p>
        </p:txBody>
      </p:sp>
      <p:sp>
        <p:nvSpPr>
          <p:cNvPr id="78" name="テキスト ボックス 70"/>
          <p:cNvSpPr txBox="1"/>
          <p:nvPr/>
        </p:nvSpPr>
        <p:spPr bwMode="auto">
          <a:xfrm>
            <a:off x="5855186" y="3162439"/>
            <a:ext cx="422275" cy="219075"/>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825" b="0" i="0" u="none" strike="noStrike" kern="1200" cap="none" spc="0" normalizeH="0" baseline="0" noProof="0" dirty="0">
                <a:ln>
                  <a:noFill/>
                </a:ln>
                <a:solidFill>
                  <a:srgbClr val="000000"/>
                </a:solidFill>
                <a:effectLst/>
                <a:uLnTx/>
                <a:uFillTx/>
                <a:latin typeface="Meiryo" charset="-128"/>
                <a:ea typeface="Meiryo" charset="-128"/>
                <a:cs typeface="Meiryo" charset="-128"/>
              </a:rPr>
              <a:t>60</a:t>
            </a:r>
            <a:r>
              <a:rPr kumimoji="1" lang="ja-JP" altLang="en-US" sz="825" b="0" i="0" u="none" strike="noStrike" kern="1200" cap="none" spc="0" normalizeH="0" baseline="0" noProof="0" dirty="0">
                <a:ln>
                  <a:noFill/>
                </a:ln>
                <a:solidFill>
                  <a:srgbClr val="000000"/>
                </a:solidFill>
                <a:effectLst/>
                <a:uLnTx/>
                <a:uFillTx/>
                <a:latin typeface="Meiryo" charset="-128"/>
                <a:ea typeface="Meiryo" charset="-128"/>
                <a:cs typeface="Meiryo" charset="-128"/>
              </a:rPr>
              <a:t>日</a:t>
            </a:r>
          </a:p>
        </p:txBody>
      </p:sp>
      <p:sp>
        <p:nvSpPr>
          <p:cNvPr id="20521" name="テキスト ボックス 32"/>
          <p:cNvSpPr txBox="1">
            <a:spLocks noChangeArrowheads="1"/>
          </p:cNvSpPr>
          <p:nvPr/>
        </p:nvSpPr>
        <p:spPr bwMode="auto">
          <a:xfrm>
            <a:off x="4270649" y="3538792"/>
            <a:ext cx="492476" cy="2308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1200">
                <a:solidFill>
                  <a:schemeClr val="tx1"/>
                </a:solidFill>
                <a:latin typeface="Arial" charset="0"/>
                <a:ea typeface="ＭＳ Ｐゴシック" charset="-128"/>
              </a:defRPr>
            </a:lvl1pPr>
            <a:lvl2pPr marL="742950" indent="-285750">
              <a:defRPr kumimoji="1" sz="1200">
                <a:solidFill>
                  <a:schemeClr val="tx1"/>
                </a:solidFill>
                <a:latin typeface="Arial" charset="0"/>
                <a:ea typeface="ＭＳ Ｐゴシック" charset="-128"/>
              </a:defRPr>
            </a:lvl2pPr>
            <a:lvl3pPr marL="1143000" indent="-228600">
              <a:defRPr kumimoji="1" sz="1200">
                <a:solidFill>
                  <a:schemeClr val="tx1"/>
                </a:solidFill>
                <a:latin typeface="Arial" charset="0"/>
                <a:ea typeface="ＭＳ Ｐゴシック" charset="-128"/>
              </a:defRPr>
            </a:lvl3pPr>
            <a:lvl4pPr marL="1600200" indent="-228600">
              <a:defRPr kumimoji="1" sz="1200">
                <a:solidFill>
                  <a:schemeClr val="tx1"/>
                </a:solidFill>
                <a:latin typeface="Arial" charset="0"/>
                <a:ea typeface="ＭＳ Ｐゴシック" charset="-128"/>
              </a:defRPr>
            </a:lvl4pPr>
            <a:lvl5pPr marL="2057400" indent="-22860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900" b="0" i="0" u="none" strike="noStrike" kern="1200" cap="none" spc="0" normalizeH="0" baseline="0" noProof="0">
                <a:ln>
                  <a:noFill/>
                </a:ln>
                <a:solidFill>
                  <a:srgbClr val="000000"/>
                </a:solidFill>
                <a:effectLst/>
                <a:uLnTx/>
                <a:uFillTx/>
                <a:latin typeface="Meiryo" charset="-128"/>
                <a:ea typeface="Meiryo" charset="-128"/>
                <a:cs typeface="Meiryo" charset="-128"/>
              </a:rPr>
              <a:t>B</a:t>
            </a:r>
            <a:r>
              <a:rPr kumimoji="1" lang="ja-JP" altLang="en-US" sz="900" b="0" i="0" u="none" strike="noStrike" kern="1200" cap="none" spc="0" normalizeH="0" baseline="0" noProof="0">
                <a:ln>
                  <a:noFill/>
                </a:ln>
                <a:solidFill>
                  <a:srgbClr val="000000"/>
                </a:solidFill>
                <a:effectLst/>
                <a:uLnTx/>
                <a:uFillTx/>
                <a:latin typeface="Meiryo" charset="-128"/>
                <a:ea typeface="Meiryo" charset="-128"/>
                <a:cs typeface="Meiryo" charset="-128"/>
              </a:rPr>
              <a:t>病院</a:t>
            </a:r>
          </a:p>
        </p:txBody>
      </p:sp>
      <p:cxnSp>
        <p:nvCxnSpPr>
          <p:cNvPr id="20522" name="直線矢印コネクタ 35"/>
          <p:cNvCxnSpPr>
            <a:cxnSpLocks noChangeShapeType="1"/>
          </p:cNvCxnSpPr>
          <p:nvPr/>
        </p:nvCxnSpPr>
        <p:spPr bwMode="auto">
          <a:xfrm>
            <a:off x="5364667" y="3670977"/>
            <a:ext cx="489157" cy="0"/>
          </a:xfrm>
          <a:prstGeom prst="straightConnector1">
            <a:avLst/>
          </a:prstGeom>
          <a:noFill/>
          <a:ln w="9525">
            <a:solidFill>
              <a:schemeClr val="tx1"/>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sp>
        <p:nvSpPr>
          <p:cNvPr id="111" name="テキスト ボックス 71"/>
          <p:cNvSpPr txBox="1"/>
          <p:nvPr/>
        </p:nvSpPr>
        <p:spPr bwMode="auto">
          <a:xfrm>
            <a:off x="5420211" y="3445014"/>
            <a:ext cx="422275" cy="219075"/>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825" b="0" i="0" u="none" strike="noStrike" kern="1200" cap="none" spc="0" normalizeH="0" baseline="0" noProof="0" dirty="0">
                <a:ln>
                  <a:noFill/>
                </a:ln>
                <a:solidFill>
                  <a:srgbClr val="000000"/>
                </a:solidFill>
                <a:effectLst/>
                <a:uLnTx/>
                <a:uFillTx/>
                <a:latin typeface="Meiryo" charset="-128"/>
                <a:ea typeface="Meiryo" charset="-128"/>
                <a:cs typeface="Meiryo" charset="-128"/>
              </a:rPr>
              <a:t>10</a:t>
            </a:r>
            <a:r>
              <a:rPr kumimoji="1" lang="ja-JP" altLang="en-US" sz="825" b="0" i="0" u="none" strike="noStrike" kern="1200" cap="none" spc="0" normalizeH="0" baseline="0" noProof="0" dirty="0">
                <a:ln>
                  <a:noFill/>
                </a:ln>
                <a:solidFill>
                  <a:srgbClr val="000000"/>
                </a:solidFill>
                <a:effectLst/>
                <a:uLnTx/>
                <a:uFillTx/>
                <a:latin typeface="Meiryo" charset="-128"/>
                <a:ea typeface="Meiryo" charset="-128"/>
                <a:cs typeface="Meiryo" charset="-128"/>
              </a:rPr>
              <a:t>日</a:t>
            </a:r>
          </a:p>
        </p:txBody>
      </p:sp>
      <p:cxnSp>
        <p:nvCxnSpPr>
          <p:cNvPr id="20524" name="Straight Connector 13"/>
          <p:cNvCxnSpPr>
            <a:cxnSpLocks noChangeShapeType="1"/>
          </p:cNvCxnSpPr>
          <p:nvPr/>
        </p:nvCxnSpPr>
        <p:spPr bwMode="auto">
          <a:xfrm>
            <a:off x="2231740" y="2892634"/>
            <a:ext cx="0" cy="1908208"/>
          </a:xfrm>
          <a:prstGeom prst="line">
            <a:avLst/>
          </a:prstGeom>
          <a:noFill/>
          <a:ln w="9525">
            <a:solidFill>
              <a:schemeClr val="bg2"/>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cxnSp>
        <p:nvCxnSpPr>
          <p:cNvPr id="20525" name="Straight Connector 98"/>
          <p:cNvCxnSpPr>
            <a:cxnSpLocks noChangeShapeType="1"/>
          </p:cNvCxnSpPr>
          <p:nvPr/>
        </p:nvCxnSpPr>
        <p:spPr bwMode="auto">
          <a:xfrm>
            <a:off x="6264188" y="2892634"/>
            <a:ext cx="0" cy="1908208"/>
          </a:xfrm>
          <a:prstGeom prst="line">
            <a:avLst/>
          </a:prstGeom>
          <a:noFill/>
          <a:ln w="9525">
            <a:solidFill>
              <a:schemeClr val="bg2"/>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sp>
        <p:nvSpPr>
          <p:cNvPr id="20526" name="テキスト ボックス 111"/>
          <p:cNvSpPr txBox="1">
            <a:spLocks noChangeArrowheads="1"/>
          </p:cNvSpPr>
          <p:nvPr/>
        </p:nvSpPr>
        <p:spPr bwMode="auto">
          <a:xfrm>
            <a:off x="2799136" y="4161188"/>
            <a:ext cx="1122423" cy="507831"/>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kumimoji="1" sz="1200">
                <a:solidFill>
                  <a:schemeClr val="tx1"/>
                </a:solidFill>
                <a:latin typeface="Arial" charset="0"/>
                <a:ea typeface="ＭＳ Ｐゴシック" charset="-128"/>
              </a:defRPr>
            </a:lvl1pPr>
            <a:lvl2pPr marL="742950" indent="-285750">
              <a:defRPr kumimoji="1" sz="1200">
                <a:solidFill>
                  <a:schemeClr val="tx1"/>
                </a:solidFill>
                <a:latin typeface="Arial" charset="0"/>
                <a:ea typeface="ＭＳ Ｐゴシック" charset="-128"/>
              </a:defRPr>
            </a:lvl2pPr>
            <a:lvl3pPr marL="1143000" indent="-228600">
              <a:defRPr kumimoji="1" sz="1200">
                <a:solidFill>
                  <a:schemeClr val="tx1"/>
                </a:solidFill>
                <a:latin typeface="Arial" charset="0"/>
                <a:ea typeface="ＭＳ Ｐゴシック" charset="-128"/>
              </a:defRPr>
            </a:lvl3pPr>
            <a:lvl4pPr marL="1600200" indent="-228600">
              <a:defRPr kumimoji="1" sz="1200">
                <a:solidFill>
                  <a:schemeClr val="tx1"/>
                </a:solidFill>
                <a:latin typeface="Arial" charset="0"/>
                <a:ea typeface="ＭＳ Ｐゴシック" charset="-128"/>
              </a:defRPr>
            </a:lvl4pPr>
            <a:lvl5pPr marL="2057400" indent="-22860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FF0000"/>
                </a:solidFill>
                <a:effectLst/>
                <a:uLnTx/>
                <a:uFillTx/>
                <a:latin typeface="Meiryo" charset="-128"/>
                <a:ea typeface="Meiryo" charset="-128"/>
                <a:cs typeface="Meiryo" charset="-128"/>
              </a:rPr>
              <a:t>一入院</a:t>
            </a:r>
            <a:endParaRPr kumimoji="1" lang="en-US" altLang="ja-JP" sz="900" b="0" i="0" u="none" strike="noStrike" kern="1200" cap="none" spc="0" normalizeH="0" baseline="0" noProof="0" dirty="0">
              <a:ln>
                <a:noFill/>
              </a:ln>
              <a:solidFill>
                <a:srgbClr val="FF0000"/>
              </a:solidFill>
              <a:effectLst/>
              <a:uLnTx/>
              <a:uFillTx/>
              <a:latin typeface="Meiryo" charset="-128"/>
              <a:ea typeface="Meiryo" charset="-128"/>
              <a:cs typeface="Meiryo"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FF0000"/>
                </a:solidFill>
                <a:effectLst/>
                <a:uLnTx/>
                <a:uFillTx/>
                <a:latin typeface="Meiryo" charset="-128"/>
                <a:ea typeface="Meiryo" charset="-128"/>
                <a:cs typeface="Meiryo" charset="-128"/>
              </a:rPr>
              <a:t>(</a:t>
            </a:r>
            <a:r>
              <a:rPr kumimoji="1" lang="ja-JP" altLang="en-US" sz="900" b="0" i="0" u="none" strike="noStrike" kern="1200" cap="none" spc="0" normalizeH="0" baseline="0" noProof="0" dirty="0">
                <a:ln>
                  <a:noFill/>
                </a:ln>
                <a:solidFill>
                  <a:srgbClr val="FF0000"/>
                </a:solidFill>
                <a:effectLst/>
                <a:uLnTx/>
                <a:uFillTx/>
                <a:latin typeface="Meiryo" charset="-128"/>
                <a:ea typeface="Meiryo" charset="-128"/>
                <a:cs typeface="Meiryo" charset="-128"/>
              </a:rPr>
              <a:t>医療機関：</a:t>
            </a:r>
            <a:r>
              <a:rPr kumimoji="1" lang="en-US" altLang="ja-JP" sz="900" b="0" i="0" u="none" strike="noStrike" kern="1200" cap="none" spc="0" normalizeH="0" baseline="0" noProof="0" dirty="0">
                <a:ln>
                  <a:noFill/>
                </a:ln>
                <a:solidFill>
                  <a:srgbClr val="FF0000"/>
                </a:solidFill>
                <a:effectLst/>
                <a:uLnTx/>
                <a:uFillTx/>
                <a:latin typeface="Meiryo" charset="-128"/>
                <a:ea typeface="Meiryo" charset="-128"/>
                <a:cs typeface="Meiryo" charset="-128"/>
              </a:rPr>
              <a:t>A</a:t>
            </a:r>
            <a:r>
              <a:rPr kumimoji="1" lang="ja-JP" altLang="en-US" sz="900" b="0" i="0" u="none" strike="noStrike" kern="1200" cap="none" spc="0" normalizeH="0" baseline="0" noProof="0" dirty="0">
                <a:ln>
                  <a:noFill/>
                </a:ln>
                <a:solidFill>
                  <a:srgbClr val="FF0000"/>
                </a:solidFill>
                <a:effectLst/>
                <a:uLnTx/>
                <a:uFillTx/>
                <a:latin typeface="Meiryo" charset="-128"/>
                <a:ea typeface="Meiryo" charset="-128"/>
                <a:cs typeface="Meiryo" charset="-128"/>
              </a:rPr>
              <a:t>病院</a:t>
            </a:r>
            <a:br>
              <a:rPr kumimoji="1" lang="en-US" altLang="ja-JP" sz="900" b="0" i="0" u="none" strike="noStrike" kern="1200" cap="none" spc="0" normalizeH="0" baseline="0" noProof="0" dirty="0">
                <a:ln>
                  <a:noFill/>
                </a:ln>
                <a:solidFill>
                  <a:srgbClr val="FF0000"/>
                </a:solidFill>
                <a:effectLst/>
                <a:uLnTx/>
                <a:uFillTx/>
                <a:latin typeface="Meiryo" charset="-128"/>
                <a:ea typeface="Meiryo" charset="-128"/>
                <a:cs typeface="Meiryo" charset="-128"/>
              </a:rPr>
            </a:br>
            <a:r>
              <a:rPr lang="ja-JP" altLang="en-US" sz="900" dirty="0">
                <a:solidFill>
                  <a:srgbClr val="FF0000"/>
                </a:solidFill>
                <a:latin typeface="Meiryo" charset="-128"/>
                <a:ea typeface="Meiryo" charset="-128"/>
                <a:cs typeface="Meiryo" charset="-128"/>
              </a:rPr>
              <a:t>在院</a:t>
            </a:r>
            <a:r>
              <a:rPr kumimoji="1" lang="ja-JP" altLang="en-US" sz="900" b="0" i="0" u="none" strike="noStrike" kern="1200" cap="none" spc="0" normalizeH="0" baseline="0" noProof="0" dirty="0">
                <a:ln>
                  <a:noFill/>
                </a:ln>
                <a:solidFill>
                  <a:srgbClr val="FF0000"/>
                </a:solidFill>
                <a:effectLst/>
                <a:uLnTx/>
                <a:uFillTx/>
                <a:latin typeface="Meiryo" charset="-128"/>
                <a:ea typeface="Meiryo" charset="-128"/>
                <a:cs typeface="Meiryo" charset="-128"/>
              </a:rPr>
              <a:t>日数：</a:t>
            </a:r>
            <a:r>
              <a:rPr kumimoji="1" lang="en-US" altLang="ja-JP" sz="900" b="0" i="0" u="none" strike="noStrike" kern="1200" cap="none" spc="0" normalizeH="0" baseline="0" noProof="0" dirty="0">
                <a:ln>
                  <a:noFill/>
                </a:ln>
                <a:solidFill>
                  <a:srgbClr val="FF0000"/>
                </a:solidFill>
                <a:effectLst/>
                <a:uLnTx/>
                <a:uFillTx/>
                <a:latin typeface="Meiryo" charset="-128"/>
                <a:ea typeface="Meiryo" charset="-128"/>
                <a:cs typeface="Meiryo" charset="-128"/>
              </a:rPr>
              <a:t>90</a:t>
            </a:r>
            <a:r>
              <a:rPr kumimoji="1" lang="ja-JP" altLang="en-US" sz="900" b="0" i="0" u="none" strike="noStrike" kern="1200" cap="none" spc="0" normalizeH="0" baseline="0" noProof="0" dirty="0">
                <a:ln>
                  <a:noFill/>
                </a:ln>
                <a:solidFill>
                  <a:srgbClr val="FF0000"/>
                </a:solidFill>
                <a:effectLst/>
                <a:uLnTx/>
                <a:uFillTx/>
                <a:latin typeface="Meiryo" charset="-128"/>
                <a:ea typeface="Meiryo" charset="-128"/>
                <a:cs typeface="Meiryo" charset="-128"/>
              </a:rPr>
              <a:t>日</a:t>
            </a:r>
            <a:r>
              <a:rPr kumimoji="1" lang="en-US" altLang="ja-JP" sz="900" b="0" i="0" u="none" strike="noStrike" kern="1200" cap="none" spc="0" normalizeH="0" baseline="0" noProof="0" dirty="0">
                <a:ln>
                  <a:noFill/>
                </a:ln>
                <a:solidFill>
                  <a:srgbClr val="FF0000"/>
                </a:solidFill>
                <a:effectLst/>
                <a:uLnTx/>
                <a:uFillTx/>
                <a:latin typeface="Meiryo" charset="-128"/>
                <a:ea typeface="Meiryo" charset="-128"/>
                <a:cs typeface="Meiryo" charset="-128"/>
              </a:rPr>
              <a:t>)</a:t>
            </a:r>
            <a:endParaRPr kumimoji="1" lang="ja-JP" altLang="en-US" sz="900" b="0" i="0" u="none" strike="noStrike" kern="1200" cap="none" spc="0" normalizeH="0" baseline="0" noProof="0" dirty="0">
              <a:ln>
                <a:noFill/>
              </a:ln>
              <a:solidFill>
                <a:srgbClr val="FF0000"/>
              </a:solidFill>
              <a:effectLst/>
              <a:uLnTx/>
              <a:uFillTx/>
              <a:latin typeface="Meiryo" charset="-128"/>
              <a:ea typeface="Meiryo" charset="-128"/>
              <a:cs typeface="Meiryo" charset="-128"/>
            </a:endParaRPr>
          </a:p>
        </p:txBody>
      </p:sp>
      <p:sp>
        <p:nvSpPr>
          <p:cNvPr id="114" name="テキスト ボックス 113"/>
          <p:cNvSpPr txBox="1"/>
          <p:nvPr/>
        </p:nvSpPr>
        <p:spPr bwMode="auto">
          <a:xfrm>
            <a:off x="5097875" y="3721856"/>
            <a:ext cx="992579" cy="213585"/>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788" b="0" i="0" u="none" strike="noStrike" kern="1200" cap="none" spc="0" normalizeH="0" baseline="0" noProof="0" dirty="0">
                <a:ln>
                  <a:noFill/>
                </a:ln>
                <a:solidFill>
                  <a:srgbClr val="000000"/>
                </a:solidFill>
                <a:effectLst/>
                <a:uLnTx/>
                <a:uFillTx/>
                <a:latin typeface="Meiryo" charset="-128"/>
                <a:ea typeface="Meiryo" charset="-128"/>
                <a:cs typeface="Meiryo" charset="-128"/>
              </a:rPr>
              <a:t>※</a:t>
            </a:r>
            <a:r>
              <a:rPr kumimoji="1" lang="ja-JP" altLang="en-US" sz="788" b="0" i="0" u="none" strike="noStrike" kern="1200" cap="none" spc="0" normalizeH="0" baseline="0" noProof="0" dirty="0">
                <a:ln>
                  <a:noFill/>
                </a:ln>
                <a:solidFill>
                  <a:srgbClr val="000000"/>
                </a:solidFill>
                <a:effectLst/>
                <a:uLnTx/>
                <a:uFillTx/>
                <a:latin typeface="Meiryo" charset="-128"/>
                <a:ea typeface="Meiryo" charset="-128"/>
                <a:cs typeface="Meiryo" charset="-128"/>
              </a:rPr>
              <a:t>同日または翌日</a:t>
            </a:r>
          </a:p>
        </p:txBody>
      </p:sp>
      <p:cxnSp>
        <p:nvCxnSpPr>
          <p:cNvPr id="20528" name="直線コネクタ 14"/>
          <p:cNvCxnSpPr>
            <a:cxnSpLocks noChangeShapeType="1"/>
          </p:cNvCxnSpPr>
          <p:nvPr/>
        </p:nvCxnSpPr>
        <p:spPr bwMode="auto">
          <a:xfrm>
            <a:off x="5359707" y="3379794"/>
            <a:ext cx="0" cy="270008"/>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cxnSp>
        <p:nvCxnSpPr>
          <p:cNvPr id="20529" name="直線コネクタ 114"/>
          <p:cNvCxnSpPr>
            <a:cxnSpLocks noChangeShapeType="1"/>
          </p:cNvCxnSpPr>
          <p:nvPr/>
        </p:nvCxnSpPr>
        <p:spPr bwMode="auto">
          <a:xfrm>
            <a:off x="5849184" y="3379794"/>
            <a:ext cx="0" cy="270008"/>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cxnSp>
        <p:nvCxnSpPr>
          <p:cNvPr id="20530" name="直線コネクタ 118"/>
          <p:cNvCxnSpPr>
            <a:cxnSpLocks noChangeShapeType="1"/>
          </p:cNvCxnSpPr>
          <p:nvPr/>
        </p:nvCxnSpPr>
        <p:spPr bwMode="auto">
          <a:xfrm>
            <a:off x="1360604" y="3359321"/>
            <a:ext cx="0" cy="270008"/>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sp>
        <p:nvSpPr>
          <p:cNvPr id="20532" name="テキスト ボックス 121"/>
          <p:cNvSpPr txBox="1">
            <a:spLocks noChangeArrowheads="1"/>
          </p:cNvSpPr>
          <p:nvPr/>
        </p:nvSpPr>
        <p:spPr bwMode="auto">
          <a:xfrm>
            <a:off x="4953532" y="4161188"/>
            <a:ext cx="1122423" cy="507831"/>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kumimoji="1" sz="1200">
                <a:solidFill>
                  <a:schemeClr val="tx1"/>
                </a:solidFill>
                <a:latin typeface="Arial" charset="0"/>
                <a:ea typeface="ＭＳ Ｐゴシック" charset="-128"/>
              </a:defRPr>
            </a:lvl1pPr>
            <a:lvl2pPr marL="742950" indent="-285750">
              <a:defRPr kumimoji="1" sz="1200">
                <a:solidFill>
                  <a:schemeClr val="tx1"/>
                </a:solidFill>
                <a:latin typeface="Arial" charset="0"/>
                <a:ea typeface="ＭＳ Ｐゴシック" charset="-128"/>
              </a:defRPr>
            </a:lvl2pPr>
            <a:lvl3pPr marL="1143000" indent="-228600">
              <a:defRPr kumimoji="1" sz="1200">
                <a:solidFill>
                  <a:schemeClr val="tx1"/>
                </a:solidFill>
                <a:latin typeface="Arial" charset="0"/>
                <a:ea typeface="ＭＳ Ｐゴシック" charset="-128"/>
              </a:defRPr>
            </a:lvl3pPr>
            <a:lvl4pPr marL="1600200" indent="-228600">
              <a:defRPr kumimoji="1" sz="1200">
                <a:solidFill>
                  <a:schemeClr val="tx1"/>
                </a:solidFill>
                <a:latin typeface="Arial" charset="0"/>
                <a:ea typeface="ＭＳ Ｐゴシック" charset="-128"/>
              </a:defRPr>
            </a:lvl4pPr>
            <a:lvl5pPr marL="2057400" indent="-22860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FF0000"/>
                </a:solidFill>
                <a:effectLst/>
                <a:uLnTx/>
                <a:uFillTx/>
                <a:latin typeface="Meiryo" charset="-128"/>
                <a:ea typeface="Meiryo" charset="-128"/>
                <a:cs typeface="Meiryo" charset="-128"/>
              </a:rPr>
              <a:t>一入院</a:t>
            </a:r>
            <a:endParaRPr kumimoji="1" lang="en-US" altLang="ja-JP" sz="900" b="0" i="0" u="none" strike="noStrike" kern="1200" cap="none" spc="0" normalizeH="0" baseline="0" noProof="0" dirty="0">
              <a:ln>
                <a:noFill/>
              </a:ln>
              <a:solidFill>
                <a:srgbClr val="FF0000"/>
              </a:solidFill>
              <a:effectLst/>
              <a:uLnTx/>
              <a:uFillTx/>
              <a:latin typeface="Meiryo" charset="-128"/>
              <a:ea typeface="Meiryo" charset="-128"/>
              <a:cs typeface="Meiryo"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FF0000"/>
                </a:solidFill>
                <a:effectLst/>
                <a:uLnTx/>
                <a:uFillTx/>
                <a:latin typeface="Meiryo" charset="-128"/>
                <a:ea typeface="Meiryo" charset="-128"/>
                <a:cs typeface="Meiryo" charset="-128"/>
              </a:rPr>
              <a:t>(</a:t>
            </a:r>
            <a:r>
              <a:rPr kumimoji="1" lang="ja-JP" altLang="en-US" sz="900" b="0" i="0" u="none" strike="noStrike" kern="1200" cap="none" spc="0" normalizeH="0" baseline="0" noProof="0" dirty="0">
                <a:ln>
                  <a:noFill/>
                </a:ln>
                <a:solidFill>
                  <a:srgbClr val="FF0000"/>
                </a:solidFill>
                <a:effectLst/>
                <a:uLnTx/>
                <a:uFillTx/>
                <a:latin typeface="Meiryo" charset="-128"/>
                <a:ea typeface="Meiryo" charset="-128"/>
                <a:cs typeface="Meiryo" charset="-128"/>
              </a:rPr>
              <a:t>医療機関：</a:t>
            </a:r>
            <a:r>
              <a:rPr kumimoji="1" lang="en-US" altLang="ja-JP" sz="900" b="0" i="0" u="none" strike="noStrike" kern="1200" cap="none" spc="0" normalizeH="0" baseline="0" noProof="0" dirty="0">
                <a:ln>
                  <a:noFill/>
                </a:ln>
                <a:solidFill>
                  <a:srgbClr val="FF0000"/>
                </a:solidFill>
                <a:effectLst/>
                <a:uLnTx/>
                <a:uFillTx/>
                <a:latin typeface="Meiryo" charset="-128"/>
                <a:ea typeface="Meiryo" charset="-128"/>
                <a:cs typeface="Meiryo" charset="-128"/>
              </a:rPr>
              <a:t>A</a:t>
            </a:r>
            <a:r>
              <a:rPr kumimoji="1" lang="ja-JP" altLang="en-US" sz="900" b="0" i="0" u="none" strike="noStrike" kern="1200" cap="none" spc="0" normalizeH="0" baseline="0" noProof="0" dirty="0">
                <a:ln>
                  <a:noFill/>
                </a:ln>
                <a:solidFill>
                  <a:srgbClr val="FF0000"/>
                </a:solidFill>
                <a:effectLst/>
                <a:uLnTx/>
                <a:uFillTx/>
                <a:latin typeface="Meiryo" charset="-128"/>
                <a:ea typeface="Meiryo" charset="-128"/>
                <a:cs typeface="Meiryo" charset="-128"/>
              </a:rPr>
              <a:t>病院</a:t>
            </a:r>
            <a:br>
              <a:rPr kumimoji="1" lang="en-US" altLang="ja-JP" sz="900" b="0" i="0" u="none" strike="noStrike" kern="1200" cap="none" spc="0" normalizeH="0" baseline="0" noProof="0" dirty="0">
                <a:ln>
                  <a:noFill/>
                </a:ln>
                <a:solidFill>
                  <a:srgbClr val="FF0000"/>
                </a:solidFill>
                <a:effectLst/>
                <a:uLnTx/>
                <a:uFillTx/>
                <a:latin typeface="Meiryo" charset="-128"/>
                <a:ea typeface="Meiryo" charset="-128"/>
                <a:cs typeface="Meiryo" charset="-128"/>
              </a:rPr>
            </a:br>
            <a:r>
              <a:rPr kumimoji="1" lang="ja-JP" altLang="en-US" sz="900" b="0" i="0" u="none" strike="noStrike" kern="1200" cap="none" spc="0" normalizeH="0" baseline="0" noProof="0" dirty="0">
                <a:ln>
                  <a:noFill/>
                </a:ln>
                <a:solidFill>
                  <a:srgbClr val="FF0000"/>
                </a:solidFill>
                <a:effectLst/>
                <a:uLnTx/>
                <a:uFillTx/>
                <a:latin typeface="Meiryo" charset="-128"/>
                <a:ea typeface="Meiryo" charset="-128"/>
                <a:cs typeface="Meiryo" charset="-128"/>
              </a:rPr>
              <a:t>在院日数：</a:t>
            </a:r>
            <a:r>
              <a:rPr kumimoji="1" lang="en-US" altLang="ja-JP" sz="900" b="0" i="0" u="none" strike="noStrike" kern="1200" cap="none" spc="0" normalizeH="0" baseline="0" noProof="0" dirty="0">
                <a:ln>
                  <a:noFill/>
                </a:ln>
                <a:solidFill>
                  <a:srgbClr val="FF0000"/>
                </a:solidFill>
                <a:effectLst/>
                <a:uLnTx/>
                <a:uFillTx/>
                <a:latin typeface="Meiryo" charset="-128"/>
                <a:ea typeface="Meiryo" charset="-128"/>
                <a:cs typeface="Meiryo" charset="-128"/>
              </a:rPr>
              <a:t>90</a:t>
            </a:r>
            <a:r>
              <a:rPr kumimoji="1" lang="ja-JP" altLang="en-US" sz="900" b="0" i="0" u="none" strike="noStrike" kern="1200" cap="none" spc="0" normalizeH="0" baseline="0" noProof="0" dirty="0">
                <a:ln>
                  <a:noFill/>
                </a:ln>
                <a:solidFill>
                  <a:srgbClr val="FF0000"/>
                </a:solidFill>
                <a:effectLst/>
                <a:uLnTx/>
                <a:uFillTx/>
                <a:latin typeface="Meiryo" charset="-128"/>
                <a:ea typeface="Meiryo" charset="-128"/>
                <a:cs typeface="Meiryo" charset="-128"/>
              </a:rPr>
              <a:t>日</a:t>
            </a:r>
            <a:r>
              <a:rPr kumimoji="1" lang="en-US" altLang="ja-JP" sz="900" b="0" i="0" u="none" strike="noStrike" kern="1200" cap="none" spc="0" normalizeH="0" baseline="0" noProof="0" dirty="0">
                <a:ln>
                  <a:noFill/>
                </a:ln>
                <a:solidFill>
                  <a:srgbClr val="FF0000"/>
                </a:solidFill>
                <a:effectLst/>
                <a:uLnTx/>
                <a:uFillTx/>
                <a:latin typeface="Meiryo" charset="-128"/>
                <a:ea typeface="Meiryo" charset="-128"/>
                <a:cs typeface="Meiryo" charset="-128"/>
              </a:rPr>
              <a:t>)</a:t>
            </a:r>
            <a:endParaRPr kumimoji="1" lang="ja-JP" altLang="en-US" sz="900" b="0" i="0" u="none" strike="noStrike" kern="1200" cap="none" spc="0" normalizeH="0" baseline="0" noProof="0" dirty="0">
              <a:ln>
                <a:noFill/>
              </a:ln>
              <a:solidFill>
                <a:srgbClr val="FF0000"/>
              </a:solidFill>
              <a:effectLst/>
              <a:uLnTx/>
              <a:uFillTx/>
              <a:latin typeface="Meiryo" charset="-128"/>
              <a:ea typeface="Meiryo" charset="-128"/>
              <a:cs typeface="Meiryo" charset="-128"/>
            </a:endParaRPr>
          </a:p>
        </p:txBody>
      </p:sp>
      <p:cxnSp>
        <p:nvCxnSpPr>
          <p:cNvPr id="20533" name="直線コネクタ 132"/>
          <p:cNvCxnSpPr>
            <a:cxnSpLocks noChangeShapeType="1"/>
          </p:cNvCxnSpPr>
          <p:nvPr/>
        </p:nvCxnSpPr>
        <p:spPr bwMode="auto">
          <a:xfrm>
            <a:off x="7518066" y="3322191"/>
            <a:ext cx="0" cy="1485046"/>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cxnSp>
        <p:nvCxnSpPr>
          <p:cNvPr id="20534" name="直線コネクタ 136"/>
          <p:cNvCxnSpPr>
            <a:cxnSpLocks noChangeShapeType="1"/>
          </p:cNvCxnSpPr>
          <p:nvPr/>
        </p:nvCxnSpPr>
        <p:spPr bwMode="auto">
          <a:xfrm>
            <a:off x="8471413" y="3663470"/>
            <a:ext cx="0" cy="1128635"/>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sp>
        <p:nvSpPr>
          <p:cNvPr id="20535" name="テキスト ボックス 129"/>
          <p:cNvSpPr txBox="1">
            <a:spLocks noChangeArrowheads="1"/>
          </p:cNvSpPr>
          <p:nvPr/>
        </p:nvSpPr>
        <p:spPr bwMode="auto">
          <a:xfrm>
            <a:off x="6336196" y="4161186"/>
            <a:ext cx="1133646" cy="507831"/>
          </a:xfrm>
          <a:prstGeom prst="rect">
            <a:avLst/>
          </a:prstGeom>
          <a:solidFill>
            <a:schemeClr val="bg1"/>
          </a:solidFill>
          <a:ln w="9525">
            <a:solidFill>
              <a:srgbClr val="FF0000"/>
            </a:solidFill>
            <a:miter lim="800000"/>
            <a:headEnd/>
            <a:tailEnd/>
          </a:ln>
        </p:spPr>
        <p:txBody>
          <a:bodyPr wrap="square">
            <a:spAutoFit/>
          </a:bodyPr>
          <a:lstStyle>
            <a:lvl1pPr>
              <a:defRPr kumimoji="1" sz="1200">
                <a:solidFill>
                  <a:schemeClr val="tx1"/>
                </a:solidFill>
                <a:latin typeface="Arial" charset="0"/>
                <a:ea typeface="ＭＳ Ｐゴシック" charset="-128"/>
              </a:defRPr>
            </a:lvl1pPr>
            <a:lvl2pPr marL="742950" indent="-285750">
              <a:defRPr kumimoji="1" sz="1200">
                <a:solidFill>
                  <a:schemeClr val="tx1"/>
                </a:solidFill>
                <a:latin typeface="Arial" charset="0"/>
                <a:ea typeface="ＭＳ Ｐゴシック" charset="-128"/>
              </a:defRPr>
            </a:lvl2pPr>
            <a:lvl3pPr marL="1143000" indent="-228600">
              <a:defRPr kumimoji="1" sz="1200">
                <a:solidFill>
                  <a:schemeClr val="tx1"/>
                </a:solidFill>
                <a:latin typeface="Arial" charset="0"/>
                <a:ea typeface="ＭＳ Ｐゴシック" charset="-128"/>
              </a:defRPr>
            </a:lvl3pPr>
            <a:lvl4pPr marL="1600200" indent="-228600">
              <a:defRPr kumimoji="1" sz="1200">
                <a:solidFill>
                  <a:schemeClr val="tx1"/>
                </a:solidFill>
                <a:latin typeface="Arial" charset="0"/>
                <a:ea typeface="ＭＳ Ｐゴシック" charset="-128"/>
              </a:defRPr>
            </a:lvl4pPr>
            <a:lvl5pPr marL="2057400" indent="-22860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FF0000"/>
                </a:solidFill>
                <a:effectLst/>
                <a:uLnTx/>
                <a:uFillTx/>
                <a:latin typeface="Meiryo" charset="-128"/>
                <a:ea typeface="Meiryo" charset="-128"/>
                <a:cs typeface="Meiryo" charset="-128"/>
              </a:rPr>
              <a:t>一入院</a:t>
            </a:r>
            <a:endParaRPr kumimoji="1" lang="en-US" altLang="ja-JP" sz="900" b="0" i="0" u="none" strike="noStrike" kern="1200" cap="none" spc="0" normalizeH="0" baseline="0" noProof="0" dirty="0">
              <a:ln>
                <a:noFill/>
              </a:ln>
              <a:solidFill>
                <a:srgbClr val="FF0000"/>
              </a:solidFill>
              <a:effectLst/>
              <a:uLnTx/>
              <a:uFillTx/>
              <a:latin typeface="Meiryo" charset="-128"/>
              <a:ea typeface="Meiryo" charset="-128"/>
              <a:cs typeface="Meiryo"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FF0000"/>
                </a:solidFill>
                <a:effectLst/>
                <a:uLnTx/>
                <a:uFillTx/>
                <a:latin typeface="Meiryo" charset="-128"/>
                <a:ea typeface="Meiryo" charset="-128"/>
                <a:cs typeface="Meiryo" charset="-128"/>
              </a:rPr>
              <a:t>(</a:t>
            </a:r>
            <a:r>
              <a:rPr kumimoji="1" lang="ja-JP" altLang="en-US" sz="900" b="0" i="0" u="none" strike="noStrike" kern="1200" cap="none" spc="0" normalizeH="0" baseline="0" noProof="0" dirty="0">
                <a:ln>
                  <a:noFill/>
                </a:ln>
                <a:solidFill>
                  <a:srgbClr val="FF0000"/>
                </a:solidFill>
                <a:effectLst/>
                <a:uLnTx/>
                <a:uFillTx/>
                <a:latin typeface="Meiryo" charset="-128"/>
                <a:ea typeface="Meiryo" charset="-128"/>
                <a:cs typeface="Meiryo" charset="-128"/>
              </a:rPr>
              <a:t>医療機関：</a:t>
            </a:r>
            <a:r>
              <a:rPr kumimoji="1" lang="en-US" altLang="ja-JP" sz="900" b="0" i="0" u="none" strike="noStrike" kern="1200" cap="none" spc="0" normalizeH="0" baseline="0" noProof="0" dirty="0">
                <a:ln>
                  <a:noFill/>
                </a:ln>
                <a:solidFill>
                  <a:srgbClr val="FF0000"/>
                </a:solidFill>
                <a:effectLst/>
                <a:uLnTx/>
                <a:uFillTx/>
                <a:latin typeface="Meiryo" charset="-128"/>
                <a:ea typeface="Meiryo" charset="-128"/>
                <a:cs typeface="Meiryo" charset="-128"/>
              </a:rPr>
              <a:t>A</a:t>
            </a:r>
            <a:r>
              <a:rPr kumimoji="1" lang="ja-JP" altLang="en-US" sz="900" b="0" i="0" u="none" strike="noStrike" kern="1200" cap="none" spc="0" normalizeH="0" baseline="0" noProof="0" dirty="0">
                <a:ln>
                  <a:noFill/>
                </a:ln>
                <a:solidFill>
                  <a:srgbClr val="FF0000"/>
                </a:solidFill>
                <a:effectLst/>
                <a:uLnTx/>
                <a:uFillTx/>
                <a:latin typeface="Meiryo" charset="-128"/>
                <a:ea typeface="Meiryo" charset="-128"/>
                <a:cs typeface="Meiryo" charset="-128"/>
              </a:rPr>
              <a:t>病院</a:t>
            </a:r>
            <a:br>
              <a:rPr kumimoji="1" lang="en-US" altLang="ja-JP" sz="900" b="0" i="0" u="none" strike="noStrike" kern="1200" cap="none" spc="0" normalizeH="0" baseline="0" noProof="0" dirty="0">
                <a:ln>
                  <a:noFill/>
                </a:ln>
                <a:solidFill>
                  <a:srgbClr val="FF0000"/>
                </a:solidFill>
                <a:effectLst/>
                <a:uLnTx/>
                <a:uFillTx/>
                <a:latin typeface="Meiryo" charset="-128"/>
                <a:ea typeface="Meiryo" charset="-128"/>
                <a:cs typeface="Meiryo" charset="-128"/>
              </a:rPr>
            </a:br>
            <a:r>
              <a:rPr lang="ja-JP" altLang="en-US" sz="900" dirty="0">
                <a:solidFill>
                  <a:srgbClr val="FF0000"/>
                </a:solidFill>
                <a:latin typeface="Meiryo" charset="-128"/>
                <a:ea typeface="Meiryo" charset="-128"/>
                <a:cs typeface="Meiryo" charset="-128"/>
              </a:rPr>
              <a:t>在院</a:t>
            </a:r>
            <a:r>
              <a:rPr kumimoji="1" lang="ja-JP" altLang="en-US" sz="900" b="0" i="0" u="none" strike="noStrike" kern="1200" cap="none" spc="0" normalizeH="0" baseline="0" noProof="0" dirty="0">
                <a:ln>
                  <a:noFill/>
                </a:ln>
                <a:solidFill>
                  <a:srgbClr val="FF0000"/>
                </a:solidFill>
                <a:effectLst/>
                <a:uLnTx/>
                <a:uFillTx/>
                <a:latin typeface="Meiryo" charset="-128"/>
                <a:ea typeface="Meiryo" charset="-128"/>
                <a:cs typeface="Meiryo" charset="-128"/>
              </a:rPr>
              <a:t>日数：</a:t>
            </a:r>
            <a:r>
              <a:rPr kumimoji="1" lang="en-US" altLang="ja-JP" sz="900" b="0" i="0" u="none" strike="noStrike" kern="1200" cap="none" spc="0" normalizeH="0" baseline="0" noProof="0" dirty="0">
                <a:ln>
                  <a:noFill/>
                </a:ln>
                <a:solidFill>
                  <a:srgbClr val="FF0000"/>
                </a:solidFill>
                <a:effectLst/>
                <a:uLnTx/>
                <a:uFillTx/>
                <a:latin typeface="Meiryo" charset="-128"/>
                <a:ea typeface="Meiryo" charset="-128"/>
                <a:cs typeface="Meiryo" charset="-128"/>
              </a:rPr>
              <a:t>40</a:t>
            </a:r>
            <a:r>
              <a:rPr kumimoji="1" lang="ja-JP" altLang="en-US" sz="900" b="0" i="0" u="none" strike="noStrike" kern="1200" cap="none" spc="0" normalizeH="0" baseline="0" noProof="0" dirty="0">
                <a:ln>
                  <a:noFill/>
                </a:ln>
                <a:solidFill>
                  <a:srgbClr val="FF0000"/>
                </a:solidFill>
                <a:effectLst/>
                <a:uLnTx/>
                <a:uFillTx/>
                <a:latin typeface="Meiryo" charset="-128"/>
                <a:ea typeface="Meiryo" charset="-128"/>
                <a:cs typeface="Meiryo" charset="-128"/>
              </a:rPr>
              <a:t>日</a:t>
            </a:r>
            <a:r>
              <a:rPr kumimoji="1" lang="en-US" altLang="ja-JP" sz="900" b="0" i="0" u="none" strike="noStrike" kern="1200" cap="none" spc="0" normalizeH="0" baseline="0" noProof="0" dirty="0">
                <a:ln>
                  <a:noFill/>
                </a:ln>
                <a:solidFill>
                  <a:srgbClr val="FF0000"/>
                </a:solidFill>
                <a:effectLst/>
                <a:uLnTx/>
                <a:uFillTx/>
                <a:latin typeface="Meiryo" charset="-128"/>
                <a:ea typeface="Meiryo" charset="-128"/>
                <a:cs typeface="Meiryo" charset="-128"/>
              </a:rPr>
              <a:t>)</a:t>
            </a:r>
            <a:endParaRPr kumimoji="1" lang="ja-JP" altLang="en-US" sz="900" b="0" i="0" u="none" strike="noStrike" kern="1200" cap="none" spc="0" normalizeH="0" baseline="0" noProof="0" dirty="0">
              <a:ln>
                <a:noFill/>
              </a:ln>
              <a:solidFill>
                <a:srgbClr val="FF0000"/>
              </a:solidFill>
              <a:effectLst/>
              <a:uLnTx/>
              <a:uFillTx/>
              <a:latin typeface="Meiryo" charset="-128"/>
              <a:ea typeface="Meiryo" charset="-128"/>
              <a:cs typeface="Meiryo" charset="-128"/>
            </a:endParaRPr>
          </a:p>
        </p:txBody>
      </p:sp>
      <p:sp>
        <p:nvSpPr>
          <p:cNvPr id="20536" name="テキスト ボックス 130"/>
          <p:cNvSpPr txBox="1">
            <a:spLocks noChangeArrowheads="1"/>
          </p:cNvSpPr>
          <p:nvPr/>
        </p:nvSpPr>
        <p:spPr bwMode="auto">
          <a:xfrm>
            <a:off x="8019179" y="4161186"/>
            <a:ext cx="1120820" cy="507600"/>
          </a:xfrm>
          <a:prstGeom prst="rect">
            <a:avLst/>
          </a:prstGeom>
          <a:solidFill>
            <a:schemeClr val="bg1"/>
          </a:solidFill>
          <a:ln w="9525">
            <a:solidFill>
              <a:srgbClr val="FF0000"/>
            </a:solidFill>
            <a:miter lim="800000"/>
            <a:headEnd/>
            <a:tailEnd/>
          </a:ln>
        </p:spPr>
        <p:txBody>
          <a:bodyPr wrap="none">
            <a:spAutoFit/>
          </a:bodyPr>
          <a:lstStyle>
            <a:lvl1pPr>
              <a:defRPr kumimoji="1" sz="1200">
                <a:solidFill>
                  <a:schemeClr val="tx1"/>
                </a:solidFill>
                <a:latin typeface="Arial" charset="0"/>
                <a:ea typeface="ＭＳ Ｐゴシック" charset="-128"/>
              </a:defRPr>
            </a:lvl1pPr>
            <a:lvl2pPr marL="742950" indent="-285750">
              <a:defRPr kumimoji="1" sz="1200">
                <a:solidFill>
                  <a:schemeClr val="tx1"/>
                </a:solidFill>
                <a:latin typeface="Arial" charset="0"/>
                <a:ea typeface="ＭＳ Ｐゴシック" charset="-128"/>
              </a:defRPr>
            </a:lvl2pPr>
            <a:lvl3pPr marL="1143000" indent="-228600">
              <a:defRPr kumimoji="1" sz="1200">
                <a:solidFill>
                  <a:schemeClr val="tx1"/>
                </a:solidFill>
                <a:latin typeface="Arial" charset="0"/>
                <a:ea typeface="ＭＳ Ｐゴシック" charset="-128"/>
              </a:defRPr>
            </a:lvl3pPr>
            <a:lvl4pPr marL="1600200" indent="-228600">
              <a:defRPr kumimoji="1" sz="1200">
                <a:solidFill>
                  <a:schemeClr val="tx1"/>
                </a:solidFill>
                <a:latin typeface="Arial" charset="0"/>
                <a:ea typeface="ＭＳ Ｐゴシック" charset="-128"/>
              </a:defRPr>
            </a:lvl4pPr>
            <a:lvl5pPr marL="2057400" indent="-22860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FF0000"/>
                </a:solidFill>
                <a:effectLst/>
                <a:uLnTx/>
                <a:uFillTx/>
                <a:latin typeface="Meiryo" charset="-128"/>
                <a:ea typeface="Meiryo" charset="-128"/>
                <a:cs typeface="Meiryo" charset="-128"/>
              </a:rPr>
              <a:t>一入院</a:t>
            </a:r>
            <a:endParaRPr kumimoji="1" lang="en-US" altLang="ja-JP" sz="900" b="0" i="0" u="none" strike="noStrike" kern="1200" cap="none" spc="0" normalizeH="0" baseline="0" noProof="0" dirty="0">
              <a:ln>
                <a:noFill/>
              </a:ln>
              <a:solidFill>
                <a:srgbClr val="FF0000"/>
              </a:solidFill>
              <a:effectLst/>
              <a:uLnTx/>
              <a:uFillTx/>
              <a:latin typeface="Meiryo" charset="-128"/>
              <a:ea typeface="Meiryo" charset="-128"/>
              <a:cs typeface="Meiryo"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FF0000"/>
                </a:solidFill>
                <a:effectLst/>
                <a:uLnTx/>
                <a:uFillTx/>
                <a:latin typeface="Meiryo" charset="-128"/>
                <a:ea typeface="Meiryo" charset="-128"/>
                <a:cs typeface="Meiryo" charset="-128"/>
              </a:rPr>
              <a:t>(</a:t>
            </a:r>
            <a:r>
              <a:rPr kumimoji="1" lang="ja-JP" altLang="en-US" sz="900" b="0" i="0" u="none" strike="noStrike" kern="1200" cap="none" spc="0" normalizeH="0" baseline="0" noProof="0" dirty="0">
                <a:ln>
                  <a:noFill/>
                </a:ln>
                <a:solidFill>
                  <a:srgbClr val="FF0000"/>
                </a:solidFill>
                <a:effectLst/>
                <a:uLnTx/>
                <a:uFillTx/>
                <a:latin typeface="Meiryo" charset="-128"/>
                <a:ea typeface="Meiryo" charset="-128"/>
                <a:cs typeface="Meiryo" charset="-128"/>
              </a:rPr>
              <a:t>医療機関：</a:t>
            </a:r>
            <a:r>
              <a:rPr kumimoji="1" lang="en-US" altLang="ja-JP" sz="900" b="0" i="0" u="none" strike="noStrike" kern="1200" cap="none" spc="0" normalizeH="0" baseline="0" noProof="0" dirty="0">
                <a:ln>
                  <a:noFill/>
                </a:ln>
                <a:solidFill>
                  <a:srgbClr val="FF0000"/>
                </a:solidFill>
                <a:effectLst/>
                <a:uLnTx/>
                <a:uFillTx/>
                <a:latin typeface="Meiryo" charset="-128"/>
                <a:ea typeface="Meiryo" charset="-128"/>
                <a:cs typeface="Meiryo" charset="-128"/>
              </a:rPr>
              <a:t>B</a:t>
            </a:r>
            <a:r>
              <a:rPr kumimoji="1" lang="ja-JP" altLang="en-US" sz="900" b="0" i="0" u="none" strike="noStrike" kern="1200" cap="none" spc="0" normalizeH="0" baseline="0" noProof="0" dirty="0">
                <a:ln>
                  <a:noFill/>
                </a:ln>
                <a:solidFill>
                  <a:srgbClr val="FF0000"/>
                </a:solidFill>
                <a:effectLst/>
                <a:uLnTx/>
                <a:uFillTx/>
                <a:latin typeface="Meiryo" charset="-128"/>
                <a:ea typeface="Meiryo" charset="-128"/>
                <a:cs typeface="Meiryo" charset="-128"/>
              </a:rPr>
              <a:t>病院</a:t>
            </a:r>
            <a:br>
              <a:rPr kumimoji="1" lang="en-US" altLang="ja-JP" sz="900" b="0" i="0" u="none" strike="noStrike" kern="1200" cap="none" spc="0" normalizeH="0" baseline="0" noProof="0" dirty="0">
                <a:ln>
                  <a:noFill/>
                </a:ln>
                <a:solidFill>
                  <a:srgbClr val="FF0000"/>
                </a:solidFill>
                <a:effectLst/>
                <a:uLnTx/>
                <a:uFillTx/>
                <a:latin typeface="Meiryo" charset="-128"/>
                <a:ea typeface="Meiryo" charset="-128"/>
                <a:cs typeface="Meiryo" charset="-128"/>
              </a:rPr>
            </a:br>
            <a:r>
              <a:rPr kumimoji="1" lang="ja-JP" altLang="en-US" sz="900" b="0" i="0" u="none" strike="noStrike" kern="1200" cap="none" spc="0" normalizeH="0" baseline="0" noProof="0" dirty="0">
                <a:ln>
                  <a:noFill/>
                </a:ln>
                <a:solidFill>
                  <a:srgbClr val="FF0000"/>
                </a:solidFill>
                <a:effectLst/>
                <a:uLnTx/>
                <a:uFillTx/>
                <a:latin typeface="Meiryo" charset="-128"/>
                <a:ea typeface="Meiryo" charset="-128"/>
                <a:cs typeface="Meiryo" charset="-128"/>
              </a:rPr>
              <a:t>入院日数：</a:t>
            </a:r>
            <a:r>
              <a:rPr kumimoji="1" lang="en-US" altLang="ja-JP" sz="900" b="0" i="0" u="none" strike="noStrike" kern="1200" cap="none" spc="0" normalizeH="0" baseline="0" noProof="0" dirty="0">
                <a:ln>
                  <a:noFill/>
                </a:ln>
                <a:solidFill>
                  <a:srgbClr val="FF0000"/>
                </a:solidFill>
                <a:effectLst/>
                <a:uLnTx/>
                <a:uFillTx/>
                <a:latin typeface="Meiryo" charset="-128"/>
                <a:ea typeface="Meiryo" charset="-128"/>
                <a:cs typeface="Meiryo" charset="-128"/>
              </a:rPr>
              <a:t>30</a:t>
            </a:r>
            <a:r>
              <a:rPr kumimoji="1" lang="ja-JP" altLang="en-US" sz="900" b="0" i="0" u="none" strike="noStrike" kern="1200" cap="none" spc="0" normalizeH="0" baseline="0" noProof="0" dirty="0">
                <a:ln>
                  <a:noFill/>
                </a:ln>
                <a:solidFill>
                  <a:srgbClr val="FF0000"/>
                </a:solidFill>
                <a:effectLst/>
                <a:uLnTx/>
                <a:uFillTx/>
                <a:latin typeface="Meiryo" charset="-128"/>
                <a:ea typeface="Meiryo" charset="-128"/>
                <a:cs typeface="Meiryo" charset="-128"/>
              </a:rPr>
              <a:t>日</a:t>
            </a:r>
            <a:r>
              <a:rPr kumimoji="1" lang="en-US" altLang="ja-JP" sz="900" b="0" i="0" u="none" strike="noStrike" kern="1200" cap="none" spc="0" normalizeH="0" baseline="0" noProof="0" dirty="0">
                <a:ln>
                  <a:noFill/>
                </a:ln>
                <a:solidFill>
                  <a:srgbClr val="FF0000"/>
                </a:solidFill>
                <a:effectLst/>
                <a:uLnTx/>
                <a:uFillTx/>
                <a:latin typeface="Meiryo" charset="-128"/>
                <a:ea typeface="Meiryo" charset="-128"/>
                <a:cs typeface="Meiryo" charset="-128"/>
              </a:rPr>
              <a:t>)</a:t>
            </a:r>
            <a:endParaRPr kumimoji="1" lang="ja-JP" altLang="en-US" sz="900" b="0" i="0" u="none" strike="noStrike" kern="1200" cap="none" spc="0" normalizeH="0" baseline="0" noProof="0" dirty="0">
              <a:ln>
                <a:noFill/>
              </a:ln>
              <a:solidFill>
                <a:srgbClr val="FF0000"/>
              </a:solidFill>
              <a:effectLst/>
              <a:uLnTx/>
              <a:uFillTx/>
              <a:latin typeface="Meiryo" charset="-128"/>
              <a:ea typeface="Meiryo" charset="-128"/>
              <a:cs typeface="Meiryo" charset="-128"/>
            </a:endParaRPr>
          </a:p>
        </p:txBody>
      </p:sp>
      <p:sp>
        <p:nvSpPr>
          <p:cNvPr id="87" name="吹き出し: 四角形 86">
            <a:extLst>
              <a:ext uri="{FF2B5EF4-FFF2-40B4-BE49-F238E27FC236}">
                <a16:creationId xmlns:a16="http://schemas.microsoft.com/office/drawing/2014/main" id="{2E258188-0FC9-47C7-8C1E-DA325D1BCF4F}"/>
              </a:ext>
            </a:extLst>
          </p:cNvPr>
          <p:cNvSpPr/>
          <p:nvPr/>
        </p:nvSpPr>
        <p:spPr bwMode="auto">
          <a:xfrm>
            <a:off x="324157" y="5134434"/>
            <a:ext cx="1843025" cy="526888"/>
          </a:xfrm>
          <a:prstGeom prst="wedgeRectCallout">
            <a:avLst>
              <a:gd name="adj1" fmla="val -1367"/>
              <a:gd name="adj2" fmla="val -105510"/>
            </a:avLst>
          </a:prstGeom>
          <a:noFill/>
          <a:ln w="9525" cap="flat" cmpd="sng" algn="ctr">
            <a:solidFill>
              <a:schemeClr val="tx1">
                <a:lumMod val="95000"/>
                <a:lumOff val="5000"/>
              </a:schemeClr>
            </a:solidFill>
            <a:prstDash val="solid"/>
            <a:round/>
            <a:headEnd type="none" w="med" len="med"/>
            <a:tailEnd type="none" w="med" len="med"/>
          </a:ln>
          <a:effectLst/>
        </p:spPr>
        <p:txBody>
          <a:bodyPr lIns="27000" tIns="35100" rIns="27000" bIns="35100" anchor="ctr"/>
          <a:lstStyle/>
          <a:p>
            <a:pPr marL="0" marR="0" lvl="0" indent="0" algn="ctr" defTabSz="685800" rtl="0" eaLnBrk="1" fontAlgn="base" latinLnBrk="0" hangingPunct="1">
              <a:lnSpc>
                <a:spcPct val="90000"/>
              </a:lnSpc>
              <a:spcBef>
                <a:spcPct val="20000"/>
              </a:spcBef>
              <a:spcAft>
                <a:spcPct val="0"/>
              </a:spcAft>
              <a:buClrTx/>
              <a:buSzTx/>
              <a:buFontTx/>
              <a:buNone/>
              <a:tabLst/>
              <a:defRPr/>
            </a:pPr>
            <a:r>
              <a:rPr kumimoji="0" lang="ja-JP" altLang="en-US" sz="900" b="0" i="0" u="none" strike="noStrike" kern="1200" cap="none" spc="0" normalizeH="0" baseline="0" noProof="0" dirty="0">
                <a:ln>
                  <a:noFill/>
                </a:ln>
                <a:solidFill>
                  <a:srgbClr val="000000"/>
                </a:solidFill>
                <a:effectLst/>
                <a:uLnTx/>
                <a:uFillTx/>
                <a:latin typeface="Meiryo" charset="-128"/>
                <a:ea typeface="Meiryo" charset="-128"/>
                <a:cs typeface="Meiryo" charset="-128"/>
              </a:rPr>
              <a:t>別医療機関への入院をつなぐ場合、最初の医療機関の都道府県・二次医療圏の情報を使用</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marL="0" indent="0"/>
            <a:r>
              <a:rPr kumimoji="1" lang="ja-JP" altLang="en-US" sz="1400" dirty="0">
                <a:latin typeface="Meiryo" charset="-128"/>
                <a:ea typeface="Meiryo" charset="-128"/>
                <a:cs typeface="Meiryo" charset="-128"/>
              </a:rPr>
              <a:t> 退院率の算出については、</a:t>
            </a:r>
            <a:r>
              <a:rPr lang="ja-JP" altLang="en-US" sz="1400" dirty="0"/>
              <a:t>下記の表を参照。</a:t>
            </a:r>
            <a:endParaRPr kumimoji="1" lang="ja-JP" altLang="en-US" sz="1400" dirty="0">
              <a:latin typeface="Meiryo" charset="-128"/>
              <a:ea typeface="Meiryo" charset="-128"/>
              <a:cs typeface="Meiryo" charset="-128"/>
            </a:endParaRPr>
          </a:p>
        </p:txBody>
      </p:sp>
      <p:sp>
        <p:nvSpPr>
          <p:cNvPr id="8" name="Title 1">
            <a:extLst>
              <a:ext uri="{FF2B5EF4-FFF2-40B4-BE49-F238E27FC236}">
                <a16:creationId xmlns:a16="http://schemas.microsoft.com/office/drawing/2014/main" id="{067DD097-FB28-41B3-8A84-20A59C2FE3B4}"/>
              </a:ext>
            </a:extLst>
          </p:cNvPr>
          <p:cNvSpPr>
            <a:spLocks noGrp="1"/>
          </p:cNvSpPr>
          <p:nvPr>
            <p:ph type="title"/>
          </p:nvPr>
        </p:nvSpPr>
        <p:spPr>
          <a:xfrm>
            <a:off x="182563" y="82550"/>
            <a:ext cx="8686800" cy="509588"/>
          </a:xfrm>
        </p:spPr>
        <p:txBody>
          <a:bodyPr/>
          <a:lstStyle/>
          <a:p>
            <a:pPr>
              <a:defRPr/>
            </a:pPr>
            <a:r>
              <a:rPr lang="ja-JP" altLang="en-US" dirty="0"/>
              <a:t>補足説明 </a:t>
            </a:r>
            <a:r>
              <a:rPr lang="en-US" altLang="ja-JP" dirty="0"/>
              <a:t>–NDB</a:t>
            </a:r>
            <a:br>
              <a:rPr kumimoji="0" lang="en-US" altLang="ja-JP" dirty="0">
                <a:solidFill>
                  <a:schemeClr val="accent1"/>
                </a:solidFill>
              </a:rPr>
            </a:br>
            <a:r>
              <a:rPr kumimoji="0" lang="ja-JP" altLang="en-US" dirty="0">
                <a:solidFill>
                  <a:schemeClr val="accent1"/>
                </a:solidFill>
              </a:rPr>
              <a:t>退院率の算出</a:t>
            </a:r>
            <a:endParaRPr lang="ja-JP" altLang="en-US" dirty="0">
              <a:solidFill>
                <a:schemeClr val="accent1"/>
              </a:solidFill>
            </a:endParaRPr>
          </a:p>
        </p:txBody>
      </p:sp>
      <p:graphicFrame>
        <p:nvGraphicFramePr>
          <p:cNvPr id="9" name="表 8">
            <a:extLst>
              <a:ext uri="{FF2B5EF4-FFF2-40B4-BE49-F238E27FC236}">
                <a16:creationId xmlns:a16="http://schemas.microsoft.com/office/drawing/2014/main" id="{ED9AC734-F06D-465B-A913-052040217F0F}"/>
              </a:ext>
            </a:extLst>
          </p:cNvPr>
          <p:cNvGraphicFramePr>
            <a:graphicFrameLocks noGrp="1"/>
          </p:cNvGraphicFramePr>
          <p:nvPr>
            <p:extLst>
              <p:ext uri="{D42A27DB-BD31-4B8C-83A1-F6EECF244321}">
                <p14:modId xmlns:p14="http://schemas.microsoft.com/office/powerpoint/2010/main" val="3847682036"/>
              </p:ext>
            </p:extLst>
          </p:nvPr>
        </p:nvGraphicFramePr>
        <p:xfrm>
          <a:off x="1997714" y="1412777"/>
          <a:ext cx="5148572" cy="5076566"/>
        </p:xfrm>
        <a:graphic>
          <a:graphicData uri="http://schemas.openxmlformats.org/drawingml/2006/table">
            <a:tbl>
              <a:tblPr firstRow="1" firstCol="1" bandRow="1">
                <a:tableStyleId>{5C22544A-7EE6-4342-B048-85BDC9FD1C3A}</a:tableStyleId>
              </a:tblPr>
              <a:tblGrid>
                <a:gridCol w="1322555">
                  <a:extLst>
                    <a:ext uri="{9D8B030D-6E8A-4147-A177-3AD203B41FA5}">
                      <a16:colId xmlns:a16="http://schemas.microsoft.com/office/drawing/2014/main" val="54449305"/>
                    </a:ext>
                  </a:extLst>
                </a:gridCol>
                <a:gridCol w="3826017">
                  <a:extLst>
                    <a:ext uri="{9D8B030D-6E8A-4147-A177-3AD203B41FA5}">
                      <a16:colId xmlns:a16="http://schemas.microsoft.com/office/drawing/2014/main" val="1988132637"/>
                    </a:ext>
                  </a:extLst>
                </a:gridCol>
              </a:tblGrid>
              <a:tr h="299776">
                <a:tc>
                  <a:txBody>
                    <a:bodyPr/>
                    <a:lstStyle/>
                    <a:p>
                      <a:pPr algn="just">
                        <a:spcAft>
                          <a:spcPts val="600"/>
                        </a:spcAft>
                      </a:pP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項目</a:t>
                      </a:r>
                    </a:p>
                  </a:txBody>
                  <a:tcPr marL="68580" marR="68580" marT="0" marB="0" anchor="ctr"/>
                </a:tc>
                <a:tc>
                  <a:txBody>
                    <a:bodyPr/>
                    <a:lstStyle/>
                    <a:p>
                      <a:pPr algn="just">
                        <a:spcAft>
                          <a:spcPts val="600"/>
                        </a:spcAft>
                      </a:pP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説明</a:t>
                      </a:r>
                    </a:p>
                  </a:txBody>
                  <a:tcPr marL="68580" marR="68580" marT="0" marB="0" anchor="ctr"/>
                </a:tc>
                <a:extLst>
                  <a:ext uri="{0D108BD9-81ED-4DB2-BD59-A6C34878D82A}">
                    <a16:rowId xmlns:a16="http://schemas.microsoft.com/office/drawing/2014/main" val="454490945"/>
                  </a:ext>
                </a:extLst>
              </a:tr>
              <a:tr h="755109">
                <a:tc>
                  <a:txBody>
                    <a:bodyPr/>
                    <a:lstStyle/>
                    <a:p>
                      <a:pPr algn="just">
                        <a:spcAft>
                          <a:spcPts val="600"/>
                        </a:spcAft>
                      </a:pP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対象</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just">
                        <a:spcAft>
                          <a:spcPts val="600"/>
                        </a:spcAft>
                      </a:pP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当該年度直前の</a:t>
                      </a:r>
                      <a:r>
                        <a:rPr lang="en-US" altLang="ja-JP" sz="1050" kern="100" dirty="0">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50" kern="100" dirty="0">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日から</a:t>
                      </a:r>
                      <a:r>
                        <a:rPr lang="en-US" altLang="ja-JP" sz="1050" kern="100" dirty="0">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50" kern="100" dirty="0">
                          <a:effectLst/>
                          <a:latin typeface="Meiryo UI" panose="020B0604030504040204" pitchFamily="50" charset="-128"/>
                          <a:ea typeface="Meiryo UI" panose="020B0604030504040204" pitchFamily="50" charset="-128"/>
                          <a:cs typeface="Meiryo UI" panose="020B0604030504040204" pitchFamily="50" charset="-128"/>
                        </a:rPr>
                        <a:t>31</a:t>
                      </a: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日の間に、</a:t>
                      </a:r>
                      <a:r>
                        <a:rPr lang="ja-JP" altLang="en-US" sz="1050" b="1" u="sng" kern="100" dirty="0">
                          <a:effectLst/>
                          <a:latin typeface="Meiryo UI" panose="020B0604030504040204" pitchFamily="50" charset="-128"/>
                          <a:ea typeface="Meiryo UI" panose="020B0604030504040204" pitchFamily="50" charset="-128"/>
                          <a:cs typeface="Meiryo UI" panose="020B0604030504040204" pitchFamily="50" charset="-128"/>
                        </a:rPr>
                        <a:t>新たに</a:t>
                      </a: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精神病床の</a:t>
                      </a:r>
                      <a:br>
                        <a:rPr lang="en-US" altLang="ja-JP" sz="1050" kern="100" dirty="0">
                          <a:effectLst/>
                          <a:latin typeface="Meiryo UI" panose="020B0604030504040204" pitchFamily="50" charset="-128"/>
                          <a:ea typeface="Meiryo UI" panose="020B0604030504040204" pitchFamily="50" charset="-128"/>
                          <a:cs typeface="Meiryo UI" panose="020B0604030504040204" pitchFamily="50" charset="-128"/>
                        </a:rPr>
                      </a:b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入院料が算定され始めた人</a:t>
                      </a:r>
                      <a:endParaRPr lang="en-US" alt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auto" latinLnBrk="0" hangingPunct="1">
                        <a:lnSpc>
                          <a:spcPct val="100000"/>
                        </a:lnSpc>
                        <a:spcBef>
                          <a:spcPts val="0"/>
                        </a:spcBef>
                        <a:spcAft>
                          <a:spcPts val="600"/>
                        </a:spcAft>
                        <a:buClrTx/>
                        <a:buSzTx/>
                        <a:buFontTx/>
                        <a:buNone/>
                        <a:tabLst/>
                        <a:defRPr/>
                      </a:pP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注：</a:t>
                      </a:r>
                      <a:r>
                        <a:rPr lang="en-US" altLang="ja-JP" sz="1050" kern="100" dirty="0">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月に複数回新規入院した場合は、最初の入院を採用。</a:t>
                      </a:r>
                      <a:endParaRPr lang="ja-JP" alt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extLst>
                  <a:ext uri="{0D108BD9-81ED-4DB2-BD59-A6C34878D82A}">
                    <a16:rowId xmlns:a16="http://schemas.microsoft.com/office/drawing/2014/main" val="49956844"/>
                  </a:ext>
                </a:extLst>
              </a:tr>
              <a:tr h="738419">
                <a:tc>
                  <a:txBody>
                    <a:bodyPr/>
                    <a:lstStyle/>
                    <a:p>
                      <a:pPr algn="just">
                        <a:spcAft>
                          <a:spcPts val="600"/>
                        </a:spcAft>
                      </a:pP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入院</a:t>
                      </a: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日の定義</a:t>
                      </a:r>
                    </a:p>
                  </a:txBody>
                  <a:tcPr marL="68580" marR="68580" marT="0" marB="0" anchor="ctr"/>
                </a:tc>
                <a:tc>
                  <a:txBody>
                    <a:bodyPr/>
                    <a:lstStyle/>
                    <a:p>
                      <a:pPr algn="just">
                        <a:spcAft>
                          <a:spcPts val="600"/>
                        </a:spcAft>
                      </a:pP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当該年度直前の</a:t>
                      </a:r>
                      <a:r>
                        <a:rPr lang="en-US" altLang="ja-JP" sz="1050" kern="100" dirty="0">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50" kern="100" dirty="0">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日から</a:t>
                      </a:r>
                      <a:r>
                        <a:rPr lang="en-US" altLang="ja-JP" sz="1050" kern="100" dirty="0">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50" kern="100" dirty="0">
                          <a:effectLst/>
                          <a:latin typeface="Meiryo UI" panose="020B0604030504040204" pitchFamily="50" charset="-128"/>
                          <a:ea typeface="Meiryo UI" panose="020B0604030504040204" pitchFamily="50" charset="-128"/>
                          <a:cs typeface="Meiryo UI" panose="020B0604030504040204" pitchFamily="50" charset="-128"/>
                        </a:rPr>
                        <a:t>31</a:t>
                      </a: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日の間に、</a:t>
                      </a: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精神</a:t>
                      </a: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病床の</a:t>
                      </a: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入院料が算定され</a:t>
                      </a: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始め</a:t>
                      </a: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た最初の日</a:t>
                      </a:r>
                    </a:p>
                  </a:txBody>
                  <a:tcPr marL="68580" marR="68580" marT="0" marB="0" anchor="ctr"/>
                </a:tc>
                <a:extLst>
                  <a:ext uri="{0D108BD9-81ED-4DB2-BD59-A6C34878D82A}">
                    <a16:rowId xmlns:a16="http://schemas.microsoft.com/office/drawing/2014/main" val="2232830960"/>
                  </a:ext>
                </a:extLst>
              </a:tr>
              <a:tr h="1341855">
                <a:tc>
                  <a:txBody>
                    <a:bodyPr/>
                    <a:lstStyle/>
                    <a:p>
                      <a:pPr algn="just">
                        <a:spcAft>
                          <a:spcPts val="600"/>
                        </a:spcAft>
                      </a:pP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新規入院の定義</a:t>
                      </a:r>
                    </a:p>
                  </a:txBody>
                  <a:tcPr marL="68580" marR="68580" marT="0" marB="0" anchor="ctr"/>
                </a:tc>
                <a:tc>
                  <a:txBody>
                    <a:bodyPr/>
                    <a:lstStyle/>
                    <a:p>
                      <a:pPr algn="just">
                        <a:spcAft>
                          <a:spcPts val="600"/>
                        </a:spcAft>
                      </a:pP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入院</a:t>
                      </a: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日の前日に</a:t>
                      </a: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精神</a:t>
                      </a: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病床の</a:t>
                      </a: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入院料が算定されていない入院</a:t>
                      </a:r>
                    </a:p>
                    <a:p>
                      <a:pPr algn="just">
                        <a:spcAft>
                          <a:spcPts val="600"/>
                        </a:spcAft>
                      </a:pP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注：精神病床と一般病床の入院料が継続する場合は新規入院と</a:t>
                      </a:r>
                      <a:br>
                        <a:rPr lang="en-US" altLang="ja-JP" sz="1050" kern="100" dirty="0">
                          <a:effectLst/>
                          <a:latin typeface="Meiryo UI" panose="020B0604030504040204" pitchFamily="50" charset="-128"/>
                          <a:ea typeface="Meiryo UI" panose="020B0604030504040204" pitchFamily="50" charset="-128"/>
                          <a:cs typeface="Meiryo UI" panose="020B0604030504040204" pitchFamily="50" charset="-128"/>
                        </a:rPr>
                      </a:b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ならず一連の入院と捉える。</a:t>
                      </a: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詳細は</a:t>
                      </a:r>
                      <a:r>
                        <a:rPr lang="en-US" altLang="ja-JP" sz="1050" kern="100" dirty="0">
                          <a:effectLst/>
                          <a:latin typeface="Meiryo UI" panose="020B0604030504040204" pitchFamily="50" charset="-128"/>
                          <a:ea typeface="Meiryo UI" panose="020B0604030504040204" pitchFamily="50" charset="-128"/>
                          <a:cs typeface="Meiryo UI" panose="020B0604030504040204" pitchFamily="50" charset="-128"/>
                        </a:rPr>
                        <a:t>p.11</a:t>
                      </a: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参照。</a:t>
                      </a:r>
                      <a:endParaRPr lang="en-US" alt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extLst>
                  <a:ext uri="{0D108BD9-81ED-4DB2-BD59-A6C34878D82A}">
                    <a16:rowId xmlns:a16="http://schemas.microsoft.com/office/drawing/2014/main" val="1261190487"/>
                  </a:ext>
                </a:extLst>
              </a:tr>
              <a:tr h="1042079">
                <a:tc>
                  <a:txBody>
                    <a:bodyPr/>
                    <a:lstStyle/>
                    <a:p>
                      <a:pPr algn="just">
                        <a:spcAft>
                          <a:spcPts val="600"/>
                        </a:spcAft>
                      </a:pP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退院</a:t>
                      </a: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日</a:t>
                      </a: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の定義</a:t>
                      </a:r>
                    </a:p>
                  </a:txBody>
                  <a:tcPr marL="68580" marR="68580" marT="0" marB="0" anchor="ctr"/>
                </a:tc>
                <a:tc>
                  <a:txBody>
                    <a:bodyPr/>
                    <a:lstStyle/>
                    <a:p>
                      <a:pPr algn="just">
                        <a:spcAft>
                          <a:spcPts val="600"/>
                        </a:spcAft>
                      </a:pP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精神病</a:t>
                      </a: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床の</a:t>
                      </a: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入院料の算定が中断した日</a:t>
                      </a: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の前日</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600"/>
                        </a:spcAft>
                      </a:pP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注：精神病床と一般病床の入院料が継続する場合は退院とならず一連の入院と捉える。</a:t>
                      </a: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詳細は</a:t>
                      </a:r>
                      <a:r>
                        <a:rPr lang="en-US" altLang="ja-JP" sz="1050" kern="100" dirty="0">
                          <a:effectLst/>
                          <a:latin typeface="Meiryo UI" panose="020B0604030504040204" pitchFamily="50" charset="-128"/>
                          <a:ea typeface="Meiryo UI" panose="020B0604030504040204" pitchFamily="50" charset="-128"/>
                          <a:cs typeface="Meiryo UI" panose="020B0604030504040204" pitchFamily="50" charset="-128"/>
                        </a:rPr>
                        <a:t>p.11</a:t>
                      </a: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参照。</a:t>
                      </a:r>
                      <a:endParaRPr lang="en-US" alt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auto" latinLnBrk="0" hangingPunct="1">
                        <a:lnSpc>
                          <a:spcPct val="100000"/>
                        </a:lnSpc>
                        <a:spcBef>
                          <a:spcPts val="0"/>
                        </a:spcBef>
                        <a:spcAft>
                          <a:spcPts val="600"/>
                        </a:spcAft>
                        <a:buClrTx/>
                        <a:buSzTx/>
                        <a:buFontTx/>
                        <a:buNone/>
                        <a:tabLst/>
                        <a:defRPr/>
                      </a:pP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注：</a:t>
                      </a:r>
                      <a:r>
                        <a:rPr lang="ja-JP" altLang="ja-JP" sz="1050" kern="100" dirty="0">
                          <a:effectLst/>
                          <a:latin typeface="Meiryo UI" panose="020B0604030504040204" pitchFamily="50" charset="-128"/>
                          <a:ea typeface="Meiryo UI" panose="020B0604030504040204" pitchFamily="50" charset="-128"/>
                          <a:cs typeface="Meiryo UI" panose="020B0604030504040204" pitchFamily="50" charset="-128"/>
                        </a:rPr>
                        <a:t>「精神</a:t>
                      </a: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病床</a:t>
                      </a:r>
                      <a:r>
                        <a:rPr lang="ja-JP" altLang="ja-JP" sz="1050" kern="100" dirty="0">
                          <a:effectLst/>
                          <a:latin typeface="Meiryo UI" panose="020B0604030504040204" pitchFamily="50" charset="-128"/>
                          <a:ea typeface="Meiryo UI" panose="020B0604030504040204" pitchFamily="50" charset="-128"/>
                          <a:cs typeface="Meiryo UI" panose="020B0604030504040204" pitchFamily="50" charset="-128"/>
                        </a:rPr>
                        <a:t>から地域へ退院する」には「退院による死亡」も含む</a:t>
                      </a: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extLst>
                  <a:ext uri="{0D108BD9-81ED-4DB2-BD59-A6C34878D82A}">
                    <a16:rowId xmlns:a16="http://schemas.microsoft.com/office/drawing/2014/main" val="2696555248"/>
                  </a:ext>
                </a:extLst>
              </a:tr>
              <a:tr h="299776">
                <a:tc>
                  <a:txBody>
                    <a:bodyPr/>
                    <a:lstStyle/>
                    <a:p>
                      <a:pPr algn="just">
                        <a:spcAft>
                          <a:spcPts val="600"/>
                        </a:spcAft>
                      </a:pP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追跡期間と打ち切り</a:t>
                      </a:r>
                    </a:p>
                  </a:txBody>
                  <a:tcPr marL="68580" marR="68580" marT="0" marB="0" anchor="ctr"/>
                </a:tc>
                <a:tc>
                  <a:txBody>
                    <a:bodyPr/>
                    <a:lstStyle/>
                    <a:p>
                      <a:pPr algn="just">
                        <a:spcAft>
                          <a:spcPts val="600"/>
                        </a:spcAft>
                      </a:pP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入院</a:t>
                      </a: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日</a:t>
                      </a: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を入院</a:t>
                      </a:r>
                      <a:r>
                        <a:rPr lang="en-US" altLang="ja-JP" sz="1050" kern="100" dirty="0">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日目として、</a:t>
                      </a: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365</a:t>
                      </a: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日間</a:t>
                      </a:r>
                    </a:p>
                  </a:txBody>
                  <a:tcPr marL="68580" marR="68580" marT="0" marB="0" anchor="ctr"/>
                </a:tc>
                <a:extLst>
                  <a:ext uri="{0D108BD9-81ED-4DB2-BD59-A6C34878D82A}">
                    <a16:rowId xmlns:a16="http://schemas.microsoft.com/office/drawing/2014/main" val="91801881"/>
                  </a:ext>
                </a:extLst>
              </a:tr>
              <a:tr h="299776">
                <a:tc>
                  <a:txBody>
                    <a:bodyPr/>
                    <a:lstStyle/>
                    <a:p>
                      <a:pPr algn="just">
                        <a:spcAft>
                          <a:spcPts val="600"/>
                        </a:spcAft>
                      </a:pP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分析単位</a:t>
                      </a:r>
                    </a:p>
                  </a:txBody>
                  <a:tcPr marL="68580" marR="68580" marT="0" marB="0" anchor="ctr"/>
                </a:tc>
                <a:tc>
                  <a:txBody>
                    <a:bodyPr/>
                    <a:lstStyle/>
                    <a:p>
                      <a:pPr algn="just">
                        <a:spcAft>
                          <a:spcPts val="600"/>
                        </a:spcAft>
                      </a:pP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患者単位 </a:t>
                      </a: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(1</a:t>
                      </a: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患者</a:t>
                      </a: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1</a:t>
                      </a: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入院</a:t>
                      </a: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extLst>
                  <a:ext uri="{0D108BD9-81ED-4DB2-BD59-A6C34878D82A}">
                    <a16:rowId xmlns:a16="http://schemas.microsoft.com/office/drawing/2014/main" val="417580640"/>
                  </a:ext>
                </a:extLst>
              </a:tr>
              <a:tr h="299776">
                <a:tc>
                  <a:txBody>
                    <a:bodyPr/>
                    <a:lstStyle/>
                    <a:p>
                      <a:pPr algn="just">
                        <a:spcAft>
                          <a:spcPts val="600"/>
                        </a:spcAft>
                      </a:pP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患者</a:t>
                      </a: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ID</a:t>
                      </a: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の種類</a:t>
                      </a:r>
                    </a:p>
                  </a:txBody>
                  <a:tcPr marL="68580" marR="68580" marT="0" marB="0" anchor="ctr"/>
                </a:tc>
                <a:tc>
                  <a:txBody>
                    <a:bodyPr/>
                    <a:lstStyle/>
                    <a:p>
                      <a:pPr algn="just">
                        <a:spcAft>
                          <a:spcPts val="600"/>
                        </a:spcAft>
                      </a:pP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ID1+ID2</a:t>
                      </a: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ID3</a:t>
                      </a: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。詳細は</a:t>
                      </a:r>
                      <a:r>
                        <a:rPr lang="en-US" altLang="ja-JP" sz="1050" kern="100" dirty="0">
                          <a:effectLst/>
                          <a:latin typeface="Meiryo UI" panose="020B0604030504040204" pitchFamily="50" charset="-128"/>
                          <a:ea typeface="Meiryo UI" panose="020B0604030504040204" pitchFamily="50" charset="-128"/>
                          <a:cs typeface="Meiryo UI" panose="020B0604030504040204" pitchFamily="50" charset="-128"/>
                        </a:rPr>
                        <a:t>p.7</a:t>
                      </a: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参照。</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extLst>
                  <a:ext uri="{0D108BD9-81ED-4DB2-BD59-A6C34878D82A}">
                    <a16:rowId xmlns:a16="http://schemas.microsoft.com/office/drawing/2014/main" val="973648515"/>
                  </a:ext>
                </a:extLst>
              </a:tr>
            </a:tbl>
          </a:graphicData>
        </a:graphic>
      </p:graphicFrame>
    </p:spTree>
    <p:extLst>
      <p:ext uri="{BB962C8B-B14F-4D97-AF65-F5344CB8AC3E}">
        <p14:creationId xmlns:p14="http://schemas.microsoft.com/office/powerpoint/2010/main" val="2628993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BA981-BB6E-496A-897A-710FFFDBD365}"/>
              </a:ext>
            </a:extLst>
          </p:cNvPr>
          <p:cNvSpPr>
            <a:spLocks noGrp="1"/>
          </p:cNvSpPr>
          <p:nvPr>
            <p:ph type="title"/>
          </p:nvPr>
        </p:nvSpPr>
        <p:spPr/>
        <p:txBody>
          <a:bodyPr/>
          <a:lstStyle/>
          <a:p>
            <a:r>
              <a:rPr lang="ja-JP" altLang="en-US" dirty="0"/>
              <a:t>補足説明 </a:t>
            </a:r>
            <a:r>
              <a:rPr lang="en-US" altLang="ja-JP" dirty="0"/>
              <a:t>–NDB</a:t>
            </a:r>
            <a:br>
              <a:rPr kumimoji="0" lang="en-US" altLang="ja-JP" dirty="0">
                <a:solidFill>
                  <a:schemeClr val="accent1"/>
                </a:solidFill>
              </a:rPr>
            </a:br>
            <a:r>
              <a:rPr kumimoji="0" lang="ja-JP" altLang="en-US" dirty="0">
                <a:solidFill>
                  <a:schemeClr val="accent1"/>
                </a:solidFill>
              </a:rPr>
              <a:t>再入院率の算出</a:t>
            </a:r>
            <a:endParaRPr kumimoji="1" lang="ja-JP" altLang="en-US" dirty="0"/>
          </a:p>
        </p:txBody>
      </p:sp>
      <p:sp>
        <p:nvSpPr>
          <p:cNvPr id="3" name="Content Placeholder 2">
            <a:extLst>
              <a:ext uri="{FF2B5EF4-FFF2-40B4-BE49-F238E27FC236}">
                <a16:creationId xmlns:a16="http://schemas.microsoft.com/office/drawing/2014/main" id="{7CAA648B-543E-4D9E-A36F-AF139EC56D45}"/>
              </a:ext>
            </a:extLst>
          </p:cNvPr>
          <p:cNvSpPr>
            <a:spLocks noGrp="1"/>
          </p:cNvSpPr>
          <p:nvPr>
            <p:ph idx="1"/>
          </p:nvPr>
        </p:nvSpPr>
        <p:spPr/>
        <p:txBody>
          <a:bodyPr/>
          <a:lstStyle/>
          <a:p>
            <a:r>
              <a:rPr lang="ja-JP" altLang="en-US" sz="1400" dirty="0"/>
              <a:t>再入院率の算出については、下記の表を参照。</a:t>
            </a:r>
          </a:p>
          <a:p>
            <a:endParaRPr kumimoji="1" lang="ja-JP" altLang="en-US" sz="1400" dirty="0"/>
          </a:p>
        </p:txBody>
      </p:sp>
      <p:sp>
        <p:nvSpPr>
          <p:cNvPr id="4" name="Slide Number Placeholder 3">
            <a:extLst>
              <a:ext uri="{FF2B5EF4-FFF2-40B4-BE49-F238E27FC236}">
                <a16:creationId xmlns:a16="http://schemas.microsoft.com/office/drawing/2014/main" id="{A5293C25-3036-44C2-8484-B9110897AA50}"/>
              </a:ext>
            </a:extLst>
          </p:cNvPr>
          <p:cNvSpPr>
            <a:spLocks noGrp="1"/>
          </p:cNvSpPr>
          <p:nvPr>
            <p:ph type="sldNum" sz="quarter" idx="10"/>
          </p:nvPr>
        </p:nvSpPr>
        <p:spPr/>
        <p:txBody>
          <a:bodyPr/>
          <a:lstStyle/>
          <a:p>
            <a:pPr>
              <a:defRPr/>
            </a:pPr>
            <a:fld id="{25719005-99FB-F24B-A8AC-E8FA144B3B94}" type="slidenum">
              <a:rPr lang="en-US" altLang="ja-JP" smtClean="0"/>
              <a:pPr>
                <a:defRPr/>
              </a:pPr>
              <a:t>11</a:t>
            </a:fld>
            <a:endParaRPr lang="en-US" altLang="ja-JP" dirty="0"/>
          </a:p>
        </p:txBody>
      </p:sp>
      <p:graphicFrame>
        <p:nvGraphicFramePr>
          <p:cNvPr id="8" name="表 7">
            <a:extLst>
              <a:ext uri="{FF2B5EF4-FFF2-40B4-BE49-F238E27FC236}">
                <a16:creationId xmlns:a16="http://schemas.microsoft.com/office/drawing/2014/main" id="{ED9AC734-F06D-465B-A913-052040217F0F}"/>
              </a:ext>
            </a:extLst>
          </p:cNvPr>
          <p:cNvGraphicFramePr>
            <a:graphicFrameLocks noGrp="1"/>
          </p:cNvGraphicFramePr>
          <p:nvPr>
            <p:extLst>
              <p:ext uri="{D42A27DB-BD31-4B8C-83A1-F6EECF244321}">
                <p14:modId xmlns:p14="http://schemas.microsoft.com/office/powerpoint/2010/main" val="394638755"/>
              </p:ext>
            </p:extLst>
          </p:nvPr>
        </p:nvGraphicFramePr>
        <p:xfrm>
          <a:off x="2061694" y="1802512"/>
          <a:ext cx="5020613" cy="3748938"/>
        </p:xfrm>
        <a:graphic>
          <a:graphicData uri="http://schemas.openxmlformats.org/drawingml/2006/table">
            <a:tbl>
              <a:tblPr firstRow="1" firstCol="1" bandRow="1">
                <a:tableStyleId>{5C22544A-7EE6-4342-B048-85BDC9FD1C3A}</a:tableStyleId>
              </a:tblPr>
              <a:tblGrid>
                <a:gridCol w="1289685">
                  <a:extLst>
                    <a:ext uri="{9D8B030D-6E8A-4147-A177-3AD203B41FA5}">
                      <a16:colId xmlns:a16="http://schemas.microsoft.com/office/drawing/2014/main" val="54449305"/>
                    </a:ext>
                  </a:extLst>
                </a:gridCol>
                <a:gridCol w="3730928">
                  <a:extLst>
                    <a:ext uri="{9D8B030D-6E8A-4147-A177-3AD203B41FA5}">
                      <a16:colId xmlns:a16="http://schemas.microsoft.com/office/drawing/2014/main" val="1988132637"/>
                    </a:ext>
                  </a:extLst>
                </a:gridCol>
              </a:tblGrid>
              <a:tr h="322611">
                <a:tc>
                  <a:txBody>
                    <a:bodyPr/>
                    <a:lstStyle/>
                    <a:p>
                      <a:pPr algn="just">
                        <a:spcAft>
                          <a:spcPts val="600"/>
                        </a:spcAft>
                      </a:pP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項目</a:t>
                      </a:r>
                    </a:p>
                  </a:txBody>
                  <a:tcPr marL="68580" marR="68580" marT="0" marB="0" anchor="ctr"/>
                </a:tc>
                <a:tc>
                  <a:txBody>
                    <a:bodyPr/>
                    <a:lstStyle/>
                    <a:p>
                      <a:pPr algn="just">
                        <a:spcAft>
                          <a:spcPts val="600"/>
                        </a:spcAft>
                      </a:pP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説明</a:t>
                      </a:r>
                    </a:p>
                  </a:txBody>
                  <a:tcPr marL="68580" marR="68580" marT="0" marB="0" anchor="ctr"/>
                </a:tc>
                <a:extLst>
                  <a:ext uri="{0D108BD9-81ED-4DB2-BD59-A6C34878D82A}">
                    <a16:rowId xmlns:a16="http://schemas.microsoft.com/office/drawing/2014/main" val="454490945"/>
                  </a:ext>
                </a:extLst>
              </a:tr>
              <a:tr h="691809">
                <a:tc>
                  <a:txBody>
                    <a:bodyPr/>
                    <a:lstStyle/>
                    <a:p>
                      <a:pPr algn="just">
                        <a:spcAft>
                          <a:spcPts val="600"/>
                        </a:spcAft>
                      </a:pP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対象</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just">
                        <a:spcAft>
                          <a:spcPts val="600"/>
                        </a:spcAft>
                      </a:pP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当該年度直前の</a:t>
                      </a: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3</a:t>
                      </a: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50" kern="100" dirty="0">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日から</a:t>
                      </a:r>
                      <a:r>
                        <a:rPr lang="en-US" altLang="ja-JP" sz="1050" kern="100" dirty="0">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50" kern="100" dirty="0">
                          <a:effectLst/>
                          <a:latin typeface="Meiryo UI" panose="020B0604030504040204" pitchFamily="50" charset="-128"/>
                          <a:ea typeface="Meiryo UI" panose="020B0604030504040204" pitchFamily="50" charset="-128"/>
                          <a:cs typeface="Meiryo UI" panose="020B0604030504040204" pitchFamily="50" charset="-128"/>
                        </a:rPr>
                        <a:t>31</a:t>
                      </a: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日の間に、精神病床の入院料が算定され、中断した人</a:t>
                      </a:r>
                      <a:endParaRPr lang="en-US" alt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auto" latinLnBrk="0" hangingPunct="1">
                        <a:lnSpc>
                          <a:spcPct val="100000"/>
                        </a:lnSpc>
                        <a:spcBef>
                          <a:spcPts val="0"/>
                        </a:spcBef>
                        <a:spcAft>
                          <a:spcPts val="600"/>
                        </a:spcAft>
                        <a:buClrTx/>
                        <a:buSzTx/>
                        <a:buFontTx/>
                        <a:buNone/>
                        <a:tabLst/>
                        <a:defRPr/>
                      </a:pP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注：</a:t>
                      </a:r>
                      <a:r>
                        <a:rPr lang="en-US" altLang="ja-JP" sz="1050" kern="100" dirty="0">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月に複数回あった場合は、最初の中断を採用。</a:t>
                      </a:r>
                      <a:endParaRPr lang="ja-JP" alt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extLst>
                  <a:ext uri="{0D108BD9-81ED-4DB2-BD59-A6C34878D82A}">
                    <a16:rowId xmlns:a16="http://schemas.microsoft.com/office/drawing/2014/main" val="49956844"/>
                  </a:ext>
                </a:extLst>
              </a:tr>
              <a:tr h="645224">
                <a:tc>
                  <a:txBody>
                    <a:bodyPr/>
                    <a:lstStyle/>
                    <a:p>
                      <a:pPr algn="just">
                        <a:spcAft>
                          <a:spcPts val="600"/>
                        </a:spcAft>
                      </a:pP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退院</a:t>
                      </a: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日の定義</a:t>
                      </a:r>
                    </a:p>
                  </a:txBody>
                  <a:tcPr marL="68580" marR="68580" marT="0" marB="0" anchor="ctr"/>
                </a:tc>
                <a:tc>
                  <a:txBody>
                    <a:bodyPr/>
                    <a:lstStyle/>
                    <a:p>
                      <a:pPr algn="just">
                        <a:spcAft>
                          <a:spcPts val="600"/>
                        </a:spcAft>
                      </a:pP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当該年度直前の</a:t>
                      </a:r>
                      <a:r>
                        <a:rPr lang="en-US" altLang="ja-JP" sz="1050" kern="100" dirty="0">
                          <a:effectLst/>
                          <a:latin typeface="Meiryo UI" panose="020B0604030504040204" pitchFamily="50" charset="-128"/>
                          <a:ea typeface="Meiryo UI" panose="020B0604030504040204" pitchFamily="50" charset="-128"/>
                          <a:cs typeface="Meiryo UI" panose="020B0604030504040204" pitchFamily="50" charset="-128"/>
                        </a:rPr>
                        <a:t>3</a:t>
                      </a:r>
                      <a:r>
                        <a:rPr lang="ja-JP" altLang="ja-JP" sz="1050" kern="100" dirty="0">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50" kern="100" dirty="0">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日から</a:t>
                      </a:r>
                      <a:r>
                        <a:rPr lang="en-US" altLang="ja-JP" sz="1050" kern="100" dirty="0">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50" kern="100" dirty="0">
                          <a:effectLst/>
                          <a:latin typeface="Meiryo UI" panose="020B0604030504040204" pitchFamily="50" charset="-128"/>
                          <a:ea typeface="Meiryo UI" panose="020B0604030504040204" pitchFamily="50" charset="-128"/>
                          <a:cs typeface="Meiryo UI" panose="020B0604030504040204" pitchFamily="50" charset="-128"/>
                        </a:rPr>
                        <a:t>31</a:t>
                      </a: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日の間に、</a:t>
                      </a: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精神</a:t>
                      </a: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病床の</a:t>
                      </a: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入院料が</a:t>
                      </a: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最後に算定された日</a:t>
                      </a:r>
                      <a:endParaRPr lang="en-US" alt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extLst>
                  <a:ext uri="{0D108BD9-81ED-4DB2-BD59-A6C34878D82A}">
                    <a16:rowId xmlns:a16="http://schemas.microsoft.com/office/drawing/2014/main" val="2232830960"/>
                  </a:ext>
                </a:extLst>
              </a:tr>
              <a:tr h="1121461">
                <a:tc>
                  <a:txBody>
                    <a:bodyPr/>
                    <a:lstStyle/>
                    <a:p>
                      <a:pPr algn="just">
                        <a:spcAft>
                          <a:spcPts val="600"/>
                        </a:spcAft>
                      </a:pP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再入</a:t>
                      </a: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院</a:t>
                      </a: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日</a:t>
                      </a: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の定義</a:t>
                      </a:r>
                    </a:p>
                  </a:txBody>
                  <a:tcPr marL="68580" marR="68580" marT="0" marB="0" anchor="ctr"/>
                </a:tc>
                <a:tc>
                  <a:txBody>
                    <a:bodyPr/>
                    <a:lstStyle/>
                    <a:p>
                      <a:pPr algn="just">
                        <a:spcAft>
                          <a:spcPts val="600"/>
                        </a:spcAft>
                      </a:pP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精神</a:t>
                      </a: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病床の</a:t>
                      </a: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入院料の算定が</a:t>
                      </a: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再開</a:t>
                      </a: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した日</a:t>
                      </a:r>
                    </a:p>
                    <a:p>
                      <a:pPr algn="just">
                        <a:spcAft>
                          <a:spcPts val="600"/>
                        </a:spcAft>
                      </a:pP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注：精神病床と一般病床の入院料が継続する場合は</a:t>
                      </a: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再入</a:t>
                      </a: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院とならず一連の入院と捉える。</a:t>
                      </a: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詳細は</a:t>
                      </a:r>
                      <a:r>
                        <a:rPr lang="en-US" altLang="ja-JP" sz="1050" kern="100" dirty="0">
                          <a:effectLst/>
                          <a:latin typeface="Meiryo UI" panose="020B0604030504040204" pitchFamily="50" charset="-128"/>
                          <a:ea typeface="Meiryo UI" panose="020B0604030504040204" pitchFamily="50" charset="-128"/>
                          <a:cs typeface="Meiryo UI" panose="020B0604030504040204" pitchFamily="50" charset="-128"/>
                        </a:rPr>
                        <a:t>p.11</a:t>
                      </a: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参照。</a:t>
                      </a:r>
                      <a:endParaRPr lang="en-US" alt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extLst>
                  <a:ext uri="{0D108BD9-81ED-4DB2-BD59-A6C34878D82A}">
                    <a16:rowId xmlns:a16="http://schemas.microsoft.com/office/drawing/2014/main" val="2696555248"/>
                  </a:ext>
                </a:extLst>
              </a:tr>
              <a:tr h="322611">
                <a:tc>
                  <a:txBody>
                    <a:bodyPr/>
                    <a:lstStyle/>
                    <a:p>
                      <a:pPr algn="just">
                        <a:spcAft>
                          <a:spcPts val="600"/>
                        </a:spcAft>
                      </a:pP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追跡期間と打ち切り</a:t>
                      </a:r>
                    </a:p>
                  </a:txBody>
                  <a:tcPr marL="68580" marR="68580" marT="0" marB="0" anchor="ctr"/>
                </a:tc>
                <a:tc>
                  <a:txBody>
                    <a:bodyPr/>
                    <a:lstStyle/>
                    <a:p>
                      <a:pPr algn="just">
                        <a:spcAft>
                          <a:spcPts val="600"/>
                        </a:spcAft>
                      </a:pP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退院</a:t>
                      </a: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日</a:t>
                      </a: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翌日を</a:t>
                      </a:r>
                      <a:r>
                        <a:rPr lang="en-US" altLang="ja-JP" sz="1050" kern="100" dirty="0">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日目として、</a:t>
                      </a: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365</a:t>
                      </a: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日間</a:t>
                      </a:r>
                    </a:p>
                  </a:txBody>
                  <a:tcPr marL="68580" marR="68580" marT="0" marB="0" anchor="ctr"/>
                </a:tc>
                <a:extLst>
                  <a:ext uri="{0D108BD9-81ED-4DB2-BD59-A6C34878D82A}">
                    <a16:rowId xmlns:a16="http://schemas.microsoft.com/office/drawing/2014/main" val="91801881"/>
                  </a:ext>
                </a:extLst>
              </a:tr>
              <a:tr h="322611">
                <a:tc>
                  <a:txBody>
                    <a:bodyPr/>
                    <a:lstStyle/>
                    <a:p>
                      <a:pPr algn="just">
                        <a:spcAft>
                          <a:spcPts val="600"/>
                        </a:spcAft>
                      </a:pP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分析単位</a:t>
                      </a:r>
                    </a:p>
                  </a:txBody>
                  <a:tcPr marL="68580" marR="68580" marT="0" marB="0" anchor="ctr"/>
                </a:tc>
                <a:tc>
                  <a:txBody>
                    <a:bodyPr/>
                    <a:lstStyle/>
                    <a:p>
                      <a:pPr algn="just">
                        <a:spcAft>
                          <a:spcPts val="600"/>
                        </a:spcAft>
                      </a:pP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患者単位 </a:t>
                      </a: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(1</a:t>
                      </a: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患者</a:t>
                      </a: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退</a:t>
                      </a: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院</a:t>
                      </a: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extLst>
                  <a:ext uri="{0D108BD9-81ED-4DB2-BD59-A6C34878D82A}">
                    <a16:rowId xmlns:a16="http://schemas.microsoft.com/office/drawing/2014/main" val="417580640"/>
                  </a:ext>
                </a:extLst>
              </a:tr>
              <a:tr h="322611">
                <a:tc>
                  <a:txBody>
                    <a:bodyPr/>
                    <a:lstStyle/>
                    <a:p>
                      <a:pPr algn="just">
                        <a:spcAft>
                          <a:spcPts val="600"/>
                        </a:spcAft>
                      </a:pP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患者</a:t>
                      </a: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ID</a:t>
                      </a: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の種類</a:t>
                      </a:r>
                    </a:p>
                  </a:txBody>
                  <a:tcPr marL="68580" marR="68580" marT="0" marB="0" anchor="ctr"/>
                </a:tc>
                <a:tc>
                  <a:txBody>
                    <a:bodyPr/>
                    <a:lstStyle/>
                    <a:p>
                      <a:pPr algn="just">
                        <a:spcAft>
                          <a:spcPts val="600"/>
                        </a:spcAft>
                      </a:pP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ID1+ID2</a:t>
                      </a: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ID3</a:t>
                      </a: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。詳細は</a:t>
                      </a:r>
                      <a:r>
                        <a:rPr lang="en-US" altLang="ja-JP" sz="1050" kern="100" dirty="0">
                          <a:effectLst/>
                          <a:latin typeface="Meiryo UI" panose="020B0604030504040204" pitchFamily="50" charset="-128"/>
                          <a:ea typeface="Meiryo UI" panose="020B0604030504040204" pitchFamily="50" charset="-128"/>
                          <a:cs typeface="Meiryo UI" panose="020B0604030504040204" pitchFamily="50" charset="-128"/>
                        </a:rPr>
                        <a:t>p.7</a:t>
                      </a: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参照。</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extLst>
                  <a:ext uri="{0D108BD9-81ED-4DB2-BD59-A6C34878D82A}">
                    <a16:rowId xmlns:a16="http://schemas.microsoft.com/office/drawing/2014/main" val="973648515"/>
                  </a:ext>
                </a:extLst>
              </a:tr>
            </a:tbl>
          </a:graphicData>
        </a:graphic>
      </p:graphicFrame>
    </p:spTree>
    <p:extLst>
      <p:ext uri="{BB962C8B-B14F-4D97-AF65-F5344CB8AC3E}">
        <p14:creationId xmlns:p14="http://schemas.microsoft.com/office/powerpoint/2010/main" val="4230687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1015FC-F01D-40CC-9A52-F8EC408375C4}"/>
              </a:ext>
            </a:extLst>
          </p:cNvPr>
          <p:cNvSpPr>
            <a:spLocks noGrp="1"/>
          </p:cNvSpPr>
          <p:nvPr>
            <p:ph type="title"/>
          </p:nvPr>
        </p:nvSpPr>
        <p:spPr/>
        <p:txBody>
          <a:bodyPr/>
          <a:lstStyle/>
          <a:p>
            <a:r>
              <a:rPr kumimoji="1" lang="ja-JP" altLang="en-US" dirty="0"/>
              <a:t>目次</a:t>
            </a:r>
          </a:p>
        </p:txBody>
      </p:sp>
      <p:sp>
        <p:nvSpPr>
          <p:cNvPr id="3" name="コンテンツ プレースホルダー 2">
            <a:extLst>
              <a:ext uri="{FF2B5EF4-FFF2-40B4-BE49-F238E27FC236}">
                <a16:creationId xmlns:a16="http://schemas.microsoft.com/office/drawing/2014/main" id="{C1AF08C1-B181-41CB-99B3-8ACFB2CF113C}"/>
              </a:ext>
            </a:extLst>
          </p:cNvPr>
          <p:cNvSpPr>
            <a:spLocks noGrp="1"/>
          </p:cNvSpPr>
          <p:nvPr>
            <p:ph idx="1"/>
          </p:nvPr>
        </p:nvSpPr>
        <p:spPr>
          <a:xfrm>
            <a:off x="577418" y="1903030"/>
            <a:ext cx="7897091" cy="2089918"/>
          </a:xfrm>
        </p:spPr>
        <p:txBody>
          <a:bodyPr/>
          <a:lstStyle/>
          <a:p>
            <a:pPr marL="342900" indent="-342900">
              <a:buFont typeface="+mj-lt"/>
              <a:buAutoNum type="arabicPeriod"/>
            </a:pPr>
            <a:r>
              <a:rPr kumimoji="1" lang="ja-JP" altLang="en-US" sz="2000" dirty="0"/>
              <a:t>精神保健福祉資料（</a:t>
            </a:r>
            <a:r>
              <a:rPr kumimoji="1" lang="en-US" altLang="ja-JP" sz="2000" dirty="0"/>
              <a:t>NDB</a:t>
            </a:r>
            <a:r>
              <a:rPr kumimoji="1" lang="ja-JP" altLang="en-US" sz="2000" dirty="0"/>
              <a:t>ベース）の各指標定義</a:t>
            </a:r>
            <a:endParaRPr kumimoji="1" lang="en-US" altLang="ja-JP" sz="2000" dirty="0"/>
          </a:p>
          <a:p>
            <a:pPr marL="342900" indent="-342900">
              <a:buFont typeface="+mj-lt"/>
              <a:buAutoNum type="arabicPeriod"/>
            </a:pPr>
            <a:endParaRPr kumimoji="1" lang="en-US" altLang="ja-JP" sz="2000" dirty="0"/>
          </a:p>
          <a:p>
            <a:pPr marL="342900" indent="-342900">
              <a:buFont typeface="+mj-lt"/>
              <a:buAutoNum type="arabicPeriod"/>
            </a:pPr>
            <a:r>
              <a:rPr lang="ja-JP" altLang="en-US" sz="2000" dirty="0"/>
              <a:t>補足説明</a:t>
            </a:r>
            <a:endParaRPr lang="en-US" altLang="ja-JP" sz="2000" dirty="0"/>
          </a:p>
        </p:txBody>
      </p:sp>
      <p:sp>
        <p:nvSpPr>
          <p:cNvPr id="4" name="スライド番号プレースホルダー 3">
            <a:extLst>
              <a:ext uri="{FF2B5EF4-FFF2-40B4-BE49-F238E27FC236}">
                <a16:creationId xmlns:a16="http://schemas.microsoft.com/office/drawing/2014/main" id="{9576309A-CE14-461B-9A94-7BB6BFEF58F1}"/>
              </a:ext>
            </a:extLst>
          </p:cNvPr>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25719005-99FB-F24B-A8AC-E8FA144B3B94}" type="slidenum">
              <a:rPr kumimoji="0" lang="en-US" altLang="ja-JP" sz="800" b="0" i="0" u="none" strike="noStrike" kern="1200" cap="none" spc="0" normalizeH="0" baseline="0" noProof="0" smtClean="0">
                <a:ln>
                  <a:noFill/>
                </a:ln>
                <a:solidFill>
                  <a:srgbClr val="000000"/>
                </a:solidFill>
                <a:effectLst/>
                <a:uLnTx/>
                <a:uFillTx/>
                <a:latin typeface="Meiryo" charset="-128"/>
                <a:ea typeface="Meiryo" charset="-128"/>
                <a:cs typeface="Meiryo" charset="-128"/>
              </a:rPr>
              <a:pPr marL="0" marR="0" lvl="0" indent="0" algn="l" defTabSz="914400" rtl="0" eaLnBrk="1" fontAlgn="base" latinLnBrk="0" hangingPunct="1">
                <a:lnSpc>
                  <a:spcPct val="100000"/>
                </a:lnSpc>
                <a:spcBef>
                  <a:spcPct val="0"/>
                </a:spcBef>
                <a:spcAft>
                  <a:spcPct val="0"/>
                </a:spcAft>
                <a:buClrTx/>
                <a:buSzTx/>
                <a:buFontTx/>
                <a:buNone/>
                <a:tabLst/>
                <a:defRPr/>
              </a:pPr>
              <a:t>1</a:t>
            </a:fld>
            <a:endParaRPr kumimoji="0" lang="en-US" altLang="ja-JP" sz="800" b="0" i="0" u="none" strike="noStrike" kern="1200" cap="none" spc="0" normalizeH="0" baseline="0" noProof="0" dirty="0">
              <a:ln>
                <a:noFill/>
              </a:ln>
              <a:solidFill>
                <a:srgbClr val="000000"/>
              </a:solidFill>
              <a:effectLst/>
              <a:uLnTx/>
              <a:uFillTx/>
              <a:latin typeface="Meiryo" charset="-128"/>
              <a:ea typeface="Meiryo" charset="-128"/>
              <a:cs typeface="Meiryo" charset="-128"/>
            </a:endParaRPr>
          </a:p>
        </p:txBody>
      </p:sp>
      <p:sp>
        <p:nvSpPr>
          <p:cNvPr id="5" name="Rectangle 4">
            <a:extLst>
              <a:ext uri="{FF2B5EF4-FFF2-40B4-BE49-F238E27FC236}">
                <a16:creationId xmlns:a16="http://schemas.microsoft.com/office/drawing/2014/main" id="{CDFF111E-2902-480F-91F5-F094F9308DEF}"/>
              </a:ext>
            </a:extLst>
          </p:cNvPr>
          <p:cNvSpPr/>
          <p:nvPr/>
        </p:nvSpPr>
        <p:spPr bwMode="auto">
          <a:xfrm>
            <a:off x="579041" y="1824586"/>
            <a:ext cx="6513239" cy="45880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3735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DE87C-FD3C-4FD2-A978-181233385B41}"/>
              </a:ext>
            </a:extLst>
          </p:cNvPr>
          <p:cNvSpPr>
            <a:spLocks noGrp="1"/>
          </p:cNvSpPr>
          <p:nvPr>
            <p:ph type="title"/>
          </p:nvPr>
        </p:nvSpPr>
        <p:spPr/>
        <p:txBody>
          <a:bodyPr/>
          <a:lstStyle/>
          <a:p>
            <a:r>
              <a:rPr lang="ja-JP" altLang="en-US" dirty="0"/>
              <a:t>精神保健福祉資料（</a:t>
            </a:r>
            <a:r>
              <a:rPr lang="en-US" altLang="ja-JP" dirty="0"/>
              <a:t>NDB</a:t>
            </a:r>
            <a:r>
              <a:rPr lang="ja-JP" altLang="en-US" dirty="0"/>
              <a:t>ベース）の各指標定義</a:t>
            </a:r>
            <a:endParaRPr kumimoji="1" lang="ja-JP" altLang="en-US" dirty="0"/>
          </a:p>
        </p:txBody>
      </p:sp>
      <p:sp>
        <p:nvSpPr>
          <p:cNvPr id="3" name="Content Placeholder 2">
            <a:extLst>
              <a:ext uri="{FF2B5EF4-FFF2-40B4-BE49-F238E27FC236}">
                <a16:creationId xmlns:a16="http://schemas.microsoft.com/office/drawing/2014/main" id="{F0485519-EF3A-4E56-855F-0476DAE601C9}"/>
              </a:ext>
            </a:extLst>
          </p:cNvPr>
          <p:cNvSpPr>
            <a:spLocks noGrp="1"/>
          </p:cNvSpPr>
          <p:nvPr>
            <p:ph idx="1"/>
          </p:nvPr>
        </p:nvSpPr>
        <p:spPr/>
        <p:txBody>
          <a:bodyPr/>
          <a:lstStyle/>
          <a:p>
            <a:r>
              <a:rPr lang="ja-JP" altLang="en-US" sz="1400" dirty="0"/>
              <a:t>精神保健福祉資料（</a:t>
            </a:r>
            <a:r>
              <a:rPr lang="en-US" altLang="ja-JP" sz="1400" dirty="0"/>
              <a:t>NDB</a:t>
            </a:r>
            <a:r>
              <a:rPr lang="ja-JP" altLang="en-US" sz="1400" dirty="0"/>
              <a:t>ベース）に掲載されている指標の定義は「精神保健福祉資料</a:t>
            </a:r>
            <a:r>
              <a:rPr lang="en-US" altLang="ja-JP" sz="1400" dirty="0"/>
              <a:t>_</a:t>
            </a:r>
            <a:r>
              <a:rPr lang="ja-JP" altLang="en-US" sz="1400" dirty="0"/>
              <a:t>指標定義」</a:t>
            </a:r>
            <a:r>
              <a:rPr lang="en-US" altLang="ja-JP" sz="1400" dirty="0"/>
              <a:t>Excel</a:t>
            </a:r>
            <a:r>
              <a:rPr lang="ja-JP" altLang="en-US" sz="1400" dirty="0"/>
              <a:t>ファイルにてご確認ください。以下の</a:t>
            </a:r>
            <a:r>
              <a:rPr lang="en-US" altLang="ja-JP" sz="1400" dirty="0"/>
              <a:t>Excel</a:t>
            </a:r>
            <a:r>
              <a:rPr lang="ja-JP" altLang="en-US" sz="1400" dirty="0"/>
              <a:t>のアイコンをダブルクリックするとご覧いただけます。</a:t>
            </a:r>
            <a:endParaRPr lang="en-US" altLang="ja-JP" sz="1400" dirty="0"/>
          </a:p>
          <a:p>
            <a:r>
              <a:rPr lang="ja-JP" altLang="en-US" sz="1400" dirty="0"/>
              <a:t>大きな瑕疵が判明した場合は、全面的に数値を見直す可能性があります。</a:t>
            </a:r>
          </a:p>
          <a:p>
            <a:endParaRPr lang="en-US" altLang="ja-JP" sz="1400" dirty="0"/>
          </a:p>
        </p:txBody>
      </p:sp>
      <p:sp>
        <p:nvSpPr>
          <p:cNvPr id="4" name="Slide Number Placeholder 3">
            <a:extLst>
              <a:ext uri="{FF2B5EF4-FFF2-40B4-BE49-F238E27FC236}">
                <a16:creationId xmlns:a16="http://schemas.microsoft.com/office/drawing/2014/main" id="{C7DCC00A-D0A4-4971-8DFA-0C9200E87D9E}"/>
              </a:ext>
            </a:extLst>
          </p:cNvPr>
          <p:cNvSpPr>
            <a:spLocks noGrp="1"/>
          </p:cNvSpPr>
          <p:nvPr>
            <p:ph type="sldNum" sz="quarter" idx="10"/>
          </p:nvPr>
        </p:nvSpPr>
        <p:spPr/>
        <p:txBody>
          <a:bodyPr/>
          <a:lstStyle/>
          <a:p>
            <a:pPr>
              <a:defRPr/>
            </a:pPr>
            <a:fld id="{25719005-99FB-F24B-A8AC-E8FA144B3B94}" type="slidenum">
              <a:rPr lang="en-US" altLang="ja-JP" smtClean="0"/>
              <a:pPr>
                <a:defRPr/>
              </a:pPr>
              <a:t>2</a:t>
            </a:fld>
            <a:endParaRPr lang="en-US" altLang="ja-JP" dirty="0"/>
          </a:p>
        </p:txBody>
      </p:sp>
      <p:graphicFrame>
        <p:nvGraphicFramePr>
          <p:cNvPr id="10" name="Object 9">
            <a:extLst>
              <a:ext uri="{FF2B5EF4-FFF2-40B4-BE49-F238E27FC236}">
                <a16:creationId xmlns:a16="http://schemas.microsoft.com/office/drawing/2014/main" id="{A52F9745-A21C-42E9-8D45-1C3CE4F27BE4}"/>
              </a:ext>
            </a:extLst>
          </p:cNvPr>
          <p:cNvGraphicFramePr>
            <a:graphicFrameLocks noChangeAspect="1"/>
          </p:cNvGraphicFramePr>
          <p:nvPr>
            <p:extLst>
              <p:ext uri="{D42A27DB-BD31-4B8C-83A1-F6EECF244321}">
                <p14:modId xmlns:p14="http://schemas.microsoft.com/office/powerpoint/2010/main" val="1475458147"/>
              </p:ext>
            </p:extLst>
          </p:nvPr>
        </p:nvGraphicFramePr>
        <p:xfrm>
          <a:off x="3301733" y="3084513"/>
          <a:ext cx="2725737" cy="2563812"/>
        </p:xfrm>
        <a:graphic>
          <a:graphicData uri="http://schemas.openxmlformats.org/presentationml/2006/ole">
            <mc:AlternateContent xmlns:mc="http://schemas.openxmlformats.org/markup-compatibility/2006">
              <mc:Choice xmlns:v="urn:schemas-microsoft-com:vml" Requires="v">
                <p:oleObj name="Worksheet" showAsIcon="1" r:id="rId2" imgW="914400" imgH="861120" progId="Excel.Sheet.12">
                  <p:embed/>
                </p:oleObj>
              </mc:Choice>
              <mc:Fallback>
                <p:oleObj name="Worksheet" showAsIcon="1" r:id="rId2" imgW="914400" imgH="861120" progId="Excel.Sheet.12">
                  <p:embed/>
                  <p:pic>
                    <p:nvPicPr>
                      <p:cNvPr id="5" name="Object 4">
                        <a:extLst>
                          <a:ext uri="{FF2B5EF4-FFF2-40B4-BE49-F238E27FC236}">
                            <a16:creationId xmlns:a16="http://schemas.microsoft.com/office/drawing/2014/main" id="{AC048F8C-6604-491E-86E7-4F3CF01DFE60}"/>
                          </a:ext>
                        </a:extLst>
                      </p:cNvPr>
                      <p:cNvPicPr/>
                      <p:nvPr/>
                    </p:nvPicPr>
                    <p:blipFill>
                      <a:blip r:embed="rId3"/>
                      <a:stretch>
                        <a:fillRect/>
                      </a:stretch>
                    </p:blipFill>
                    <p:spPr>
                      <a:xfrm>
                        <a:off x="3301733" y="3084513"/>
                        <a:ext cx="2725737" cy="2563812"/>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2530D9B0-D7C9-449B-A520-76C748E70666}"/>
              </a:ext>
            </a:extLst>
          </p:cNvPr>
          <p:cNvSpPr/>
          <p:nvPr/>
        </p:nvSpPr>
        <p:spPr bwMode="auto">
          <a:xfrm>
            <a:off x="2712266" y="4077072"/>
            <a:ext cx="3888432" cy="1556463"/>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Content Placeholder 2">
            <a:extLst>
              <a:ext uri="{FF2B5EF4-FFF2-40B4-BE49-F238E27FC236}">
                <a16:creationId xmlns:a16="http://schemas.microsoft.com/office/drawing/2014/main" id="{C2EFBD8C-6748-406D-9084-0B88B180FF69}"/>
              </a:ext>
            </a:extLst>
          </p:cNvPr>
          <p:cNvSpPr txBox="1">
            <a:spLocks/>
          </p:cNvSpPr>
          <p:nvPr/>
        </p:nvSpPr>
        <p:spPr bwMode="auto">
          <a:xfrm>
            <a:off x="3220579" y="4166685"/>
            <a:ext cx="2871807" cy="3691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173038" indent="-173038" algn="l" rtl="0" eaLnBrk="0" fontAlgn="base" hangingPunct="0">
              <a:spcBef>
                <a:spcPct val="50000"/>
              </a:spcBef>
              <a:spcAft>
                <a:spcPct val="0"/>
              </a:spcAft>
              <a:buClr>
                <a:schemeClr val="tx1"/>
              </a:buClr>
              <a:buFont typeface="Wingdings" charset="2"/>
              <a:buChar char="§"/>
              <a:defRPr kumimoji="1" sz="1600" kern="1200">
                <a:solidFill>
                  <a:schemeClr val="tx1"/>
                </a:solidFill>
                <a:latin typeface="Meiryo" charset="-128"/>
                <a:ea typeface="Meiryo" charset="-128"/>
                <a:cs typeface="Meiryo" charset="-128"/>
              </a:defRPr>
            </a:lvl1pPr>
            <a:lvl2pPr marL="509588" indent="-163513" algn="l" rtl="0" eaLnBrk="0" fontAlgn="base" hangingPunct="0">
              <a:spcBef>
                <a:spcPct val="0"/>
              </a:spcBef>
              <a:spcAft>
                <a:spcPct val="0"/>
              </a:spcAft>
              <a:buClr>
                <a:schemeClr val="tx1"/>
              </a:buClr>
              <a:buFont typeface="Arial" charset="0"/>
              <a:buChar char="–"/>
              <a:defRPr kumimoji="1" sz="1600" kern="1200">
                <a:solidFill>
                  <a:schemeClr val="tx1"/>
                </a:solidFill>
                <a:latin typeface="Meiryo" charset="-128"/>
                <a:ea typeface="Meiryo" charset="-128"/>
                <a:cs typeface="Meiryo" charset="-128"/>
              </a:defRPr>
            </a:lvl2pPr>
            <a:lvl3pPr marL="855663" indent="-173038" algn="l" rtl="0" eaLnBrk="0" fontAlgn="base" hangingPunct="0">
              <a:spcBef>
                <a:spcPct val="0"/>
              </a:spcBef>
              <a:spcAft>
                <a:spcPct val="0"/>
              </a:spcAft>
              <a:buClr>
                <a:schemeClr val="tx1"/>
              </a:buClr>
              <a:buChar char="•"/>
              <a:defRPr kumimoji="1" sz="1600" kern="1200">
                <a:solidFill>
                  <a:schemeClr val="tx1"/>
                </a:solidFill>
                <a:latin typeface="Meiryo" charset="-128"/>
                <a:ea typeface="Meiryo" charset="-128"/>
                <a:cs typeface="Meiryo" charset="-128"/>
              </a:defRPr>
            </a:lvl3pPr>
            <a:lvl4pPr marL="1203325" indent="-173038" algn="l" rtl="0" eaLnBrk="0" fontAlgn="base" hangingPunct="0">
              <a:spcBef>
                <a:spcPct val="20000"/>
              </a:spcBef>
              <a:spcAft>
                <a:spcPct val="0"/>
              </a:spcAft>
              <a:buClr>
                <a:schemeClr val="tx1"/>
              </a:buClr>
              <a:buChar char="•"/>
              <a:defRPr kumimoji="1" sz="1400" kern="1200">
                <a:solidFill>
                  <a:schemeClr val="tx1"/>
                </a:solidFill>
                <a:latin typeface="Meiryo" charset="-128"/>
                <a:ea typeface="Meiryo" charset="-128"/>
                <a:cs typeface="Meiryo" charset="-128"/>
              </a:defRPr>
            </a:lvl4pPr>
            <a:lvl5pPr marL="1539875" indent="-163513" algn="l" rtl="0" eaLnBrk="0" fontAlgn="base" hangingPunct="0">
              <a:spcBef>
                <a:spcPct val="20000"/>
              </a:spcBef>
              <a:spcAft>
                <a:spcPct val="0"/>
              </a:spcAft>
              <a:buClr>
                <a:schemeClr val="bg1"/>
              </a:buClr>
              <a:buChar char="»"/>
              <a:defRPr kumimoji="1" sz="1600" kern="1200">
                <a:solidFill>
                  <a:schemeClr val="bg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zh-TW" altLang="en-US" sz="1400" dirty="0">
                <a:solidFill>
                  <a:srgbClr val="000000"/>
                </a:solidFill>
                <a:latin typeface="Meiryo UI" panose="020B0604030504040204" pitchFamily="34" charset="-128"/>
                <a:ea typeface="Meiryo UI" panose="020B0604030504040204" pitchFamily="34" charset="-128"/>
              </a:rPr>
              <a:t>精神保健福祉資料</a:t>
            </a:r>
            <a:r>
              <a:rPr lang="en-US" altLang="zh-TW" sz="1400" dirty="0">
                <a:solidFill>
                  <a:srgbClr val="000000"/>
                </a:solidFill>
                <a:latin typeface="Meiryo UI" panose="020B0604030504040204" pitchFamily="34" charset="-128"/>
                <a:ea typeface="Meiryo UI" panose="020B0604030504040204" pitchFamily="34" charset="-128"/>
              </a:rPr>
              <a:t>_</a:t>
            </a:r>
            <a:r>
              <a:rPr lang="zh-TW" altLang="en-US" sz="1400" dirty="0">
                <a:solidFill>
                  <a:srgbClr val="000000"/>
                </a:solidFill>
                <a:latin typeface="Meiryo UI" panose="020B0604030504040204" pitchFamily="34" charset="-128"/>
                <a:ea typeface="Meiryo UI" panose="020B0604030504040204" pitchFamily="34" charset="-128"/>
              </a:rPr>
              <a:t>指標定義</a:t>
            </a:r>
            <a:r>
              <a:rPr lang="en-US" altLang="zh-TW" sz="1400" dirty="0">
                <a:solidFill>
                  <a:srgbClr val="000000"/>
                </a:solidFill>
                <a:latin typeface="Meiryo UI" panose="020B0604030504040204" pitchFamily="34" charset="-128"/>
                <a:ea typeface="Meiryo UI" panose="020B0604030504040204" pitchFamily="34" charset="-128"/>
              </a:rPr>
              <a:t>.xlsx</a:t>
            </a:r>
            <a:endParaRPr lang="ja-JP" altLang="en-US" sz="1400" dirty="0">
              <a:solidFill>
                <a:srgbClr val="000000"/>
              </a:solidFill>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2476977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1015FC-F01D-40CC-9A52-F8EC408375C4}"/>
              </a:ext>
            </a:extLst>
          </p:cNvPr>
          <p:cNvSpPr>
            <a:spLocks noGrp="1"/>
          </p:cNvSpPr>
          <p:nvPr>
            <p:ph type="title"/>
          </p:nvPr>
        </p:nvSpPr>
        <p:spPr/>
        <p:txBody>
          <a:bodyPr/>
          <a:lstStyle/>
          <a:p>
            <a:r>
              <a:rPr kumimoji="1" lang="ja-JP" altLang="en-US" dirty="0"/>
              <a:t>目次</a:t>
            </a:r>
          </a:p>
        </p:txBody>
      </p:sp>
      <p:sp>
        <p:nvSpPr>
          <p:cNvPr id="3" name="コンテンツ プレースホルダー 2">
            <a:extLst>
              <a:ext uri="{FF2B5EF4-FFF2-40B4-BE49-F238E27FC236}">
                <a16:creationId xmlns:a16="http://schemas.microsoft.com/office/drawing/2014/main" id="{C1AF08C1-B181-41CB-99B3-8ACFB2CF113C}"/>
              </a:ext>
            </a:extLst>
          </p:cNvPr>
          <p:cNvSpPr>
            <a:spLocks noGrp="1"/>
          </p:cNvSpPr>
          <p:nvPr>
            <p:ph idx="1"/>
          </p:nvPr>
        </p:nvSpPr>
        <p:spPr>
          <a:xfrm>
            <a:off x="577418" y="1903030"/>
            <a:ext cx="7897091" cy="2089918"/>
          </a:xfrm>
        </p:spPr>
        <p:txBody>
          <a:bodyPr/>
          <a:lstStyle/>
          <a:p>
            <a:pPr marL="342900" indent="-342900">
              <a:buFont typeface="+mj-lt"/>
              <a:buAutoNum type="arabicPeriod"/>
            </a:pPr>
            <a:r>
              <a:rPr kumimoji="1" lang="ja-JP" altLang="en-US" sz="2000" dirty="0"/>
              <a:t>精神保健福祉資料（</a:t>
            </a:r>
            <a:r>
              <a:rPr kumimoji="1" lang="en-US" altLang="ja-JP" sz="2000" dirty="0"/>
              <a:t>NDB</a:t>
            </a:r>
            <a:r>
              <a:rPr kumimoji="1" lang="ja-JP" altLang="en-US" sz="2000" dirty="0"/>
              <a:t>ベース）の各指標定義</a:t>
            </a:r>
            <a:endParaRPr kumimoji="1" lang="en-US" altLang="ja-JP" sz="2000" dirty="0"/>
          </a:p>
          <a:p>
            <a:pPr marL="342900" indent="-342900">
              <a:buFont typeface="+mj-lt"/>
              <a:buAutoNum type="arabicPeriod"/>
            </a:pPr>
            <a:endParaRPr kumimoji="1" lang="en-US" altLang="ja-JP" sz="2000" dirty="0"/>
          </a:p>
          <a:p>
            <a:pPr marL="342900" indent="-342900">
              <a:buFont typeface="+mj-lt"/>
              <a:buAutoNum type="arabicPeriod"/>
            </a:pPr>
            <a:r>
              <a:rPr lang="ja-JP" altLang="en-US" sz="2000" dirty="0"/>
              <a:t>補足説明</a:t>
            </a:r>
            <a:endParaRPr lang="en-US" altLang="ja-JP" sz="2000" dirty="0"/>
          </a:p>
        </p:txBody>
      </p:sp>
      <p:sp>
        <p:nvSpPr>
          <p:cNvPr id="4" name="スライド番号プレースホルダー 3">
            <a:extLst>
              <a:ext uri="{FF2B5EF4-FFF2-40B4-BE49-F238E27FC236}">
                <a16:creationId xmlns:a16="http://schemas.microsoft.com/office/drawing/2014/main" id="{9576309A-CE14-461B-9A94-7BB6BFEF58F1}"/>
              </a:ext>
            </a:extLst>
          </p:cNvPr>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25719005-99FB-F24B-A8AC-E8FA144B3B94}" type="slidenum">
              <a:rPr kumimoji="0" lang="en-US" altLang="ja-JP" sz="800" b="0" i="0" u="none" strike="noStrike" kern="1200" cap="none" spc="0" normalizeH="0" baseline="0" noProof="0" smtClean="0">
                <a:ln>
                  <a:noFill/>
                </a:ln>
                <a:solidFill>
                  <a:srgbClr val="000000"/>
                </a:solidFill>
                <a:effectLst/>
                <a:uLnTx/>
                <a:uFillTx/>
                <a:latin typeface="Meiryo" charset="-128"/>
                <a:ea typeface="Meiryo" charset="-128"/>
                <a:cs typeface="Meiryo" charset="-128"/>
              </a:rPr>
              <a:pPr marL="0" marR="0" lvl="0" indent="0" algn="l" defTabSz="914400" rtl="0" eaLnBrk="1" fontAlgn="base" latinLnBrk="0" hangingPunct="1">
                <a:lnSpc>
                  <a:spcPct val="100000"/>
                </a:lnSpc>
                <a:spcBef>
                  <a:spcPct val="0"/>
                </a:spcBef>
                <a:spcAft>
                  <a:spcPct val="0"/>
                </a:spcAft>
                <a:buClrTx/>
                <a:buSzTx/>
                <a:buFontTx/>
                <a:buNone/>
                <a:tabLst/>
                <a:defRPr/>
              </a:pPr>
              <a:t>3</a:t>
            </a:fld>
            <a:endParaRPr kumimoji="0" lang="en-US" altLang="ja-JP" sz="800" b="0" i="0" u="none" strike="noStrike" kern="1200" cap="none" spc="0" normalizeH="0" baseline="0" noProof="0" dirty="0">
              <a:ln>
                <a:noFill/>
              </a:ln>
              <a:solidFill>
                <a:srgbClr val="000000"/>
              </a:solidFill>
              <a:effectLst/>
              <a:uLnTx/>
              <a:uFillTx/>
              <a:latin typeface="Meiryo" charset="-128"/>
              <a:ea typeface="Meiryo" charset="-128"/>
              <a:cs typeface="Meiryo" charset="-128"/>
            </a:endParaRPr>
          </a:p>
        </p:txBody>
      </p:sp>
      <p:sp>
        <p:nvSpPr>
          <p:cNvPr id="5" name="Rectangle 4">
            <a:extLst>
              <a:ext uri="{FF2B5EF4-FFF2-40B4-BE49-F238E27FC236}">
                <a16:creationId xmlns:a16="http://schemas.microsoft.com/office/drawing/2014/main" id="{CDFF111E-2902-480F-91F5-F094F9308DEF}"/>
              </a:ext>
            </a:extLst>
          </p:cNvPr>
          <p:cNvSpPr/>
          <p:nvPr/>
        </p:nvSpPr>
        <p:spPr bwMode="auto">
          <a:xfrm>
            <a:off x="579041" y="2752807"/>
            <a:ext cx="6513239" cy="45880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49896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1015FC-F01D-40CC-9A52-F8EC408375C4}"/>
              </a:ext>
            </a:extLst>
          </p:cNvPr>
          <p:cNvSpPr>
            <a:spLocks noGrp="1"/>
          </p:cNvSpPr>
          <p:nvPr>
            <p:ph type="title"/>
          </p:nvPr>
        </p:nvSpPr>
        <p:spPr/>
        <p:txBody>
          <a:bodyPr/>
          <a:lstStyle/>
          <a:p>
            <a:r>
              <a:rPr kumimoji="1" lang="ja-JP" altLang="en-US" dirty="0"/>
              <a:t>補足説明 </a:t>
            </a:r>
            <a:r>
              <a:rPr kumimoji="1" lang="en-US" altLang="ja-JP" dirty="0"/>
              <a:t>–NDB</a:t>
            </a:r>
            <a:endParaRPr kumimoji="1" lang="ja-JP" altLang="en-US" dirty="0"/>
          </a:p>
        </p:txBody>
      </p:sp>
      <p:sp>
        <p:nvSpPr>
          <p:cNvPr id="3" name="コンテンツ プレースホルダー 2">
            <a:extLst>
              <a:ext uri="{FF2B5EF4-FFF2-40B4-BE49-F238E27FC236}">
                <a16:creationId xmlns:a16="http://schemas.microsoft.com/office/drawing/2014/main" id="{C1AF08C1-B181-41CB-99B3-8ACFB2CF113C}"/>
              </a:ext>
            </a:extLst>
          </p:cNvPr>
          <p:cNvSpPr>
            <a:spLocks noGrp="1"/>
          </p:cNvSpPr>
          <p:nvPr>
            <p:ph idx="1"/>
          </p:nvPr>
        </p:nvSpPr>
        <p:spPr>
          <a:xfrm>
            <a:off x="182563" y="708027"/>
            <a:ext cx="8686800" cy="4479925"/>
          </a:xfrm>
        </p:spPr>
        <p:txBody>
          <a:bodyPr/>
          <a:lstStyle/>
          <a:p>
            <a:r>
              <a:rPr lang="ja-JP" altLang="ja-JP" b="1" dirty="0"/>
              <a:t>病院の定義</a:t>
            </a:r>
            <a:endParaRPr lang="ja-JP" altLang="ja-JP" dirty="0"/>
          </a:p>
          <a:p>
            <a:pPr marL="0" indent="0">
              <a:buNone/>
            </a:pPr>
            <a:r>
              <a:rPr lang="ja-JP" altLang="ja-JP" dirty="0"/>
              <a:t>保健医療機関に限られる。</a:t>
            </a:r>
            <a:br>
              <a:rPr lang="en-US" altLang="ja-JP" dirty="0"/>
            </a:br>
            <a:r>
              <a:rPr lang="ja-JP" altLang="ja-JP" dirty="0"/>
              <a:t>※保健医療機関の指定を受けていない防衛省所管の病院や法務省所管の病院等は含まない。</a:t>
            </a:r>
            <a:endParaRPr lang="en-US" altLang="ja-JP" dirty="0"/>
          </a:p>
          <a:p>
            <a:pPr marL="0" indent="0">
              <a:buNone/>
            </a:pPr>
            <a:endParaRPr kumimoji="1" lang="en-US" altLang="ja-JP" sz="1000" dirty="0"/>
          </a:p>
          <a:p>
            <a:r>
              <a:rPr lang="ja-JP" altLang="ja-JP" b="1" dirty="0"/>
              <a:t>精神病床の同定方法</a:t>
            </a:r>
            <a:endParaRPr lang="ja-JP" altLang="ja-JP" dirty="0"/>
          </a:p>
          <a:p>
            <a:pPr marL="0" indent="0">
              <a:buNone/>
            </a:pPr>
            <a:r>
              <a:rPr lang="en-US" altLang="ja-JP" dirty="0"/>
              <a:t>NDB</a:t>
            </a:r>
            <a:r>
              <a:rPr lang="ja-JP" altLang="en-US" dirty="0"/>
              <a:t>の</a:t>
            </a:r>
            <a:r>
              <a:rPr lang="ja-JP" altLang="ja-JP" dirty="0"/>
              <a:t>診療行為レコードから精神病棟の入院料の算定を同定。</a:t>
            </a:r>
            <a:br>
              <a:rPr lang="en-US" altLang="ja-JP" dirty="0"/>
            </a:br>
            <a:r>
              <a:rPr lang="ja-JP" altLang="en-US" dirty="0"/>
              <a:t>詳細は</a:t>
            </a:r>
            <a:r>
              <a:rPr lang="en-US" altLang="ja-JP" dirty="0"/>
              <a:t>p.3</a:t>
            </a:r>
            <a:r>
              <a:rPr lang="ja-JP" altLang="en-US" dirty="0"/>
              <a:t>掲載の資料「</a:t>
            </a:r>
            <a:r>
              <a:rPr lang="zh-TW" altLang="en-US" dirty="0"/>
              <a:t>精神保健福祉資料</a:t>
            </a:r>
            <a:r>
              <a:rPr lang="en-US" altLang="zh-TW" dirty="0"/>
              <a:t>_</a:t>
            </a:r>
            <a:r>
              <a:rPr lang="zh-TW" altLang="en-US" dirty="0"/>
              <a:t>指標定義</a:t>
            </a:r>
            <a:r>
              <a:rPr lang="ja-JP" altLang="en-US" dirty="0"/>
              <a:t>」</a:t>
            </a:r>
            <a:r>
              <a:rPr lang="en-US" altLang="ja-JP" dirty="0"/>
              <a:t>Excel</a:t>
            </a:r>
            <a:r>
              <a:rPr lang="ja-JP" altLang="en-US" dirty="0"/>
              <a:t>ファイルの「精神入院」</a:t>
            </a:r>
            <a:br>
              <a:rPr lang="en-US" altLang="ja-JP" dirty="0"/>
            </a:br>
            <a:r>
              <a:rPr lang="ja-JP" altLang="en-US" dirty="0"/>
              <a:t>シートにて定義。</a:t>
            </a:r>
            <a:endParaRPr lang="en-US" altLang="ja-JP" dirty="0"/>
          </a:p>
          <a:p>
            <a:pPr marL="0" indent="0">
              <a:buNone/>
            </a:pPr>
            <a:endParaRPr kumimoji="1" lang="en-US" altLang="ja-JP" sz="1000" dirty="0"/>
          </a:p>
          <a:p>
            <a:r>
              <a:rPr lang="ja-JP" altLang="ja-JP" b="1" dirty="0"/>
              <a:t>診断名の定義</a:t>
            </a:r>
            <a:endParaRPr lang="ja-JP" altLang="ja-JP" dirty="0"/>
          </a:p>
          <a:p>
            <a:pPr marL="0" indent="0">
              <a:buNone/>
            </a:pPr>
            <a:r>
              <a:rPr lang="en-US" altLang="ja-JP" dirty="0"/>
              <a:t>NDB</a:t>
            </a:r>
            <a:r>
              <a:rPr lang="ja-JP" altLang="en-US" dirty="0"/>
              <a:t>の</a:t>
            </a:r>
            <a:r>
              <a:rPr lang="en-US" altLang="ja-JP" dirty="0"/>
              <a:t>ICD-10</a:t>
            </a:r>
            <a:r>
              <a:rPr lang="ja-JP" altLang="ja-JP" dirty="0"/>
              <a:t>コード（</a:t>
            </a:r>
            <a:r>
              <a:rPr lang="en-US" altLang="ja-JP" dirty="0"/>
              <a:t>ICD-10-1,ICD-10-2</a:t>
            </a:r>
            <a:r>
              <a:rPr lang="ja-JP" altLang="ja-JP" dirty="0"/>
              <a:t>）</a:t>
            </a:r>
            <a:r>
              <a:rPr lang="ja-JP" altLang="en-US" dirty="0"/>
              <a:t>で診断名を定義。</a:t>
            </a:r>
            <a:br>
              <a:rPr lang="en-US" altLang="ja-JP" dirty="0"/>
            </a:br>
            <a:r>
              <a:rPr lang="ja-JP" altLang="en-US" dirty="0"/>
              <a:t>詳細は</a:t>
            </a:r>
            <a:r>
              <a:rPr lang="en-US" altLang="ja-JP" dirty="0"/>
              <a:t>p.3</a:t>
            </a:r>
            <a:r>
              <a:rPr lang="ja-JP" altLang="en-US" dirty="0"/>
              <a:t>掲載の資料「</a:t>
            </a:r>
            <a:r>
              <a:rPr lang="zh-TW" altLang="en-US" dirty="0"/>
              <a:t>精神保健福祉資料</a:t>
            </a:r>
            <a:r>
              <a:rPr lang="en-US" altLang="zh-TW" dirty="0"/>
              <a:t>_</a:t>
            </a:r>
            <a:r>
              <a:rPr lang="zh-TW" altLang="en-US" dirty="0"/>
              <a:t>指標定義</a:t>
            </a:r>
            <a:r>
              <a:rPr lang="ja-JP" altLang="en-US" dirty="0"/>
              <a:t>」</a:t>
            </a:r>
            <a:r>
              <a:rPr lang="en-US" altLang="ja-JP" dirty="0"/>
              <a:t>Excel</a:t>
            </a:r>
            <a:r>
              <a:rPr lang="ja-JP" altLang="en-US" dirty="0"/>
              <a:t>ファイルの「疾患区分」</a:t>
            </a:r>
            <a:br>
              <a:rPr lang="en-US" altLang="ja-JP" dirty="0"/>
            </a:br>
            <a:r>
              <a:rPr lang="ja-JP" altLang="en-US" dirty="0"/>
              <a:t>シートにて定義。</a:t>
            </a:r>
            <a:endParaRPr lang="en-US" altLang="ja-JP" dirty="0"/>
          </a:p>
          <a:p>
            <a:pPr marL="0" indent="0">
              <a:buNone/>
            </a:pPr>
            <a:endParaRPr lang="en-US" altLang="ja-JP" sz="1000" dirty="0"/>
          </a:p>
          <a:p>
            <a:r>
              <a:rPr kumimoji="1" lang="ja-JP" altLang="en-US" b="1" dirty="0"/>
              <a:t>二次医療圏の定義</a:t>
            </a:r>
            <a:endParaRPr lang="en-US" altLang="ja-JP" b="1" dirty="0"/>
          </a:p>
          <a:p>
            <a:pPr marL="0" indent="0">
              <a:buNone/>
            </a:pPr>
            <a:r>
              <a:rPr lang="ja-JP" altLang="en-US" dirty="0"/>
              <a:t>医療機関が所在する二次医療圏の二次医療圏番号は、データ受領時点の「全国保険医療機関（病院・診療所）一覧</a:t>
            </a:r>
            <a:r>
              <a:rPr lang="en-US" altLang="ja-JP" dirty="0"/>
              <a:t>*</a:t>
            </a:r>
            <a:r>
              <a:rPr lang="ja-JP" altLang="en-US" dirty="0"/>
              <a:t>」をもとに追加。「全国保険医療機関（病院・診療所）一覧</a:t>
            </a:r>
            <a:r>
              <a:rPr lang="en-US" altLang="ja-JP" dirty="0"/>
              <a:t>*</a:t>
            </a:r>
            <a:r>
              <a:rPr lang="ja-JP" altLang="en-US" dirty="0"/>
              <a:t>」に掲載されていない医療機関の二次医療圏番号は「都道府県番号</a:t>
            </a:r>
            <a:r>
              <a:rPr lang="en-US" altLang="ja-JP" dirty="0"/>
              <a:t>+99</a:t>
            </a:r>
            <a:r>
              <a:rPr lang="ja-JP" altLang="en-US" dirty="0"/>
              <a:t>」となっており、二次医療圏が不明であるため、都道府県別の指標値には含有されるが、二次医療圏別の指標値からは除外。</a:t>
            </a:r>
            <a:br>
              <a:rPr lang="en-US" altLang="ja-JP" dirty="0"/>
            </a:br>
            <a:r>
              <a:rPr lang="en-US" altLang="ja-JP" sz="1200" dirty="0"/>
              <a:t>*</a:t>
            </a:r>
            <a:r>
              <a:rPr lang="ja-JP" altLang="en-US" sz="1200" dirty="0"/>
              <a:t>医療経済研究機構が発行している医療機関一覧。（</a:t>
            </a:r>
            <a:r>
              <a:rPr lang="en-US" altLang="ja-JP" sz="1200" dirty="0">
                <a:hlinkClick r:id="rId2"/>
              </a:rPr>
              <a:t>http://www.ihep.jp/business/other/2018/</a:t>
            </a:r>
            <a:r>
              <a:rPr lang="ja-JP" altLang="en-US" sz="1200" dirty="0"/>
              <a:t>）</a:t>
            </a:r>
            <a:endParaRPr lang="en-US" altLang="ja-JP" dirty="0"/>
          </a:p>
        </p:txBody>
      </p:sp>
      <p:sp>
        <p:nvSpPr>
          <p:cNvPr id="4" name="スライド番号プレースホルダー 3">
            <a:extLst>
              <a:ext uri="{FF2B5EF4-FFF2-40B4-BE49-F238E27FC236}">
                <a16:creationId xmlns:a16="http://schemas.microsoft.com/office/drawing/2014/main" id="{9576309A-CE14-461B-9A94-7BB6BFEF58F1}"/>
              </a:ext>
            </a:extLst>
          </p:cNvPr>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25719005-99FB-F24B-A8AC-E8FA144B3B94}" type="slidenum">
              <a:rPr kumimoji="0" lang="en-US" altLang="ja-JP" sz="800" b="0" i="0" u="none" strike="noStrike" kern="1200" cap="none" spc="0" normalizeH="0" baseline="0" noProof="0" smtClean="0">
                <a:ln>
                  <a:noFill/>
                </a:ln>
                <a:solidFill>
                  <a:srgbClr val="000000"/>
                </a:solidFill>
                <a:effectLst/>
                <a:uLnTx/>
                <a:uFillTx/>
                <a:latin typeface="Meiryo" charset="-128"/>
                <a:ea typeface="Meiryo" charset="-128"/>
                <a:cs typeface="Meiryo" charset="-128"/>
              </a:rPr>
              <a:pPr marL="0" marR="0" lvl="0" indent="0" algn="l" defTabSz="914400" rtl="0" eaLnBrk="1" fontAlgn="base" latinLnBrk="0" hangingPunct="1">
                <a:lnSpc>
                  <a:spcPct val="100000"/>
                </a:lnSpc>
                <a:spcBef>
                  <a:spcPct val="0"/>
                </a:spcBef>
                <a:spcAft>
                  <a:spcPct val="0"/>
                </a:spcAft>
                <a:buClrTx/>
                <a:buSzTx/>
                <a:buFontTx/>
                <a:buNone/>
                <a:tabLst/>
                <a:defRPr/>
              </a:pPr>
              <a:t>4</a:t>
            </a:fld>
            <a:endParaRPr kumimoji="0" lang="en-US" altLang="ja-JP" sz="800" b="0" i="0" u="none" strike="noStrike" kern="1200" cap="none" spc="0" normalizeH="0" baseline="0" noProof="0" dirty="0">
              <a:ln>
                <a:noFill/>
              </a:ln>
              <a:solidFill>
                <a:srgbClr val="000000"/>
              </a:solidFill>
              <a:effectLst/>
              <a:uLnTx/>
              <a:uFillTx/>
              <a:latin typeface="Meiryo" charset="-128"/>
              <a:ea typeface="Meiryo" charset="-128"/>
              <a:cs typeface="Meiryo" charset="-128"/>
            </a:endParaRPr>
          </a:p>
        </p:txBody>
      </p:sp>
    </p:spTree>
    <p:extLst>
      <p:ext uri="{BB962C8B-B14F-4D97-AF65-F5344CB8AC3E}">
        <p14:creationId xmlns:p14="http://schemas.microsoft.com/office/powerpoint/2010/main" val="3891794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67DD097-FB28-41B3-8A84-20A59C2FE3B4}"/>
              </a:ext>
            </a:extLst>
          </p:cNvPr>
          <p:cNvSpPr>
            <a:spLocks noGrp="1"/>
          </p:cNvSpPr>
          <p:nvPr>
            <p:ph type="title"/>
          </p:nvPr>
        </p:nvSpPr>
        <p:spPr>
          <a:xfrm>
            <a:off x="182563" y="82550"/>
            <a:ext cx="8686800" cy="509588"/>
          </a:xfrm>
        </p:spPr>
        <p:txBody>
          <a:bodyPr/>
          <a:lstStyle/>
          <a:p>
            <a:pPr>
              <a:defRPr/>
            </a:pPr>
            <a:r>
              <a:rPr lang="ja-JP" altLang="en-US" dirty="0"/>
              <a:t>補足説明 </a:t>
            </a:r>
            <a:r>
              <a:rPr lang="en-US" altLang="ja-JP" dirty="0"/>
              <a:t>–NDB</a:t>
            </a:r>
            <a:br>
              <a:rPr lang="en-US" altLang="ja-JP" dirty="0">
                <a:solidFill>
                  <a:schemeClr val="accent1"/>
                </a:solidFill>
              </a:rPr>
            </a:br>
            <a:r>
              <a:rPr lang="ja-JP" altLang="en-US" dirty="0">
                <a:solidFill>
                  <a:schemeClr val="accent1"/>
                </a:solidFill>
              </a:rPr>
              <a:t>患者</a:t>
            </a:r>
            <a:r>
              <a:rPr lang="en-US" altLang="ja-JP" dirty="0">
                <a:solidFill>
                  <a:schemeClr val="accent1"/>
                </a:solidFill>
              </a:rPr>
              <a:t>ID</a:t>
            </a:r>
            <a:r>
              <a:rPr lang="ja-JP" altLang="en-US" dirty="0">
                <a:solidFill>
                  <a:schemeClr val="accent1"/>
                </a:solidFill>
              </a:rPr>
              <a:t>切替え対応</a:t>
            </a:r>
          </a:p>
        </p:txBody>
      </p:sp>
      <p:sp>
        <p:nvSpPr>
          <p:cNvPr id="7" name="Content Placeholder 2">
            <a:extLst>
              <a:ext uri="{FF2B5EF4-FFF2-40B4-BE49-F238E27FC236}">
                <a16:creationId xmlns:a16="http://schemas.microsoft.com/office/drawing/2014/main" id="{D6FD819E-A177-416C-B053-9B1C85B8FE6B}"/>
              </a:ext>
            </a:extLst>
          </p:cNvPr>
          <p:cNvSpPr txBox="1">
            <a:spLocks/>
          </p:cNvSpPr>
          <p:nvPr/>
        </p:nvSpPr>
        <p:spPr bwMode="auto">
          <a:xfrm>
            <a:off x="214312" y="635795"/>
            <a:ext cx="8670925" cy="717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lstStyle>
            <a:lvl1pPr>
              <a:spcBef>
                <a:spcPct val="50000"/>
              </a:spcBef>
              <a:buClr>
                <a:schemeClr val="tx1"/>
              </a:buClr>
              <a:buFont typeface="Wingdings" charset="2"/>
              <a:buChar char="§"/>
              <a:defRPr kumimoji="1" sz="1600">
                <a:solidFill>
                  <a:schemeClr val="tx1"/>
                </a:solidFill>
                <a:latin typeface="Meiryo" charset="-128"/>
                <a:ea typeface="Meiryo" charset="-128"/>
                <a:cs typeface="Meiryo" charset="-128"/>
              </a:defRPr>
            </a:lvl1pPr>
            <a:lvl2pPr marL="509588" indent="-163513">
              <a:buClr>
                <a:schemeClr val="tx1"/>
              </a:buClr>
              <a:buFont typeface="Arial" charset="0"/>
              <a:buChar char="–"/>
              <a:defRPr kumimoji="1" sz="1600">
                <a:solidFill>
                  <a:schemeClr val="tx1"/>
                </a:solidFill>
                <a:latin typeface="Meiryo" charset="-128"/>
                <a:ea typeface="Meiryo" charset="-128"/>
                <a:cs typeface="Meiryo" charset="-128"/>
              </a:defRPr>
            </a:lvl2pPr>
            <a:lvl3pPr marL="855663" indent="-173038">
              <a:buClr>
                <a:schemeClr val="tx1"/>
              </a:buClr>
              <a:buChar char="•"/>
              <a:defRPr kumimoji="1" sz="1600">
                <a:solidFill>
                  <a:schemeClr val="tx1"/>
                </a:solidFill>
                <a:latin typeface="Meiryo" charset="-128"/>
                <a:ea typeface="Meiryo" charset="-128"/>
                <a:cs typeface="Meiryo" charset="-128"/>
              </a:defRPr>
            </a:lvl3pPr>
            <a:lvl4pPr marL="1203325" indent="-173038">
              <a:spcBef>
                <a:spcPct val="20000"/>
              </a:spcBef>
              <a:buClr>
                <a:schemeClr val="tx1"/>
              </a:buClr>
              <a:buChar char="•"/>
              <a:defRPr kumimoji="1" sz="1400">
                <a:solidFill>
                  <a:schemeClr val="tx1"/>
                </a:solidFill>
                <a:latin typeface="Meiryo" charset="-128"/>
                <a:ea typeface="Meiryo" charset="-128"/>
                <a:cs typeface="Meiryo" charset="-128"/>
              </a:defRPr>
            </a:lvl4pPr>
            <a:lvl5pPr marL="1539875" indent="-163513">
              <a:spcBef>
                <a:spcPct val="20000"/>
              </a:spcBef>
              <a:buClr>
                <a:schemeClr val="bg1"/>
              </a:buClr>
              <a:buChar char="»"/>
              <a:defRPr kumimoji="1" sz="1600">
                <a:solidFill>
                  <a:schemeClr val="bg1"/>
                </a:solidFill>
                <a:latin typeface="Arial" charset="0"/>
                <a:ea typeface="ＭＳ Ｐゴシック" charset="-128"/>
                <a:cs typeface="Meiryo UI" charset="0"/>
              </a:defRPr>
            </a:lvl5pPr>
            <a:lvl6pPr marL="1997075" indent="-163513" eaLnBrk="0" fontAlgn="base" hangingPunct="0">
              <a:spcBef>
                <a:spcPct val="20000"/>
              </a:spcBef>
              <a:spcAft>
                <a:spcPct val="0"/>
              </a:spcAft>
              <a:buClr>
                <a:schemeClr val="bg1"/>
              </a:buClr>
              <a:buChar char="»"/>
              <a:defRPr kumimoji="1" sz="1600">
                <a:solidFill>
                  <a:schemeClr val="bg1"/>
                </a:solidFill>
                <a:latin typeface="Arial" charset="0"/>
                <a:ea typeface="ＭＳ Ｐゴシック" charset="-128"/>
                <a:cs typeface="Meiryo UI" charset="0"/>
              </a:defRPr>
            </a:lvl6pPr>
            <a:lvl7pPr marL="2454275" indent="-163513" eaLnBrk="0" fontAlgn="base" hangingPunct="0">
              <a:spcBef>
                <a:spcPct val="20000"/>
              </a:spcBef>
              <a:spcAft>
                <a:spcPct val="0"/>
              </a:spcAft>
              <a:buClr>
                <a:schemeClr val="bg1"/>
              </a:buClr>
              <a:buChar char="»"/>
              <a:defRPr kumimoji="1" sz="1600">
                <a:solidFill>
                  <a:schemeClr val="bg1"/>
                </a:solidFill>
                <a:latin typeface="Arial" charset="0"/>
                <a:ea typeface="ＭＳ Ｐゴシック" charset="-128"/>
                <a:cs typeface="Meiryo UI" charset="0"/>
              </a:defRPr>
            </a:lvl7pPr>
            <a:lvl8pPr marL="2911475" indent="-163513" eaLnBrk="0" fontAlgn="base" hangingPunct="0">
              <a:spcBef>
                <a:spcPct val="20000"/>
              </a:spcBef>
              <a:spcAft>
                <a:spcPct val="0"/>
              </a:spcAft>
              <a:buClr>
                <a:schemeClr val="bg1"/>
              </a:buClr>
              <a:buChar char="»"/>
              <a:defRPr kumimoji="1" sz="1600">
                <a:solidFill>
                  <a:schemeClr val="bg1"/>
                </a:solidFill>
                <a:latin typeface="Arial" charset="0"/>
                <a:ea typeface="ＭＳ Ｐゴシック" charset="-128"/>
                <a:cs typeface="Meiryo UI" charset="0"/>
              </a:defRPr>
            </a:lvl8pPr>
            <a:lvl9pPr marL="3368675" indent="-163513" eaLnBrk="0" fontAlgn="base" hangingPunct="0">
              <a:spcBef>
                <a:spcPct val="20000"/>
              </a:spcBef>
              <a:spcAft>
                <a:spcPct val="0"/>
              </a:spcAft>
              <a:buClr>
                <a:schemeClr val="bg1"/>
              </a:buClr>
              <a:buChar char="»"/>
              <a:defRPr kumimoji="1" sz="1600">
                <a:solidFill>
                  <a:schemeClr val="bg1"/>
                </a:solidFill>
                <a:latin typeface="Arial" charset="0"/>
                <a:ea typeface="ＭＳ Ｐゴシック" charset="-128"/>
                <a:cs typeface="Meiryo UI" charset="0"/>
              </a:defRPr>
            </a:lvl9pPr>
          </a:lstStyle>
          <a:p>
            <a:pPr>
              <a:buClr>
                <a:srgbClr val="000000"/>
              </a:buClr>
              <a:buNone/>
            </a:pPr>
            <a:endParaRPr lang="ja-JP" altLang="en-US" sz="1100">
              <a:solidFill>
                <a:srgbClr val="000000"/>
              </a:solidFill>
              <a:latin typeface="Meiryo UI" panose="020B0604030504040204" pitchFamily="34" charset="-128"/>
              <a:ea typeface="Meiryo UI" panose="020B0604030504040204" pitchFamily="34" charset="-128"/>
            </a:endParaRPr>
          </a:p>
        </p:txBody>
      </p:sp>
      <p:sp>
        <p:nvSpPr>
          <p:cNvPr id="10" name="Content Placeholder 2">
            <a:extLst>
              <a:ext uri="{FF2B5EF4-FFF2-40B4-BE49-F238E27FC236}">
                <a16:creationId xmlns:a16="http://schemas.microsoft.com/office/drawing/2014/main" id="{FCA72388-A46B-440A-9692-4D4CBFA6EE1F}"/>
              </a:ext>
            </a:extLst>
          </p:cNvPr>
          <p:cNvSpPr txBox="1">
            <a:spLocks/>
          </p:cNvSpPr>
          <p:nvPr/>
        </p:nvSpPr>
        <p:spPr bwMode="auto">
          <a:xfrm>
            <a:off x="220234" y="662635"/>
            <a:ext cx="8872496" cy="7193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173038" indent="-173038" algn="l" rtl="0" eaLnBrk="0" fontAlgn="base" hangingPunct="0">
              <a:spcBef>
                <a:spcPct val="50000"/>
              </a:spcBef>
              <a:spcAft>
                <a:spcPct val="0"/>
              </a:spcAft>
              <a:buClr>
                <a:schemeClr val="tx1"/>
              </a:buClr>
              <a:buFont typeface="Wingdings" charset="2"/>
              <a:buChar char="§"/>
              <a:defRPr kumimoji="1" sz="1600" kern="1200">
                <a:solidFill>
                  <a:schemeClr val="tx1"/>
                </a:solidFill>
                <a:latin typeface="Meiryo" charset="-128"/>
                <a:ea typeface="Meiryo" charset="-128"/>
                <a:cs typeface="Meiryo" charset="-128"/>
              </a:defRPr>
            </a:lvl1pPr>
            <a:lvl2pPr marL="509588" indent="-163513" algn="l" rtl="0" eaLnBrk="0" fontAlgn="base" hangingPunct="0">
              <a:spcBef>
                <a:spcPct val="0"/>
              </a:spcBef>
              <a:spcAft>
                <a:spcPct val="0"/>
              </a:spcAft>
              <a:buClr>
                <a:schemeClr val="tx1"/>
              </a:buClr>
              <a:buFont typeface="Arial" charset="0"/>
              <a:buChar char="–"/>
              <a:defRPr kumimoji="1" sz="1600" kern="1200">
                <a:solidFill>
                  <a:schemeClr val="tx1"/>
                </a:solidFill>
                <a:latin typeface="Meiryo" charset="-128"/>
                <a:ea typeface="Meiryo" charset="-128"/>
                <a:cs typeface="Meiryo" charset="-128"/>
              </a:defRPr>
            </a:lvl2pPr>
            <a:lvl3pPr marL="855663" indent="-173038" algn="l" rtl="0" eaLnBrk="0" fontAlgn="base" hangingPunct="0">
              <a:spcBef>
                <a:spcPct val="0"/>
              </a:spcBef>
              <a:spcAft>
                <a:spcPct val="0"/>
              </a:spcAft>
              <a:buClr>
                <a:schemeClr val="tx1"/>
              </a:buClr>
              <a:buChar char="•"/>
              <a:defRPr kumimoji="1" sz="1600" kern="1200">
                <a:solidFill>
                  <a:schemeClr val="tx1"/>
                </a:solidFill>
                <a:latin typeface="Meiryo" charset="-128"/>
                <a:ea typeface="Meiryo" charset="-128"/>
                <a:cs typeface="Meiryo" charset="-128"/>
              </a:defRPr>
            </a:lvl3pPr>
            <a:lvl4pPr marL="1203325" indent="-173038" algn="l" rtl="0" eaLnBrk="0" fontAlgn="base" hangingPunct="0">
              <a:spcBef>
                <a:spcPct val="20000"/>
              </a:spcBef>
              <a:spcAft>
                <a:spcPct val="0"/>
              </a:spcAft>
              <a:buClr>
                <a:schemeClr val="tx1"/>
              </a:buClr>
              <a:buChar char="•"/>
              <a:defRPr kumimoji="1" sz="1400" kern="1200">
                <a:solidFill>
                  <a:schemeClr val="tx1"/>
                </a:solidFill>
                <a:latin typeface="Meiryo" charset="-128"/>
                <a:ea typeface="Meiryo" charset="-128"/>
                <a:cs typeface="Meiryo" charset="-128"/>
              </a:defRPr>
            </a:lvl4pPr>
            <a:lvl5pPr marL="1539875" indent="-163513" algn="l" rtl="0" eaLnBrk="0" fontAlgn="base" hangingPunct="0">
              <a:spcBef>
                <a:spcPct val="20000"/>
              </a:spcBef>
              <a:spcAft>
                <a:spcPct val="0"/>
              </a:spcAft>
              <a:buClr>
                <a:schemeClr val="bg1"/>
              </a:buClr>
              <a:buChar char="»"/>
              <a:defRPr kumimoji="1" sz="1600" kern="1200">
                <a:solidFill>
                  <a:schemeClr val="bg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1400" dirty="0">
                <a:solidFill>
                  <a:srgbClr val="000000"/>
                </a:solidFill>
                <a:latin typeface="Meiryo UI" panose="020B0604030504040204" pitchFamily="34" charset="-128"/>
                <a:ea typeface="Meiryo UI" panose="020B0604030504040204" pitchFamily="34" charset="-128"/>
              </a:rPr>
              <a:t>NDB</a:t>
            </a:r>
            <a:r>
              <a:rPr lang="ja-JP" altLang="en-US" sz="1400" dirty="0">
                <a:solidFill>
                  <a:srgbClr val="000000"/>
                </a:solidFill>
                <a:latin typeface="Meiryo UI" panose="020B0604030504040204" pitchFamily="34" charset="-128"/>
                <a:ea typeface="Meiryo UI" panose="020B0604030504040204" pitchFamily="34" charset="-128"/>
              </a:rPr>
              <a:t>に記載されている</a:t>
            </a:r>
            <a:r>
              <a:rPr lang="en-US" altLang="ja-JP" sz="1400" dirty="0">
                <a:solidFill>
                  <a:srgbClr val="000000"/>
                </a:solidFill>
                <a:latin typeface="Meiryo UI" panose="020B0604030504040204" pitchFamily="34" charset="-128"/>
                <a:ea typeface="Meiryo UI" panose="020B0604030504040204" pitchFamily="34" charset="-128"/>
              </a:rPr>
              <a:t>ID1</a:t>
            </a:r>
            <a:r>
              <a:rPr lang="ja-JP" altLang="en-US" sz="1400" dirty="0">
                <a:solidFill>
                  <a:srgbClr val="000000"/>
                </a:solidFill>
                <a:latin typeface="Meiryo UI" panose="020B0604030504040204" pitchFamily="34" charset="-128"/>
                <a:ea typeface="Meiryo UI" panose="020B0604030504040204" pitchFamily="34" charset="-128"/>
              </a:rPr>
              <a:t>・</a:t>
            </a:r>
            <a:r>
              <a:rPr lang="en-US" altLang="ja-JP" sz="1400" dirty="0">
                <a:solidFill>
                  <a:srgbClr val="000000"/>
                </a:solidFill>
                <a:latin typeface="Meiryo UI" panose="020B0604030504040204" pitchFamily="34" charset="-128"/>
                <a:ea typeface="Meiryo UI" panose="020B0604030504040204" pitchFamily="34" charset="-128"/>
              </a:rPr>
              <a:t>ID2</a:t>
            </a:r>
            <a:r>
              <a:rPr lang="ja-JP" altLang="en-US" sz="1400" dirty="0">
                <a:solidFill>
                  <a:srgbClr val="000000"/>
                </a:solidFill>
                <a:latin typeface="Meiryo UI" panose="020B0604030504040204" pitchFamily="34" charset="-128"/>
                <a:ea typeface="Meiryo UI" panose="020B0604030504040204" pitchFamily="34" charset="-128"/>
              </a:rPr>
              <a:t>が切替わっても同一患者として集計するために、</a:t>
            </a:r>
            <a:r>
              <a:rPr lang="en-US" altLang="ja-JP" sz="1400" dirty="0">
                <a:solidFill>
                  <a:srgbClr val="000000"/>
                </a:solidFill>
                <a:latin typeface="Meiryo UI" panose="020B0604030504040204" pitchFamily="34" charset="-128"/>
                <a:ea typeface="Meiryo UI" panose="020B0604030504040204" pitchFamily="34" charset="-128"/>
              </a:rPr>
              <a:t>ID</a:t>
            </a:r>
            <a:r>
              <a:rPr lang="ja-JP" altLang="en-US" sz="1400" dirty="0">
                <a:solidFill>
                  <a:srgbClr val="000000"/>
                </a:solidFill>
                <a:latin typeface="Meiryo UI" panose="020B0604030504040204" pitchFamily="34" charset="-128"/>
                <a:ea typeface="Meiryo UI" panose="020B0604030504040204" pitchFamily="34" charset="-128"/>
              </a:rPr>
              <a:t>つなぎを実施し、</a:t>
            </a:r>
            <a:r>
              <a:rPr lang="en-US" altLang="ja-JP" sz="1400" dirty="0">
                <a:solidFill>
                  <a:srgbClr val="000000"/>
                </a:solidFill>
                <a:latin typeface="Meiryo UI" panose="020B0604030504040204" pitchFamily="34" charset="-128"/>
                <a:ea typeface="Meiryo UI" panose="020B0604030504040204" pitchFamily="34" charset="-128"/>
              </a:rPr>
              <a:t>ID3</a:t>
            </a:r>
            <a:r>
              <a:rPr lang="ja-JP" altLang="en-US" sz="1400" dirty="0">
                <a:solidFill>
                  <a:srgbClr val="000000"/>
                </a:solidFill>
                <a:latin typeface="Meiryo UI" panose="020B0604030504040204" pitchFamily="34" charset="-128"/>
                <a:ea typeface="Meiryo UI" panose="020B0604030504040204" pitchFamily="34" charset="-128"/>
              </a:rPr>
              <a:t>を作成。</a:t>
            </a:r>
            <a:br>
              <a:rPr lang="en-US" altLang="ja-JP" sz="1400" dirty="0">
                <a:solidFill>
                  <a:srgbClr val="000000"/>
                </a:solidFill>
                <a:latin typeface="Meiryo UI" panose="020B0604030504040204" pitchFamily="34" charset="-128"/>
                <a:ea typeface="Meiryo UI" panose="020B0604030504040204" pitchFamily="34" charset="-128"/>
              </a:rPr>
            </a:br>
            <a:r>
              <a:rPr lang="en-US" altLang="ja-JP" sz="1400" dirty="0">
                <a:solidFill>
                  <a:srgbClr val="000000"/>
                </a:solidFill>
                <a:latin typeface="Meiryo UI" panose="020B0604030504040204" pitchFamily="34" charset="-128"/>
                <a:ea typeface="Meiryo UI" panose="020B0604030504040204" pitchFamily="34" charset="-128"/>
              </a:rPr>
              <a:t>※ID1</a:t>
            </a:r>
            <a:r>
              <a:rPr lang="ja-JP" altLang="en-US" sz="1400" dirty="0">
                <a:solidFill>
                  <a:srgbClr val="000000"/>
                </a:solidFill>
                <a:latin typeface="Meiryo UI" panose="020B0604030504040204" pitchFamily="34" charset="-128"/>
                <a:ea typeface="Meiryo UI" panose="020B0604030504040204" pitchFamily="34" charset="-128"/>
              </a:rPr>
              <a:t>：保険証番号・生年月日・性別をハッシュ化したもの、</a:t>
            </a:r>
            <a:r>
              <a:rPr lang="en-US" altLang="ja-JP" sz="1400" dirty="0">
                <a:solidFill>
                  <a:srgbClr val="000000"/>
                </a:solidFill>
                <a:latin typeface="Meiryo UI" panose="020B0604030504040204" pitchFamily="34" charset="-128"/>
                <a:ea typeface="Meiryo UI" panose="020B0604030504040204" pitchFamily="34" charset="-128"/>
              </a:rPr>
              <a:t>ID2</a:t>
            </a:r>
            <a:r>
              <a:rPr lang="ja-JP" altLang="en-US" sz="1400" dirty="0">
                <a:solidFill>
                  <a:srgbClr val="000000"/>
                </a:solidFill>
                <a:latin typeface="Meiryo UI" panose="020B0604030504040204" pitchFamily="34" charset="-128"/>
                <a:ea typeface="Meiryo UI" panose="020B0604030504040204" pitchFamily="34" charset="-128"/>
              </a:rPr>
              <a:t>：氏名・生年月日・性別をハッシュ化したもの。</a:t>
            </a:r>
          </a:p>
        </p:txBody>
      </p:sp>
      <p:graphicFrame>
        <p:nvGraphicFramePr>
          <p:cNvPr id="14" name="Table 13">
            <a:extLst>
              <a:ext uri="{FF2B5EF4-FFF2-40B4-BE49-F238E27FC236}">
                <a16:creationId xmlns:a16="http://schemas.microsoft.com/office/drawing/2014/main" id="{EF561B48-4117-4B10-8664-7018C949DE9A}"/>
              </a:ext>
            </a:extLst>
          </p:cNvPr>
          <p:cNvGraphicFramePr>
            <a:graphicFrameLocks noGrp="1"/>
          </p:cNvGraphicFramePr>
          <p:nvPr>
            <p:extLst>
              <p:ext uri="{D42A27DB-BD31-4B8C-83A1-F6EECF244321}">
                <p14:modId xmlns:p14="http://schemas.microsoft.com/office/powerpoint/2010/main" val="1605805461"/>
              </p:ext>
            </p:extLst>
          </p:nvPr>
        </p:nvGraphicFramePr>
        <p:xfrm>
          <a:off x="1481002" y="3985190"/>
          <a:ext cx="2120256" cy="1432806"/>
        </p:xfrm>
        <a:graphic>
          <a:graphicData uri="http://schemas.openxmlformats.org/drawingml/2006/table">
            <a:tbl>
              <a:tblPr firstRow="1" bandRow="1">
                <a:tableStyleId>{5C22544A-7EE6-4342-B048-85BDC9FD1C3A}</a:tableStyleId>
              </a:tblPr>
              <a:tblGrid>
                <a:gridCol w="363075">
                  <a:extLst>
                    <a:ext uri="{9D8B030D-6E8A-4147-A177-3AD203B41FA5}">
                      <a16:colId xmlns:a16="http://schemas.microsoft.com/office/drawing/2014/main" val="20000"/>
                    </a:ext>
                  </a:extLst>
                </a:gridCol>
                <a:gridCol w="365329">
                  <a:extLst>
                    <a:ext uri="{9D8B030D-6E8A-4147-A177-3AD203B41FA5}">
                      <a16:colId xmlns:a16="http://schemas.microsoft.com/office/drawing/2014/main" val="20001"/>
                    </a:ext>
                  </a:extLst>
                </a:gridCol>
                <a:gridCol w="488454">
                  <a:extLst>
                    <a:ext uri="{9D8B030D-6E8A-4147-A177-3AD203B41FA5}">
                      <a16:colId xmlns:a16="http://schemas.microsoft.com/office/drawing/2014/main" val="2359576278"/>
                    </a:ext>
                  </a:extLst>
                </a:gridCol>
                <a:gridCol w="488454">
                  <a:extLst>
                    <a:ext uri="{9D8B030D-6E8A-4147-A177-3AD203B41FA5}">
                      <a16:colId xmlns:a16="http://schemas.microsoft.com/office/drawing/2014/main" val="20003"/>
                    </a:ext>
                  </a:extLst>
                </a:gridCol>
                <a:gridCol w="414944">
                  <a:extLst>
                    <a:ext uri="{9D8B030D-6E8A-4147-A177-3AD203B41FA5}">
                      <a16:colId xmlns:a16="http://schemas.microsoft.com/office/drawing/2014/main" val="20004"/>
                    </a:ext>
                  </a:extLst>
                </a:gridCol>
              </a:tblGrid>
              <a:tr h="287351">
                <a:tc>
                  <a:txBody>
                    <a:bodyPr/>
                    <a:lstStyle/>
                    <a:p>
                      <a:pPr algn="ctr"/>
                      <a:r>
                        <a:rPr kumimoji="1" lang="en-US" altLang="ja-JP"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ID1</a:t>
                      </a:r>
                    </a:p>
                  </a:txBody>
                  <a:tcPr marL="62348" marR="62348" marT="31177" marB="31177" anchor="ctr"/>
                </a:tc>
                <a:tc>
                  <a:txBody>
                    <a:bodyPr/>
                    <a:lstStyle/>
                    <a:p>
                      <a:pPr algn="ctr"/>
                      <a:r>
                        <a:rPr kumimoji="1" lang="en-US" altLang="ja-JP"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ID2</a:t>
                      </a:r>
                    </a:p>
                  </a:txBody>
                  <a:tcPr marL="62348" marR="62348" marT="31177" marB="31177" anchor="ctr"/>
                </a:tc>
                <a:tc>
                  <a:txBody>
                    <a:bodyPr/>
                    <a:lstStyle/>
                    <a:p>
                      <a:pPr algn="ctr"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診療年月</a:t>
                      </a:r>
                      <a:endParaRPr lang="en-US" altLang="ja-JP" sz="700" b="0" i="0" u="none" strike="noStrike" dirty="0">
                        <a:solidFill>
                          <a:schemeClr val="tx1"/>
                        </a:solidFill>
                        <a:effectLst/>
                        <a:latin typeface="Meiryo UI" panose="020B0604030504040204" pitchFamily="50" charset="-128"/>
                        <a:ea typeface="Meiryo UI" panose="020B0604030504040204" pitchFamily="50" charset="-128"/>
                      </a:endParaRPr>
                    </a:p>
                  </a:txBody>
                  <a:tcPr marL="6495" marR="6495" marT="6494" marB="0" anchor="ctr"/>
                </a:tc>
                <a:tc>
                  <a:txBody>
                    <a:bodyPr/>
                    <a:lstStyle/>
                    <a:p>
                      <a:pPr algn="ctr"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転帰区分</a:t>
                      </a:r>
                      <a:endParaRPr lang="en-US" altLang="ja-JP" sz="700" b="0" i="0" u="none" strike="noStrike" dirty="0">
                        <a:solidFill>
                          <a:schemeClr val="tx1"/>
                        </a:solidFill>
                        <a:effectLst/>
                        <a:latin typeface="Meiryo UI" panose="020B0604030504040204" pitchFamily="50" charset="-128"/>
                        <a:ea typeface="Meiryo UI" panose="020B0604030504040204" pitchFamily="50" charset="-128"/>
                      </a:endParaRPr>
                    </a:p>
                  </a:txBody>
                  <a:tcPr marL="6495" marR="6495" marT="6494" marB="0" anchor="ctr"/>
                </a:tc>
                <a:tc>
                  <a:txBody>
                    <a:bodyPr/>
                    <a:lstStyle/>
                    <a:p>
                      <a:pPr algn="ct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ID3</a:t>
                      </a:r>
                    </a:p>
                  </a:txBody>
                  <a:tcPr marL="6495" marR="6495" marT="6494" marB="0" anchor="ctr"/>
                </a:tc>
                <a:extLst>
                  <a:ext uri="{0D108BD9-81ED-4DB2-BD59-A6C34878D82A}">
                    <a16:rowId xmlns:a16="http://schemas.microsoft.com/office/drawing/2014/main" val="10000"/>
                  </a:ext>
                </a:extLst>
              </a:tr>
              <a:tr h="229091">
                <a:tc>
                  <a:txBody>
                    <a:bodyPr/>
                    <a:lstStyle/>
                    <a:p>
                      <a:pPr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AA</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D6DAFD"/>
                    </a:solidFill>
                  </a:tcPr>
                </a:tc>
                <a:tc>
                  <a:txBody>
                    <a:bodyPr/>
                    <a:lstStyle/>
                    <a:p>
                      <a:pPr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XX</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D6DAFD"/>
                    </a:solidFill>
                  </a:tcPr>
                </a:tc>
                <a:tc>
                  <a:txBody>
                    <a:bodyPr/>
                    <a:lstStyle/>
                    <a:p>
                      <a:pPr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201704</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D6DAFD"/>
                    </a:solidFill>
                  </a:tcPr>
                </a:tc>
                <a:tc>
                  <a:txBody>
                    <a:bodyPr/>
                    <a:lstStyle/>
                    <a:p>
                      <a:pPr algn="ct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D6DAFD"/>
                    </a:solidFill>
                  </a:tcPr>
                </a:tc>
                <a:tc>
                  <a:txBody>
                    <a:bodyPr/>
                    <a:lstStyle/>
                    <a:p>
                      <a:pPr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AAXX</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D6DAFD"/>
                    </a:solidFill>
                  </a:tcPr>
                </a:tc>
                <a:extLst>
                  <a:ext uri="{0D108BD9-81ED-4DB2-BD59-A6C34878D82A}">
                    <a16:rowId xmlns:a16="http://schemas.microsoft.com/office/drawing/2014/main" val="10001"/>
                  </a:ext>
                </a:extLst>
              </a:tr>
              <a:tr h="229091">
                <a:tc>
                  <a:txBody>
                    <a:bodyPr/>
                    <a:lstStyle/>
                    <a:p>
                      <a:pPr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AA</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ECEDFE"/>
                    </a:solidFill>
                  </a:tcPr>
                </a:tc>
                <a:tc>
                  <a:txBody>
                    <a:bodyPr/>
                    <a:lstStyle/>
                    <a:p>
                      <a:pPr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YY</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ECEDF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201705</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ECEDF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ECEDF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AAXX</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ECEDFE"/>
                    </a:solidFill>
                  </a:tcPr>
                </a:tc>
                <a:extLst>
                  <a:ext uri="{0D108BD9-81ED-4DB2-BD59-A6C34878D82A}">
                    <a16:rowId xmlns:a16="http://schemas.microsoft.com/office/drawing/2014/main" val="10002"/>
                  </a:ext>
                </a:extLst>
              </a:tr>
              <a:tr h="229091">
                <a:tc>
                  <a:txBody>
                    <a:bodyPr/>
                    <a:lstStyle/>
                    <a:p>
                      <a:pPr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BB</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ECEDFE"/>
                    </a:solidFill>
                  </a:tcPr>
                </a:tc>
                <a:tc>
                  <a:txBody>
                    <a:bodyPr/>
                    <a:lstStyle/>
                    <a:p>
                      <a:pPr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YY</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ECEDFE"/>
                    </a:solidFill>
                  </a:tcPr>
                </a:tc>
                <a:tc>
                  <a:txBody>
                    <a:bodyPr/>
                    <a:lstStyle/>
                    <a:p>
                      <a:pPr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201706</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ECEDFE"/>
                    </a:solidFill>
                  </a:tcPr>
                </a:tc>
                <a:tc>
                  <a:txBody>
                    <a:bodyPr/>
                    <a:lstStyle/>
                    <a:p>
                      <a:pPr algn="ct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ECEDFE"/>
                    </a:solidFill>
                  </a:tcPr>
                </a:tc>
                <a:tc>
                  <a:txBody>
                    <a:bodyPr/>
                    <a:lstStyle/>
                    <a:p>
                      <a:pPr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BBYY</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ECEDFE"/>
                    </a:solidFill>
                  </a:tcPr>
                </a:tc>
                <a:extLst>
                  <a:ext uri="{0D108BD9-81ED-4DB2-BD59-A6C34878D82A}">
                    <a16:rowId xmlns:a16="http://schemas.microsoft.com/office/drawing/2014/main" val="10003"/>
                  </a:ext>
                </a:extLst>
              </a:tr>
              <a:tr h="229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BB</a:t>
                      </a:r>
                      <a:endParaRPr kumimoji="1" lang="ja-JP" altLang="en-US"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D6DAFD"/>
                    </a:solidFill>
                  </a:tcPr>
                </a:tc>
                <a:tc>
                  <a:txBody>
                    <a:bodyPr/>
                    <a:lstStyle/>
                    <a:p>
                      <a:pPr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ZZ</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D6DAFD"/>
                    </a:solidFill>
                  </a:tcPr>
                </a:tc>
                <a:tc>
                  <a:txBody>
                    <a:bodyPr/>
                    <a:lstStyle/>
                    <a:p>
                      <a:pPr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201707</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D6DAFD"/>
                    </a:solidFill>
                  </a:tcPr>
                </a:tc>
                <a:tc>
                  <a:txBody>
                    <a:bodyPr/>
                    <a:lstStyle/>
                    <a:p>
                      <a:pPr algn="ct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D6DAFD"/>
                    </a:solidFill>
                  </a:tcPr>
                </a:tc>
                <a:tc>
                  <a:txBody>
                    <a:bodyPr/>
                    <a:lstStyle/>
                    <a:p>
                      <a:pPr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BBYY</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D6DAFD"/>
                    </a:solidFill>
                  </a:tcPr>
                </a:tc>
                <a:extLst>
                  <a:ext uri="{0D108BD9-81ED-4DB2-BD59-A6C34878D82A}">
                    <a16:rowId xmlns:a16="http://schemas.microsoft.com/office/drawing/2014/main" val="10004"/>
                  </a:ext>
                </a:extLst>
              </a:tr>
              <a:tr h="229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CC</a:t>
                      </a:r>
                      <a:endParaRPr kumimoji="1" lang="ja-JP" altLang="en-US"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D6DAFD"/>
                    </a:solidFill>
                  </a:tcPr>
                </a:tc>
                <a:tc>
                  <a:txBody>
                    <a:bodyPr/>
                    <a:lstStyle/>
                    <a:p>
                      <a:pPr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ZZ</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D6DAFD"/>
                    </a:solidFill>
                  </a:tcPr>
                </a:tc>
                <a:tc>
                  <a:txBody>
                    <a:bodyPr/>
                    <a:lstStyle/>
                    <a:p>
                      <a:pPr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201708</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D6DAFD"/>
                    </a:solidFill>
                  </a:tcPr>
                </a:tc>
                <a:tc>
                  <a:txBody>
                    <a:bodyPr/>
                    <a:lstStyle/>
                    <a:p>
                      <a:pPr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D6DAFD"/>
                    </a:solidFill>
                  </a:tcPr>
                </a:tc>
                <a:tc>
                  <a:txBody>
                    <a:bodyPr/>
                    <a:lstStyle/>
                    <a:p>
                      <a:pPr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CCZZ</a:t>
                      </a:r>
                    </a:p>
                  </a:txBody>
                  <a:tcPr marL="62348" marR="62348" marT="31177" marB="31177" anchor="ctr">
                    <a:solidFill>
                      <a:srgbClr val="D6DAFD"/>
                    </a:solidFill>
                  </a:tcPr>
                </a:tc>
                <a:extLst>
                  <a:ext uri="{0D108BD9-81ED-4DB2-BD59-A6C34878D82A}">
                    <a16:rowId xmlns:a16="http://schemas.microsoft.com/office/drawing/2014/main" val="10005"/>
                  </a:ext>
                </a:extLst>
              </a:tr>
            </a:tbl>
          </a:graphicData>
        </a:graphic>
      </p:graphicFrame>
      <p:sp>
        <p:nvSpPr>
          <p:cNvPr id="33" name="Rectangle 54">
            <a:extLst>
              <a:ext uri="{FF2B5EF4-FFF2-40B4-BE49-F238E27FC236}">
                <a16:creationId xmlns:a16="http://schemas.microsoft.com/office/drawing/2014/main" id="{75423A65-41D0-45D3-AB36-62280FBA06AE}"/>
              </a:ext>
            </a:extLst>
          </p:cNvPr>
          <p:cNvSpPr>
            <a:spLocks noChangeArrowheads="1"/>
          </p:cNvSpPr>
          <p:nvPr/>
        </p:nvSpPr>
        <p:spPr bwMode="auto">
          <a:xfrm>
            <a:off x="1695338" y="2635078"/>
            <a:ext cx="1691584" cy="230774"/>
          </a:xfrm>
          <a:prstGeom prst="rect">
            <a:avLst/>
          </a:prstGeom>
          <a:noFill/>
          <a:ln w="9525">
            <a:noFill/>
            <a:round/>
            <a:headEnd/>
            <a:tailEnd/>
          </a:ln>
        </p:spPr>
        <p:txBody>
          <a:bodyPr anchor="ctr"/>
          <a:lstStyle>
            <a:lvl1pPr>
              <a:defRPr kumimoji="1" sz="1200">
                <a:solidFill>
                  <a:schemeClr val="tx1"/>
                </a:solidFill>
                <a:latin typeface="Arial" charset="0"/>
                <a:ea typeface="ＭＳ Ｐゴシック" charset="-128"/>
              </a:defRPr>
            </a:lvl1pPr>
            <a:lvl2pPr marL="742950" indent="-285750">
              <a:defRPr kumimoji="1" sz="1200">
                <a:solidFill>
                  <a:schemeClr val="tx1"/>
                </a:solidFill>
                <a:latin typeface="Arial" charset="0"/>
                <a:ea typeface="ＭＳ Ｐゴシック" charset="-128"/>
              </a:defRPr>
            </a:lvl2pPr>
            <a:lvl3pPr marL="1143000" indent="-228600">
              <a:defRPr kumimoji="1" sz="1200">
                <a:solidFill>
                  <a:schemeClr val="tx1"/>
                </a:solidFill>
                <a:latin typeface="Arial" charset="0"/>
                <a:ea typeface="ＭＳ Ｐゴシック" charset="-128"/>
              </a:defRPr>
            </a:lvl3pPr>
            <a:lvl4pPr marL="1600200" indent="-228600">
              <a:defRPr kumimoji="1" sz="1200">
                <a:solidFill>
                  <a:schemeClr val="tx1"/>
                </a:solidFill>
                <a:latin typeface="Arial" charset="0"/>
                <a:ea typeface="ＭＳ Ｐゴシック" charset="-128"/>
              </a:defRPr>
            </a:lvl4pPr>
            <a:lvl5pPr marL="2057400" indent="-22860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algn="ctr"/>
            <a:r>
              <a:rPr lang="en-US" altLang="ja-JP" dirty="0">
                <a:solidFill>
                  <a:srgbClr val="000000"/>
                </a:solidFill>
                <a:latin typeface="Meiryo UI" panose="020B0604030504040204" pitchFamily="34" charset="-128"/>
                <a:ea typeface="Meiryo UI" panose="020B0604030504040204" pitchFamily="34" charset="-128"/>
                <a:cs typeface="Meiryo" charset="-128"/>
              </a:rPr>
              <a:t>ID1</a:t>
            </a:r>
            <a:r>
              <a:rPr lang="ja-JP" altLang="en-US" dirty="0">
                <a:solidFill>
                  <a:srgbClr val="000000"/>
                </a:solidFill>
                <a:latin typeface="Meiryo UI" panose="020B0604030504040204" pitchFamily="34" charset="-128"/>
                <a:ea typeface="Meiryo UI" panose="020B0604030504040204" pitchFamily="34" charset="-128"/>
                <a:cs typeface="Meiryo" charset="-128"/>
              </a:rPr>
              <a:t>が同一のデータに</a:t>
            </a:r>
            <a:br>
              <a:rPr lang="en-US" altLang="ja-JP" dirty="0">
                <a:solidFill>
                  <a:srgbClr val="000000"/>
                </a:solidFill>
                <a:latin typeface="Meiryo UI" panose="020B0604030504040204" pitchFamily="34" charset="-128"/>
                <a:ea typeface="Meiryo UI" panose="020B0604030504040204" pitchFamily="34" charset="-128"/>
                <a:cs typeface="Meiryo" charset="-128"/>
              </a:rPr>
            </a:br>
            <a:r>
              <a:rPr lang="ja-JP" altLang="en-US" dirty="0">
                <a:solidFill>
                  <a:srgbClr val="000000"/>
                </a:solidFill>
                <a:latin typeface="Meiryo UI" panose="020B0604030504040204" pitchFamily="34" charset="-128"/>
                <a:ea typeface="Meiryo UI" panose="020B0604030504040204" pitchFamily="34" charset="-128"/>
                <a:cs typeface="Meiryo" charset="-128"/>
              </a:rPr>
              <a:t>同一の</a:t>
            </a:r>
            <a:r>
              <a:rPr lang="en-US" altLang="ja-JP" dirty="0">
                <a:solidFill>
                  <a:srgbClr val="000000"/>
                </a:solidFill>
                <a:latin typeface="Meiryo UI" panose="020B0604030504040204" pitchFamily="34" charset="-128"/>
                <a:ea typeface="Meiryo UI" panose="020B0604030504040204" pitchFamily="34" charset="-128"/>
                <a:cs typeface="Meiryo" charset="-128"/>
              </a:rPr>
              <a:t>ID3</a:t>
            </a:r>
            <a:r>
              <a:rPr lang="ja-JP" altLang="en-US" dirty="0">
                <a:solidFill>
                  <a:srgbClr val="000000"/>
                </a:solidFill>
                <a:latin typeface="Meiryo UI" panose="020B0604030504040204" pitchFamily="34" charset="-128"/>
                <a:ea typeface="Meiryo UI" panose="020B0604030504040204" pitchFamily="34" charset="-128"/>
                <a:cs typeface="Meiryo" charset="-128"/>
              </a:rPr>
              <a:t>を付与する</a:t>
            </a:r>
            <a:endParaRPr lang="en-US" altLang="ja-JP" dirty="0">
              <a:latin typeface="Meiryo UI" panose="020B0604030504040204" pitchFamily="34" charset="-128"/>
              <a:ea typeface="Meiryo UI" panose="020B0604030504040204" pitchFamily="34" charset="-128"/>
              <a:cs typeface="Meiryo" charset="-128"/>
            </a:endParaRPr>
          </a:p>
        </p:txBody>
      </p:sp>
      <p:grpSp>
        <p:nvGrpSpPr>
          <p:cNvPr id="40" name="Group 39">
            <a:extLst>
              <a:ext uri="{FF2B5EF4-FFF2-40B4-BE49-F238E27FC236}">
                <a16:creationId xmlns:a16="http://schemas.microsoft.com/office/drawing/2014/main" id="{26DF7049-B7C3-4CB4-8FB0-BD3F49076177}"/>
              </a:ext>
            </a:extLst>
          </p:cNvPr>
          <p:cNvGrpSpPr/>
          <p:nvPr/>
        </p:nvGrpSpPr>
        <p:grpSpPr>
          <a:xfrm>
            <a:off x="1478047" y="1845890"/>
            <a:ext cx="2126167" cy="275820"/>
            <a:chOff x="471763" y="1624670"/>
            <a:chExt cx="3735219" cy="275820"/>
          </a:xfrm>
        </p:grpSpPr>
        <p:sp>
          <p:nvSpPr>
            <p:cNvPr id="41" name="TextBox 77">
              <a:extLst>
                <a:ext uri="{FF2B5EF4-FFF2-40B4-BE49-F238E27FC236}">
                  <a16:creationId xmlns:a16="http://schemas.microsoft.com/office/drawing/2014/main" id="{BF4D0569-8F5B-4065-B3F3-A76F1CD77C08}"/>
                </a:ext>
              </a:extLst>
            </p:cNvPr>
            <p:cNvSpPr txBox="1">
              <a:spLocks noChangeArrowheads="1"/>
            </p:cNvSpPr>
            <p:nvPr/>
          </p:nvSpPr>
          <p:spPr bwMode="auto">
            <a:xfrm>
              <a:off x="1574248" y="1624670"/>
              <a:ext cx="1530251"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1200">
                  <a:solidFill>
                    <a:schemeClr val="tx1"/>
                  </a:solidFill>
                  <a:latin typeface="Arial" charset="0"/>
                  <a:ea typeface="ＭＳ Ｐゴシック" charset="-128"/>
                </a:defRPr>
              </a:lvl1pPr>
              <a:lvl2pPr marL="742950" indent="-285750">
                <a:defRPr kumimoji="1" sz="1200">
                  <a:solidFill>
                    <a:schemeClr val="tx1"/>
                  </a:solidFill>
                  <a:latin typeface="Arial" charset="0"/>
                  <a:ea typeface="ＭＳ Ｐゴシック" charset="-128"/>
                </a:defRPr>
              </a:lvl2pPr>
              <a:lvl3pPr marL="1143000" indent="-228600">
                <a:defRPr kumimoji="1" sz="1200">
                  <a:solidFill>
                    <a:schemeClr val="tx1"/>
                  </a:solidFill>
                  <a:latin typeface="Arial" charset="0"/>
                  <a:ea typeface="ＭＳ Ｐゴシック" charset="-128"/>
                </a:defRPr>
              </a:lvl3pPr>
              <a:lvl4pPr marL="1600200" indent="-228600">
                <a:defRPr kumimoji="1" sz="1200">
                  <a:solidFill>
                    <a:schemeClr val="tx1"/>
                  </a:solidFill>
                  <a:latin typeface="Arial" charset="0"/>
                  <a:ea typeface="ＭＳ Ｐゴシック" charset="-128"/>
                </a:defRPr>
              </a:lvl4pPr>
              <a:lvl5pPr marL="2057400" indent="-22860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algn="ctr"/>
              <a:r>
                <a:rPr lang="en-US" altLang="ja-JP" dirty="0">
                  <a:latin typeface="Meiryo UI" panose="020B0604030504040204" pitchFamily="34" charset="-128"/>
                  <a:ea typeface="Meiryo UI" panose="020B0604030504040204" pitchFamily="34" charset="-128"/>
                  <a:cs typeface="Meiryo" charset="-128"/>
                </a:rPr>
                <a:t>STEP1</a:t>
              </a:r>
              <a:endParaRPr lang="ja-JP" altLang="en-US" dirty="0">
                <a:latin typeface="Meiryo UI" panose="020B0604030504040204" pitchFamily="34" charset="-128"/>
                <a:ea typeface="Meiryo UI" panose="020B0604030504040204" pitchFamily="34" charset="-128"/>
                <a:cs typeface="Meiryo" charset="-128"/>
              </a:endParaRPr>
            </a:p>
          </p:txBody>
        </p:sp>
        <p:cxnSp>
          <p:nvCxnSpPr>
            <p:cNvPr id="42" name="Straight Connector 78">
              <a:extLst>
                <a:ext uri="{FF2B5EF4-FFF2-40B4-BE49-F238E27FC236}">
                  <a16:creationId xmlns:a16="http://schemas.microsoft.com/office/drawing/2014/main" id="{65A88BA6-724A-486E-A83C-F21DFC3BF990}"/>
                </a:ext>
              </a:extLst>
            </p:cNvPr>
            <p:cNvCxnSpPr>
              <a:cxnSpLocks noChangeShapeType="1"/>
            </p:cNvCxnSpPr>
            <p:nvPr/>
          </p:nvCxnSpPr>
          <p:spPr bwMode="auto">
            <a:xfrm>
              <a:off x="471763" y="1900490"/>
              <a:ext cx="3735219"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29" name="Rectangle 62">
            <a:extLst>
              <a:ext uri="{FF2B5EF4-FFF2-40B4-BE49-F238E27FC236}">
                <a16:creationId xmlns:a16="http://schemas.microsoft.com/office/drawing/2014/main" id="{83D097D6-3823-4787-A681-48B5851CC532}"/>
              </a:ext>
            </a:extLst>
          </p:cNvPr>
          <p:cNvSpPr>
            <a:spLocks noChangeArrowheads="1"/>
          </p:cNvSpPr>
          <p:nvPr/>
        </p:nvSpPr>
        <p:spPr bwMode="auto">
          <a:xfrm>
            <a:off x="3239852" y="4293202"/>
            <a:ext cx="337019" cy="411964"/>
          </a:xfrm>
          <a:prstGeom prst="rect">
            <a:avLst/>
          </a:pr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lIns="68580" tIns="34290" rIns="68580" bIns="34290" anchor="ctr"/>
          <a:lstStyle>
            <a:lvl1pPr defTabSz="685800">
              <a:defRPr kumimoji="1" sz="1200">
                <a:solidFill>
                  <a:schemeClr val="tx1"/>
                </a:solidFill>
                <a:latin typeface="Arial" charset="0"/>
                <a:ea typeface="ＭＳ Ｐゴシック" charset="-128"/>
              </a:defRPr>
            </a:lvl1pPr>
            <a:lvl2pPr marL="742950" indent="-285750" defTabSz="685800">
              <a:defRPr kumimoji="1" sz="1200">
                <a:solidFill>
                  <a:schemeClr val="tx1"/>
                </a:solidFill>
                <a:latin typeface="Arial" charset="0"/>
                <a:ea typeface="ＭＳ Ｐゴシック" charset="-128"/>
              </a:defRPr>
            </a:lvl2pPr>
            <a:lvl3pPr marL="1143000" indent="-228600" defTabSz="685800">
              <a:defRPr kumimoji="1" sz="1200">
                <a:solidFill>
                  <a:schemeClr val="tx1"/>
                </a:solidFill>
                <a:latin typeface="Arial" charset="0"/>
                <a:ea typeface="ＭＳ Ｐゴシック" charset="-128"/>
              </a:defRPr>
            </a:lvl3pPr>
            <a:lvl4pPr marL="1600200" indent="-228600" defTabSz="685800">
              <a:defRPr kumimoji="1" sz="1200">
                <a:solidFill>
                  <a:schemeClr val="tx1"/>
                </a:solidFill>
                <a:latin typeface="Arial" charset="0"/>
                <a:ea typeface="ＭＳ Ｐゴシック" charset="-128"/>
              </a:defRPr>
            </a:lvl4pPr>
            <a:lvl5pPr marL="2057400" indent="-228600" defTabSz="685800">
              <a:defRPr kumimoji="1" sz="1200">
                <a:solidFill>
                  <a:schemeClr val="tx1"/>
                </a:solidFill>
                <a:latin typeface="Arial" charset="0"/>
                <a:ea typeface="ＭＳ Ｐゴシック" charset="-128"/>
              </a:defRPr>
            </a:lvl5pPr>
            <a:lvl6pPr marL="2514600" indent="-228600" defTabSz="6858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defTabSz="6858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defTabSz="6858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defTabSz="685800" eaLnBrk="0" fontAlgn="base" hangingPunct="0">
              <a:spcBef>
                <a:spcPct val="0"/>
              </a:spcBef>
              <a:spcAft>
                <a:spcPct val="0"/>
              </a:spcAft>
              <a:defRPr kumimoji="1" sz="1200">
                <a:solidFill>
                  <a:schemeClr val="tx1"/>
                </a:solidFill>
                <a:latin typeface="Arial" charset="0"/>
                <a:ea typeface="ＭＳ Ｐゴシック" charset="-128"/>
              </a:defRPr>
            </a:lvl9pPr>
          </a:lstStyle>
          <a:p>
            <a:pPr algn="ctr" eaLnBrk="1" hangingPunct="1"/>
            <a:endParaRPr lang="ja-JP" altLang="en-US" sz="400">
              <a:latin typeface="Meiryo UI" panose="020B0604030504040204" pitchFamily="34" charset="-128"/>
              <a:ea typeface="Meiryo UI" panose="020B0604030504040204" pitchFamily="34" charset="-128"/>
              <a:cs typeface="Meiryo" charset="-128"/>
            </a:endParaRPr>
          </a:p>
        </p:txBody>
      </p:sp>
      <p:sp>
        <p:nvSpPr>
          <p:cNvPr id="50" name="Rectangle 62">
            <a:extLst>
              <a:ext uri="{FF2B5EF4-FFF2-40B4-BE49-F238E27FC236}">
                <a16:creationId xmlns:a16="http://schemas.microsoft.com/office/drawing/2014/main" id="{7A226F4A-54FA-4D15-901E-A4045205551D}"/>
              </a:ext>
            </a:extLst>
          </p:cNvPr>
          <p:cNvSpPr>
            <a:spLocks noChangeArrowheads="1"/>
          </p:cNvSpPr>
          <p:nvPr/>
        </p:nvSpPr>
        <p:spPr bwMode="auto">
          <a:xfrm>
            <a:off x="3239852" y="4752865"/>
            <a:ext cx="337019" cy="411964"/>
          </a:xfrm>
          <a:prstGeom prst="rect">
            <a:avLst/>
          </a:pr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lIns="68580" tIns="34290" rIns="68580" bIns="34290" anchor="ctr"/>
          <a:lstStyle>
            <a:lvl1pPr defTabSz="685800">
              <a:defRPr kumimoji="1" sz="1200">
                <a:solidFill>
                  <a:schemeClr val="tx1"/>
                </a:solidFill>
                <a:latin typeface="Arial" charset="0"/>
                <a:ea typeface="ＭＳ Ｐゴシック" charset="-128"/>
              </a:defRPr>
            </a:lvl1pPr>
            <a:lvl2pPr marL="742950" indent="-285750" defTabSz="685800">
              <a:defRPr kumimoji="1" sz="1200">
                <a:solidFill>
                  <a:schemeClr val="tx1"/>
                </a:solidFill>
                <a:latin typeface="Arial" charset="0"/>
                <a:ea typeface="ＭＳ Ｐゴシック" charset="-128"/>
              </a:defRPr>
            </a:lvl2pPr>
            <a:lvl3pPr marL="1143000" indent="-228600" defTabSz="685800">
              <a:defRPr kumimoji="1" sz="1200">
                <a:solidFill>
                  <a:schemeClr val="tx1"/>
                </a:solidFill>
                <a:latin typeface="Arial" charset="0"/>
                <a:ea typeface="ＭＳ Ｐゴシック" charset="-128"/>
              </a:defRPr>
            </a:lvl3pPr>
            <a:lvl4pPr marL="1600200" indent="-228600" defTabSz="685800">
              <a:defRPr kumimoji="1" sz="1200">
                <a:solidFill>
                  <a:schemeClr val="tx1"/>
                </a:solidFill>
                <a:latin typeface="Arial" charset="0"/>
                <a:ea typeface="ＭＳ Ｐゴシック" charset="-128"/>
              </a:defRPr>
            </a:lvl4pPr>
            <a:lvl5pPr marL="2057400" indent="-228600" defTabSz="685800">
              <a:defRPr kumimoji="1" sz="1200">
                <a:solidFill>
                  <a:schemeClr val="tx1"/>
                </a:solidFill>
                <a:latin typeface="Arial" charset="0"/>
                <a:ea typeface="ＭＳ Ｐゴシック" charset="-128"/>
              </a:defRPr>
            </a:lvl5pPr>
            <a:lvl6pPr marL="2514600" indent="-228600" defTabSz="6858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defTabSz="6858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defTabSz="6858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defTabSz="685800" eaLnBrk="0" fontAlgn="base" hangingPunct="0">
              <a:spcBef>
                <a:spcPct val="0"/>
              </a:spcBef>
              <a:spcAft>
                <a:spcPct val="0"/>
              </a:spcAft>
              <a:defRPr kumimoji="1" sz="1200">
                <a:solidFill>
                  <a:schemeClr val="tx1"/>
                </a:solidFill>
                <a:latin typeface="Arial" charset="0"/>
                <a:ea typeface="ＭＳ Ｐゴシック" charset="-128"/>
              </a:defRPr>
            </a:lvl9pPr>
          </a:lstStyle>
          <a:p>
            <a:pPr algn="ctr" eaLnBrk="1" hangingPunct="1"/>
            <a:endParaRPr lang="ja-JP" altLang="en-US" sz="400">
              <a:latin typeface="Meiryo UI" panose="020B0604030504040204" pitchFamily="34" charset="-128"/>
              <a:ea typeface="Meiryo UI" panose="020B0604030504040204" pitchFamily="34" charset="-128"/>
              <a:cs typeface="Meiryo" charset="-128"/>
            </a:endParaRPr>
          </a:p>
        </p:txBody>
      </p:sp>
      <p:sp>
        <p:nvSpPr>
          <p:cNvPr id="51" name="Rectangle 62">
            <a:extLst>
              <a:ext uri="{FF2B5EF4-FFF2-40B4-BE49-F238E27FC236}">
                <a16:creationId xmlns:a16="http://schemas.microsoft.com/office/drawing/2014/main" id="{845707EF-1F56-4659-8141-BC492BACBD0E}"/>
              </a:ext>
            </a:extLst>
          </p:cNvPr>
          <p:cNvSpPr>
            <a:spLocks noChangeArrowheads="1"/>
          </p:cNvSpPr>
          <p:nvPr/>
        </p:nvSpPr>
        <p:spPr bwMode="auto">
          <a:xfrm>
            <a:off x="3239852" y="5222854"/>
            <a:ext cx="337019" cy="168887"/>
          </a:xfrm>
          <a:prstGeom prst="rect">
            <a:avLst/>
          </a:pr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lIns="68580" tIns="34290" rIns="68580" bIns="34290" anchor="ctr"/>
          <a:lstStyle>
            <a:lvl1pPr defTabSz="685800">
              <a:defRPr kumimoji="1" sz="1200">
                <a:solidFill>
                  <a:schemeClr val="tx1"/>
                </a:solidFill>
                <a:latin typeface="Arial" charset="0"/>
                <a:ea typeface="ＭＳ Ｐゴシック" charset="-128"/>
              </a:defRPr>
            </a:lvl1pPr>
            <a:lvl2pPr marL="742950" indent="-285750" defTabSz="685800">
              <a:defRPr kumimoji="1" sz="1200">
                <a:solidFill>
                  <a:schemeClr val="tx1"/>
                </a:solidFill>
                <a:latin typeface="Arial" charset="0"/>
                <a:ea typeface="ＭＳ Ｐゴシック" charset="-128"/>
              </a:defRPr>
            </a:lvl2pPr>
            <a:lvl3pPr marL="1143000" indent="-228600" defTabSz="685800">
              <a:defRPr kumimoji="1" sz="1200">
                <a:solidFill>
                  <a:schemeClr val="tx1"/>
                </a:solidFill>
                <a:latin typeface="Arial" charset="0"/>
                <a:ea typeface="ＭＳ Ｐゴシック" charset="-128"/>
              </a:defRPr>
            </a:lvl3pPr>
            <a:lvl4pPr marL="1600200" indent="-228600" defTabSz="685800">
              <a:defRPr kumimoji="1" sz="1200">
                <a:solidFill>
                  <a:schemeClr val="tx1"/>
                </a:solidFill>
                <a:latin typeface="Arial" charset="0"/>
                <a:ea typeface="ＭＳ Ｐゴシック" charset="-128"/>
              </a:defRPr>
            </a:lvl4pPr>
            <a:lvl5pPr marL="2057400" indent="-228600" defTabSz="685800">
              <a:defRPr kumimoji="1" sz="1200">
                <a:solidFill>
                  <a:schemeClr val="tx1"/>
                </a:solidFill>
                <a:latin typeface="Arial" charset="0"/>
                <a:ea typeface="ＭＳ Ｐゴシック" charset="-128"/>
              </a:defRPr>
            </a:lvl5pPr>
            <a:lvl6pPr marL="2514600" indent="-228600" defTabSz="6858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defTabSz="6858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defTabSz="6858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defTabSz="685800" eaLnBrk="0" fontAlgn="base" hangingPunct="0">
              <a:spcBef>
                <a:spcPct val="0"/>
              </a:spcBef>
              <a:spcAft>
                <a:spcPct val="0"/>
              </a:spcAft>
              <a:defRPr kumimoji="1" sz="1200">
                <a:solidFill>
                  <a:schemeClr val="tx1"/>
                </a:solidFill>
                <a:latin typeface="Arial" charset="0"/>
                <a:ea typeface="ＭＳ Ｐゴシック" charset="-128"/>
              </a:defRPr>
            </a:lvl9pPr>
          </a:lstStyle>
          <a:p>
            <a:pPr algn="ctr" eaLnBrk="1" hangingPunct="1"/>
            <a:endParaRPr lang="ja-JP" altLang="en-US" sz="400">
              <a:latin typeface="Meiryo UI" panose="020B0604030504040204" pitchFamily="34" charset="-128"/>
              <a:ea typeface="Meiryo UI" panose="020B0604030504040204" pitchFamily="34" charset="-128"/>
              <a:cs typeface="Meiryo" charset="-128"/>
            </a:endParaRPr>
          </a:p>
        </p:txBody>
      </p:sp>
      <p:sp>
        <p:nvSpPr>
          <p:cNvPr id="52" name="Rectangle 62">
            <a:extLst>
              <a:ext uri="{FF2B5EF4-FFF2-40B4-BE49-F238E27FC236}">
                <a16:creationId xmlns:a16="http://schemas.microsoft.com/office/drawing/2014/main" id="{DC002ABD-09C3-4074-8DFC-B7F7CEAEC4EE}"/>
              </a:ext>
            </a:extLst>
          </p:cNvPr>
          <p:cNvSpPr>
            <a:spLocks noChangeArrowheads="1"/>
          </p:cNvSpPr>
          <p:nvPr/>
        </p:nvSpPr>
        <p:spPr bwMode="auto">
          <a:xfrm>
            <a:off x="1532253" y="4293202"/>
            <a:ext cx="253207" cy="411964"/>
          </a:xfrm>
          <a:prstGeom prst="rect">
            <a:avLst/>
          </a:pr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lIns="68580" tIns="34290" rIns="68580" bIns="34290" anchor="ctr"/>
          <a:lstStyle>
            <a:lvl1pPr defTabSz="685800">
              <a:defRPr kumimoji="1" sz="1200">
                <a:solidFill>
                  <a:schemeClr val="tx1"/>
                </a:solidFill>
                <a:latin typeface="Arial" charset="0"/>
                <a:ea typeface="ＭＳ Ｐゴシック" charset="-128"/>
              </a:defRPr>
            </a:lvl1pPr>
            <a:lvl2pPr marL="742950" indent="-285750" defTabSz="685800">
              <a:defRPr kumimoji="1" sz="1200">
                <a:solidFill>
                  <a:schemeClr val="tx1"/>
                </a:solidFill>
                <a:latin typeface="Arial" charset="0"/>
                <a:ea typeface="ＭＳ Ｐゴシック" charset="-128"/>
              </a:defRPr>
            </a:lvl2pPr>
            <a:lvl3pPr marL="1143000" indent="-228600" defTabSz="685800">
              <a:defRPr kumimoji="1" sz="1200">
                <a:solidFill>
                  <a:schemeClr val="tx1"/>
                </a:solidFill>
                <a:latin typeface="Arial" charset="0"/>
                <a:ea typeface="ＭＳ Ｐゴシック" charset="-128"/>
              </a:defRPr>
            </a:lvl3pPr>
            <a:lvl4pPr marL="1600200" indent="-228600" defTabSz="685800">
              <a:defRPr kumimoji="1" sz="1200">
                <a:solidFill>
                  <a:schemeClr val="tx1"/>
                </a:solidFill>
                <a:latin typeface="Arial" charset="0"/>
                <a:ea typeface="ＭＳ Ｐゴシック" charset="-128"/>
              </a:defRPr>
            </a:lvl4pPr>
            <a:lvl5pPr marL="2057400" indent="-228600" defTabSz="685800">
              <a:defRPr kumimoji="1" sz="1200">
                <a:solidFill>
                  <a:schemeClr val="tx1"/>
                </a:solidFill>
                <a:latin typeface="Arial" charset="0"/>
                <a:ea typeface="ＭＳ Ｐゴシック" charset="-128"/>
              </a:defRPr>
            </a:lvl5pPr>
            <a:lvl6pPr marL="2514600" indent="-228600" defTabSz="6858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defTabSz="6858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defTabSz="6858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defTabSz="685800" eaLnBrk="0" fontAlgn="base" hangingPunct="0">
              <a:spcBef>
                <a:spcPct val="0"/>
              </a:spcBef>
              <a:spcAft>
                <a:spcPct val="0"/>
              </a:spcAft>
              <a:defRPr kumimoji="1" sz="1200">
                <a:solidFill>
                  <a:schemeClr val="tx1"/>
                </a:solidFill>
                <a:latin typeface="Arial" charset="0"/>
                <a:ea typeface="ＭＳ Ｐゴシック" charset="-128"/>
              </a:defRPr>
            </a:lvl9pPr>
          </a:lstStyle>
          <a:p>
            <a:pPr algn="ctr" eaLnBrk="1" hangingPunct="1"/>
            <a:endParaRPr lang="ja-JP" altLang="en-US" sz="400">
              <a:latin typeface="Meiryo UI" panose="020B0604030504040204" pitchFamily="34" charset="-128"/>
              <a:ea typeface="Meiryo UI" panose="020B0604030504040204" pitchFamily="34" charset="-128"/>
              <a:cs typeface="Meiryo" charset="-128"/>
            </a:endParaRPr>
          </a:p>
        </p:txBody>
      </p:sp>
      <p:sp>
        <p:nvSpPr>
          <p:cNvPr id="53" name="Rectangle 62">
            <a:extLst>
              <a:ext uri="{FF2B5EF4-FFF2-40B4-BE49-F238E27FC236}">
                <a16:creationId xmlns:a16="http://schemas.microsoft.com/office/drawing/2014/main" id="{F4608DE0-8D9F-4283-8FA0-CBF356BA13B6}"/>
              </a:ext>
            </a:extLst>
          </p:cNvPr>
          <p:cNvSpPr>
            <a:spLocks noChangeArrowheads="1"/>
          </p:cNvSpPr>
          <p:nvPr/>
        </p:nvSpPr>
        <p:spPr bwMode="auto">
          <a:xfrm>
            <a:off x="1532253" y="4752865"/>
            <a:ext cx="253207" cy="411964"/>
          </a:xfrm>
          <a:prstGeom prst="rect">
            <a:avLst/>
          </a:pr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lIns="68580" tIns="34290" rIns="68580" bIns="34290" anchor="ctr"/>
          <a:lstStyle>
            <a:lvl1pPr defTabSz="685800">
              <a:defRPr kumimoji="1" sz="1200">
                <a:solidFill>
                  <a:schemeClr val="tx1"/>
                </a:solidFill>
                <a:latin typeface="Arial" charset="0"/>
                <a:ea typeface="ＭＳ Ｐゴシック" charset="-128"/>
              </a:defRPr>
            </a:lvl1pPr>
            <a:lvl2pPr marL="742950" indent="-285750" defTabSz="685800">
              <a:defRPr kumimoji="1" sz="1200">
                <a:solidFill>
                  <a:schemeClr val="tx1"/>
                </a:solidFill>
                <a:latin typeface="Arial" charset="0"/>
                <a:ea typeface="ＭＳ Ｐゴシック" charset="-128"/>
              </a:defRPr>
            </a:lvl2pPr>
            <a:lvl3pPr marL="1143000" indent="-228600" defTabSz="685800">
              <a:defRPr kumimoji="1" sz="1200">
                <a:solidFill>
                  <a:schemeClr val="tx1"/>
                </a:solidFill>
                <a:latin typeface="Arial" charset="0"/>
                <a:ea typeface="ＭＳ Ｐゴシック" charset="-128"/>
              </a:defRPr>
            </a:lvl3pPr>
            <a:lvl4pPr marL="1600200" indent="-228600" defTabSz="685800">
              <a:defRPr kumimoji="1" sz="1200">
                <a:solidFill>
                  <a:schemeClr val="tx1"/>
                </a:solidFill>
                <a:latin typeface="Arial" charset="0"/>
                <a:ea typeface="ＭＳ Ｐゴシック" charset="-128"/>
              </a:defRPr>
            </a:lvl4pPr>
            <a:lvl5pPr marL="2057400" indent="-228600" defTabSz="685800">
              <a:defRPr kumimoji="1" sz="1200">
                <a:solidFill>
                  <a:schemeClr val="tx1"/>
                </a:solidFill>
                <a:latin typeface="Arial" charset="0"/>
                <a:ea typeface="ＭＳ Ｐゴシック" charset="-128"/>
              </a:defRPr>
            </a:lvl5pPr>
            <a:lvl6pPr marL="2514600" indent="-228600" defTabSz="6858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defTabSz="6858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defTabSz="6858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defTabSz="685800" eaLnBrk="0" fontAlgn="base" hangingPunct="0">
              <a:spcBef>
                <a:spcPct val="0"/>
              </a:spcBef>
              <a:spcAft>
                <a:spcPct val="0"/>
              </a:spcAft>
              <a:defRPr kumimoji="1" sz="1200">
                <a:solidFill>
                  <a:schemeClr val="tx1"/>
                </a:solidFill>
                <a:latin typeface="Arial" charset="0"/>
                <a:ea typeface="ＭＳ Ｐゴシック" charset="-128"/>
              </a:defRPr>
            </a:lvl9pPr>
          </a:lstStyle>
          <a:p>
            <a:pPr algn="ctr" eaLnBrk="1" hangingPunct="1"/>
            <a:endParaRPr lang="ja-JP" altLang="en-US" sz="400">
              <a:latin typeface="Meiryo UI" panose="020B0604030504040204" pitchFamily="34" charset="-128"/>
              <a:ea typeface="Meiryo UI" panose="020B0604030504040204" pitchFamily="34" charset="-128"/>
              <a:cs typeface="Meiryo" charset="-128"/>
            </a:endParaRPr>
          </a:p>
        </p:txBody>
      </p:sp>
      <p:sp>
        <p:nvSpPr>
          <p:cNvPr id="54" name="Rectangle 62">
            <a:extLst>
              <a:ext uri="{FF2B5EF4-FFF2-40B4-BE49-F238E27FC236}">
                <a16:creationId xmlns:a16="http://schemas.microsoft.com/office/drawing/2014/main" id="{34415785-0B36-4578-82B6-17BB0EDE7350}"/>
              </a:ext>
            </a:extLst>
          </p:cNvPr>
          <p:cNvSpPr>
            <a:spLocks noChangeArrowheads="1"/>
          </p:cNvSpPr>
          <p:nvPr/>
        </p:nvSpPr>
        <p:spPr bwMode="auto">
          <a:xfrm>
            <a:off x="1532253" y="5222854"/>
            <a:ext cx="253207" cy="168887"/>
          </a:xfrm>
          <a:prstGeom prst="rect">
            <a:avLst/>
          </a:pr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lIns="68580" tIns="34290" rIns="68580" bIns="34290" anchor="ctr"/>
          <a:lstStyle>
            <a:lvl1pPr defTabSz="685800">
              <a:defRPr kumimoji="1" sz="1200">
                <a:solidFill>
                  <a:schemeClr val="tx1"/>
                </a:solidFill>
                <a:latin typeface="Arial" charset="0"/>
                <a:ea typeface="ＭＳ Ｐゴシック" charset="-128"/>
              </a:defRPr>
            </a:lvl1pPr>
            <a:lvl2pPr marL="742950" indent="-285750" defTabSz="685800">
              <a:defRPr kumimoji="1" sz="1200">
                <a:solidFill>
                  <a:schemeClr val="tx1"/>
                </a:solidFill>
                <a:latin typeface="Arial" charset="0"/>
                <a:ea typeface="ＭＳ Ｐゴシック" charset="-128"/>
              </a:defRPr>
            </a:lvl2pPr>
            <a:lvl3pPr marL="1143000" indent="-228600" defTabSz="685800">
              <a:defRPr kumimoji="1" sz="1200">
                <a:solidFill>
                  <a:schemeClr val="tx1"/>
                </a:solidFill>
                <a:latin typeface="Arial" charset="0"/>
                <a:ea typeface="ＭＳ Ｐゴシック" charset="-128"/>
              </a:defRPr>
            </a:lvl3pPr>
            <a:lvl4pPr marL="1600200" indent="-228600" defTabSz="685800">
              <a:defRPr kumimoji="1" sz="1200">
                <a:solidFill>
                  <a:schemeClr val="tx1"/>
                </a:solidFill>
                <a:latin typeface="Arial" charset="0"/>
                <a:ea typeface="ＭＳ Ｐゴシック" charset="-128"/>
              </a:defRPr>
            </a:lvl4pPr>
            <a:lvl5pPr marL="2057400" indent="-228600" defTabSz="685800">
              <a:defRPr kumimoji="1" sz="1200">
                <a:solidFill>
                  <a:schemeClr val="tx1"/>
                </a:solidFill>
                <a:latin typeface="Arial" charset="0"/>
                <a:ea typeface="ＭＳ Ｐゴシック" charset="-128"/>
              </a:defRPr>
            </a:lvl5pPr>
            <a:lvl6pPr marL="2514600" indent="-228600" defTabSz="6858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defTabSz="6858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defTabSz="6858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defTabSz="685800" eaLnBrk="0" fontAlgn="base" hangingPunct="0">
              <a:spcBef>
                <a:spcPct val="0"/>
              </a:spcBef>
              <a:spcAft>
                <a:spcPct val="0"/>
              </a:spcAft>
              <a:defRPr kumimoji="1" sz="1200">
                <a:solidFill>
                  <a:schemeClr val="tx1"/>
                </a:solidFill>
                <a:latin typeface="Arial" charset="0"/>
                <a:ea typeface="ＭＳ Ｐゴシック" charset="-128"/>
              </a:defRPr>
            </a:lvl9pPr>
          </a:lstStyle>
          <a:p>
            <a:pPr algn="ctr" eaLnBrk="1" hangingPunct="1"/>
            <a:endParaRPr lang="ja-JP" altLang="en-US" sz="400">
              <a:latin typeface="Meiryo UI" panose="020B0604030504040204" pitchFamily="34" charset="-128"/>
              <a:ea typeface="Meiryo UI" panose="020B0604030504040204" pitchFamily="34" charset="-128"/>
              <a:cs typeface="Meiryo" charset="-128"/>
            </a:endParaRPr>
          </a:p>
        </p:txBody>
      </p:sp>
      <p:sp>
        <p:nvSpPr>
          <p:cNvPr id="73" name="Rectangle 54">
            <a:extLst>
              <a:ext uri="{FF2B5EF4-FFF2-40B4-BE49-F238E27FC236}">
                <a16:creationId xmlns:a16="http://schemas.microsoft.com/office/drawing/2014/main" id="{BAB2BDA2-4EE1-4072-BC8A-0AD6A22B84BE}"/>
              </a:ext>
            </a:extLst>
          </p:cNvPr>
          <p:cNvSpPr>
            <a:spLocks noChangeArrowheads="1"/>
          </p:cNvSpPr>
          <p:nvPr/>
        </p:nvSpPr>
        <p:spPr bwMode="auto">
          <a:xfrm>
            <a:off x="330403" y="2298718"/>
            <a:ext cx="997362" cy="1157003"/>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defRPr kumimoji="1" sz="1200">
                <a:solidFill>
                  <a:schemeClr val="tx1"/>
                </a:solidFill>
                <a:latin typeface="Arial" charset="0"/>
                <a:ea typeface="ＭＳ Ｐゴシック" charset="-128"/>
              </a:defRPr>
            </a:lvl1pPr>
            <a:lvl2pPr marL="742950" indent="-285750">
              <a:defRPr kumimoji="1" sz="1200">
                <a:solidFill>
                  <a:schemeClr val="tx1"/>
                </a:solidFill>
                <a:latin typeface="Arial" charset="0"/>
                <a:ea typeface="ＭＳ Ｐゴシック" charset="-128"/>
              </a:defRPr>
            </a:lvl2pPr>
            <a:lvl3pPr marL="1143000" indent="-228600">
              <a:defRPr kumimoji="1" sz="1200">
                <a:solidFill>
                  <a:schemeClr val="tx1"/>
                </a:solidFill>
                <a:latin typeface="Arial" charset="0"/>
                <a:ea typeface="ＭＳ Ｐゴシック" charset="-128"/>
              </a:defRPr>
            </a:lvl3pPr>
            <a:lvl4pPr marL="1600200" indent="-228600">
              <a:defRPr kumimoji="1" sz="1200">
                <a:solidFill>
                  <a:schemeClr val="tx1"/>
                </a:solidFill>
                <a:latin typeface="Arial" charset="0"/>
                <a:ea typeface="ＭＳ Ｐゴシック" charset="-128"/>
              </a:defRPr>
            </a:lvl4pPr>
            <a:lvl5pPr marL="2057400" indent="-22860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algn="ctr" eaLnBrk="1" hangingPunct="1">
              <a:lnSpc>
                <a:spcPct val="90000"/>
              </a:lnSpc>
              <a:spcBef>
                <a:spcPct val="20000"/>
              </a:spcBef>
            </a:pPr>
            <a:r>
              <a:rPr lang="en-US" altLang="ja-JP" dirty="0">
                <a:latin typeface="Meiryo UI" panose="020B0604030504040204" pitchFamily="34" charset="-128"/>
                <a:ea typeface="Meiryo UI" panose="020B0604030504040204" pitchFamily="34" charset="-128"/>
                <a:cs typeface="Meiryo UI" panose="020B0604030504040204" pitchFamily="50" charset="-128"/>
              </a:rPr>
              <a:t>ID</a:t>
            </a:r>
            <a:r>
              <a:rPr lang="ja-JP" altLang="en-US" dirty="0">
                <a:latin typeface="Meiryo UI" panose="020B0604030504040204" pitchFamily="34" charset="-128"/>
                <a:ea typeface="Meiryo UI" panose="020B0604030504040204" pitchFamily="34" charset="-128"/>
                <a:cs typeface="Meiryo UI" panose="020B0604030504040204" pitchFamily="50" charset="-128"/>
              </a:rPr>
              <a:t>つなぎ手順</a:t>
            </a:r>
          </a:p>
        </p:txBody>
      </p:sp>
      <p:sp>
        <p:nvSpPr>
          <p:cNvPr id="74" name="Rectangle 54">
            <a:extLst>
              <a:ext uri="{FF2B5EF4-FFF2-40B4-BE49-F238E27FC236}">
                <a16:creationId xmlns:a16="http://schemas.microsoft.com/office/drawing/2014/main" id="{BE97B27A-26E3-4EF0-9CB4-5E65C6BF663F}"/>
              </a:ext>
            </a:extLst>
          </p:cNvPr>
          <p:cNvSpPr>
            <a:spLocks noChangeArrowheads="1"/>
          </p:cNvSpPr>
          <p:nvPr/>
        </p:nvSpPr>
        <p:spPr bwMode="auto">
          <a:xfrm>
            <a:off x="330403" y="3730614"/>
            <a:ext cx="997362" cy="2254670"/>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defRPr kumimoji="1" sz="1200">
                <a:solidFill>
                  <a:schemeClr val="tx1"/>
                </a:solidFill>
                <a:latin typeface="Arial" charset="0"/>
                <a:ea typeface="ＭＳ Ｐゴシック" charset="-128"/>
              </a:defRPr>
            </a:lvl1pPr>
            <a:lvl2pPr marL="742950" indent="-285750">
              <a:defRPr kumimoji="1" sz="1200">
                <a:solidFill>
                  <a:schemeClr val="tx1"/>
                </a:solidFill>
                <a:latin typeface="Arial" charset="0"/>
                <a:ea typeface="ＭＳ Ｐゴシック" charset="-128"/>
              </a:defRPr>
            </a:lvl2pPr>
            <a:lvl3pPr marL="1143000" indent="-228600">
              <a:defRPr kumimoji="1" sz="1200">
                <a:solidFill>
                  <a:schemeClr val="tx1"/>
                </a:solidFill>
                <a:latin typeface="Arial" charset="0"/>
                <a:ea typeface="ＭＳ Ｐゴシック" charset="-128"/>
              </a:defRPr>
            </a:lvl3pPr>
            <a:lvl4pPr marL="1600200" indent="-228600">
              <a:defRPr kumimoji="1" sz="1200">
                <a:solidFill>
                  <a:schemeClr val="tx1"/>
                </a:solidFill>
                <a:latin typeface="Arial" charset="0"/>
                <a:ea typeface="ＭＳ Ｐゴシック" charset="-128"/>
              </a:defRPr>
            </a:lvl4pPr>
            <a:lvl5pPr marL="2057400" indent="-22860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marL="135731" eaLnBrk="1" hangingPunct="1">
              <a:lnSpc>
                <a:spcPct val="90000"/>
              </a:lnSpc>
              <a:spcBef>
                <a:spcPct val="20000"/>
              </a:spcBef>
            </a:pPr>
            <a:r>
              <a:rPr lang="ja-JP" altLang="en-US" dirty="0">
                <a:latin typeface="Meiryo UI" panose="020B0604030504040204" pitchFamily="34" charset="-128"/>
                <a:ea typeface="Meiryo UI" panose="020B0604030504040204" pitchFamily="34" charset="-128"/>
                <a:cs typeface="Meiryo UI" panose="020B0604030504040204" pitchFamily="50" charset="-128"/>
              </a:rPr>
              <a:t>処理イメージ</a:t>
            </a:r>
          </a:p>
        </p:txBody>
      </p:sp>
      <p:graphicFrame>
        <p:nvGraphicFramePr>
          <p:cNvPr id="79" name="Table 78">
            <a:extLst>
              <a:ext uri="{FF2B5EF4-FFF2-40B4-BE49-F238E27FC236}">
                <a16:creationId xmlns:a16="http://schemas.microsoft.com/office/drawing/2014/main" id="{94DE0D7F-8BD4-4483-B466-5F907E83B43C}"/>
              </a:ext>
            </a:extLst>
          </p:cNvPr>
          <p:cNvGraphicFramePr>
            <a:graphicFrameLocks noGrp="1"/>
          </p:cNvGraphicFramePr>
          <p:nvPr>
            <p:extLst>
              <p:ext uri="{D42A27DB-BD31-4B8C-83A1-F6EECF244321}">
                <p14:modId xmlns:p14="http://schemas.microsoft.com/office/powerpoint/2010/main" val="2002358327"/>
              </p:ext>
            </p:extLst>
          </p:nvPr>
        </p:nvGraphicFramePr>
        <p:xfrm>
          <a:off x="3921314" y="3985190"/>
          <a:ext cx="2120256" cy="1432806"/>
        </p:xfrm>
        <a:graphic>
          <a:graphicData uri="http://schemas.openxmlformats.org/drawingml/2006/table">
            <a:tbl>
              <a:tblPr firstRow="1" bandRow="1">
                <a:tableStyleId>{5C22544A-7EE6-4342-B048-85BDC9FD1C3A}</a:tableStyleId>
              </a:tblPr>
              <a:tblGrid>
                <a:gridCol w="363075">
                  <a:extLst>
                    <a:ext uri="{9D8B030D-6E8A-4147-A177-3AD203B41FA5}">
                      <a16:colId xmlns:a16="http://schemas.microsoft.com/office/drawing/2014/main" val="20000"/>
                    </a:ext>
                  </a:extLst>
                </a:gridCol>
                <a:gridCol w="365329">
                  <a:extLst>
                    <a:ext uri="{9D8B030D-6E8A-4147-A177-3AD203B41FA5}">
                      <a16:colId xmlns:a16="http://schemas.microsoft.com/office/drawing/2014/main" val="20001"/>
                    </a:ext>
                  </a:extLst>
                </a:gridCol>
                <a:gridCol w="488454">
                  <a:extLst>
                    <a:ext uri="{9D8B030D-6E8A-4147-A177-3AD203B41FA5}">
                      <a16:colId xmlns:a16="http://schemas.microsoft.com/office/drawing/2014/main" val="2359576278"/>
                    </a:ext>
                  </a:extLst>
                </a:gridCol>
                <a:gridCol w="488454">
                  <a:extLst>
                    <a:ext uri="{9D8B030D-6E8A-4147-A177-3AD203B41FA5}">
                      <a16:colId xmlns:a16="http://schemas.microsoft.com/office/drawing/2014/main" val="20003"/>
                    </a:ext>
                  </a:extLst>
                </a:gridCol>
                <a:gridCol w="414944">
                  <a:extLst>
                    <a:ext uri="{9D8B030D-6E8A-4147-A177-3AD203B41FA5}">
                      <a16:colId xmlns:a16="http://schemas.microsoft.com/office/drawing/2014/main" val="20004"/>
                    </a:ext>
                  </a:extLst>
                </a:gridCol>
              </a:tblGrid>
              <a:tr h="287351">
                <a:tc>
                  <a:txBody>
                    <a:bodyPr/>
                    <a:lstStyle/>
                    <a:p>
                      <a:pPr algn="ctr"/>
                      <a:r>
                        <a:rPr kumimoji="1" lang="en-US" altLang="ja-JP"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ID1</a:t>
                      </a:r>
                    </a:p>
                  </a:txBody>
                  <a:tcPr marL="62348" marR="62348" marT="31177" marB="31177" anchor="ctr"/>
                </a:tc>
                <a:tc>
                  <a:txBody>
                    <a:bodyPr/>
                    <a:lstStyle/>
                    <a:p>
                      <a:pPr algn="ctr"/>
                      <a:r>
                        <a:rPr kumimoji="1" lang="en-US" altLang="ja-JP"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ID2</a:t>
                      </a:r>
                    </a:p>
                  </a:txBody>
                  <a:tcPr marL="62348" marR="62348" marT="31177" marB="31177" anchor="ctr"/>
                </a:tc>
                <a:tc>
                  <a:txBody>
                    <a:bodyPr/>
                    <a:lstStyle/>
                    <a:p>
                      <a:pPr algn="ctr"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診療年月</a:t>
                      </a:r>
                      <a:endParaRPr lang="en-US" altLang="ja-JP" sz="700" b="0" i="0" u="none" strike="noStrike" dirty="0">
                        <a:solidFill>
                          <a:schemeClr val="tx1"/>
                        </a:solidFill>
                        <a:effectLst/>
                        <a:latin typeface="Meiryo UI" panose="020B0604030504040204" pitchFamily="50" charset="-128"/>
                        <a:ea typeface="Meiryo UI" panose="020B0604030504040204" pitchFamily="50" charset="-128"/>
                      </a:endParaRPr>
                    </a:p>
                  </a:txBody>
                  <a:tcPr marL="6495" marR="6495" marT="6494" marB="0" anchor="ctr"/>
                </a:tc>
                <a:tc>
                  <a:txBody>
                    <a:bodyPr/>
                    <a:lstStyle/>
                    <a:p>
                      <a:pPr algn="ctr"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転帰区分</a:t>
                      </a:r>
                      <a:endParaRPr lang="en-US" altLang="ja-JP" sz="700" b="0" i="0" u="none" strike="noStrike" dirty="0">
                        <a:solidFill>
                          <a:schemeClr val="tx1"/>
                        </a:solidFill>
                        <a:effectLst/>
                        <a:latin typeface="Meiryo UI" panose="020B0604030504040204" pitchFamily="50" charset="-128"/>
                        <a:ea typeface="Meiryo UI" panose="020B0604030504040204" pitchFamily="50" charset="-128"/>
                      </a:endParaRPr>
                    </a:p>
                  </a:txBody>
                  <a:tcPr marL="6495" marR="6495" marT="6494" marB="0" anchor="ctr"/>
                </a:tc>
                <a:tc>
                  <a:txBody>
                    <a:bodyPr/>
                    <a:lstStyle/>
                    <a:p>
                      <a:pPr algn="ct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ID3</a:t>
                      </a:r>
                    </a:p>
                  </a:txBody>
                  <a:tcPr marL="6495" marR="6495" marT="6494" marB="0" anchor="ctr"/>
                </a:tc>
                <a:extLst>
                  <a:ext uri="{0D108BD9-81ED-4DB2-BD59-A6C34878D82A}">
                    <a16:rowId xmlns:a16="http://schemas.microsoft.com/office/drawing/2014/main" val="10000"/>
                  </a:ext>
                </a:extLst>
              </a:tr>
              <a:tr h="229091">
                <a:tc>
                  <a:txBody>
                    <a:bodyPr/>
                    <a:lstStyle/>
                    <a:p>
                      <a:pPr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AA</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D6DAFD"/>
                    </a:solidFill>
                  </a:tcPr>
                </a:tc>
                <a:tc>
                  <a:txBody>
                    <a:bodyPr/>
                    <a:lstStyle/>
                    <a:p>
                      <a:pPr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XX</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D6DAFD"/>
                    </a:solidFill>
                  </a:tcPr>
                </a:tc>
                <a:tc>
                  <a:txBody>
                    <a:bodyPr/>
                    <a:lstStyle/>
                    <a:p>
                      <a:pPr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201704</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D6DAFD"/>
                    </a:solidFill>
                  </a:tcPr>
                </a:tc>
                <a:tc>
                  <a:txBody>
                    <a:bodyPr/>
                    <a:lstStyle/>
                    <a:p>
                      <a:pPr algn="ct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D6DAFD"/>
                    </a:solidFill>
                  </a:tcPr>
                </a:tc>
                <a:tc>
                  <a:txBody>
                    <a:bodyPr/>
                    <a:lstStyle/>
                    <a:p>
                      <a:pPr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AAXX</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D6DAFD"/>
                    </a:solidFill>
                  </a:tcPr>
                </a:tc>
                <a:extLst>
                  <a:ext uri="{0D108BD9-81ED-4DB2-BD59-A6C34878D82A}">
                    <a16:rowId xmlns:a16="http://schemas.microsoft.com/office/drawing/2014/main" val="10001"/>
                  </a:ext>
                </a:extLst>
              </a:tr>
              <a:tr h="229091">
                <a:tc>
                  <a:txBody>
                    <a:bodyPr/>
                    <a:lstStyle/>
                    <a:p>
                      <a:pPr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AA</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ECEDFE"/>
                    </a:solidFill>
                  </a:tcPr>
                </a:tc>
                <a:tc>
                  <a:txBody>
                    <a:bodyPr/>
                    <a:lstStyle/>
                    <a:p>
                      <a:pPr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YY</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ECEDF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201705</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ECEDF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ECEDF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AAXX</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ECEDFE"/>
                    </a:solidFill>
                  </a:tcPr>
                </a:tc>
                <a:extLst>
                  <a:ext uri="{0D108BD9-81ED-4DB2-BD59-A6C34878D82A}">
                    <a16:rowId xmlns:a16="http://schemas.microsoft.com/office/drawing/2014/main" val="10002"/>
                  </a:ext>
                </a:extLst>
              </a:tr>
              <a:tr h="229091">
                <a:tc>
                  <a:txBody>
                    <a:bodyPr/>
                    <a:lstStyle/>
                    <a:p>
                      <a:pPr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BB</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ECEDFE"/>
                    </a:solidFill>
                  </a:tcPr>
                </a:tc>
                <a:tc>
                  <a:txBody>
                    <a:bodyPr/>
                    <a:lstStyle/>
                    <a:p>
                      <a:pPr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YY</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ECEDFE"/>
                    </a:solidFill>
                  </a:tcPr>
                </a:tc>
                <a:tc>
                  <a:txBody>
                    <a:bodyPr/>
                    <a:lstStyle/>
                    <a:p>
                      <a:pPr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201706</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ECEDFE"/>
                    </a:solidFill>
                  </a:tcPr>
                </a:tc>
                <a:tc>
                  <a:txBody>
                    <a:bodyPr/>
                    <a:lstStyle/>
                    <a:p>
                      <a:pPr algn="ct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ECEDFE"/>
                    </a:solidFill>
                  </a:tcPr>
                </a:tc>
                <a:tc>
                  <a:txBody>
                    <a:bodyPr/>
                    <a:lstStyle/>
                    <a:p>
                      <a:pPr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AAXX</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ECEDFE"/>
                    </a:solidFill>
                  </a:tcPr>
                </a:tc>
                <a:extLst>
                  <a:ext uri="{0D108BD9-81ED-4DB2-BD59-A6C34878D82A}">
                    <a16:rowId xmlns:a16="http://schemas.microsoft.com/office/drawing/2014/main" val="10003"/>
                  </a:ext>
                </a:extLst>
              </a:tr>
              <a:tr h="229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BB</a:t>
                      </a:r>
                      <a:endParaRPr kumimoji="1" lang="ja-JP" altLang="en-US"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D6DAFD"/>
                    </a:solidFill>
                  </a:tcPr>
                </a:tc>
                <a:tc>
                  <a:txBody>
                    <a:bodyPr/>
                    <a:lstStyle/>
                    <a:p>
                      <a:pPr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ZZ</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D6DAFD"/>
                    </a:solidFill>
                  </a:tcPr>
                </a:tc>
                <a:tc>
                  <a:txBody>
                    <a:bodyPr/>
                    <a:lstStyle/>
                    <a:p>
                      <a:pPr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201707</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D6DAFD"/>
                    </a:solidFill>
                  </a:tcPr>
                </a:tc>
                <a:tc>
                  <a:txBody>
                    <a:bodyPr/>
                    <a:lstStyle/>
                    <a:p>
                      <a:pPr algn="ct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D6DAFD"/>
                    </a:solidFill>
                  </a:tcPr>
                </a:tc>
                <a:tc>
                  <a:txBody>
                    <a:bodyPr/>
                    <a:lstStyle/>
                    <a:p>
                      <a:pPr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BBYY</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D6DAFD"/>
                    </a:solidFill>
                  </a:tcPr>
                </a:tc>
                <a:extLst>
                  <a:ext uri="{0D108BD9-81ED-4DB2-BD59-A6C34878D82A}">
                    <a16:rowId xmlns:a16="http://schemas.microsoft.com/office/drawing/2014/main" val="10004"/>
                  </a:ext>
                </a:extLst>
              </a:tr>
              <a:tr h="229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CC</a:t>
                      </a:r>
                      <a:endParaRPr kumimoji="1" lang="ja-JP" altLang="en-US"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D6DAFD"/>
                    </a:solidFill>
                  </a:tcPr>
                </a:tc>
                <a:tc>
                  <a:txBody>
                    <a:bodyPr/>
                    <a:lstStyle/>
                    <a:p>
                      <a:pPr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ZZ</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D6DAFD"/>
                    </a:solidFill>
                  </a:tcPr>
                </a:tc>
                <a:tc>
                  <a:txBody>
                    <a:bodyPr/>
                    <a:lstStyle/>
                    <a:p>
                      <a:pPr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201708</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D6DAFD"/>
                    </a:solidFill>
                  </a:tcPr>
                </a:tc>
                <a:tc>
                  <a:txBody>
                    <a:bodyPr/>
                    <a:lstStyle/>
                    <a:p>
                      <a:pPr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D6DAFD"/>
                    </a:solidFill>
                  </a:tcPr>
                </a:tc>
                <a:tc>
                  <a:txBody>
                    <a:bodyPr/>
                    <a:lstStyle/>
                    <a:p>
                      <a:pPr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BBYY</a:t>
                      </a:r>
                    </a:p>
                  </a:txBody>
                  <a:tcPr marL="62348" marR="62348" marT="31177" marB="31177" anchor="ctr">
                    <a:solidFill>
                      <a:srgbClr val="D6DAFD"/>
                    </a:solidFill>
                  </a:tcPr>
                </a:tc>
                <a:extLst>
                  <a:ext uri="{0D108BD9-81ED-4DB2-BD59-A6C34878D82A}">
                    <a16:rowId xmlns:a16="http://schemas.microsoft.com/office/drawing/2014/main" val="10005"/>
                  </a:ext>
                </a:extLst>
              </a:tr>
            </a:tbl>
          </a:graphicData>
        </a:graphic>
      </p:graphicFrame>
      <p:sp>
        <p:nvSpPr>
          <p:cNvPr id="80" name="Rectangle 54">
            <a:extLst>
              <a:ext uri="{FF2B5EF4-FFF2-40B4-BE49-F238E27FC236}">
                <a16:creationId xmlns:a16="http://schemas.microsoft.com/office/drawing/2014/main" id="{E80FB531-5E14-47AE-8F7F-6412AD646516}"/>
              </a:ext>
            </a:extLst>
          </p:cNvPr>
          <p:cNvSpPr>
            <a:spLocks noChangeArrowheads="1"/>
          </p:cNvSpPr>
          <p:nvPr/>
        </p:nvSpPr>
        <p:spPr bwMode="auto">
          <a:xfrm>
            <a:off x="4132693" y="2635078"/>
            <a:ext cx="1691584" cy="230774"/>
          </a:xfrm>
          <a:prstGeom prst="rect">
            <a:avLst/>
          </a:prstGeom>
          <a:noFill/>
          <a:ln w="9525">
            <a:noFill/>
            <a:round/>
            <a:headEnd/>
            <a:tailEnd/>
          </a:ln>
        </p:spPr>
        <p:txBody>
          <a:bodyPr anchor="ctr"/>
          <a:lstStyle>
            <a:lvl1pPr>
              <a:defRPr kumimoji="1" sz="1200">
                <a:solidFill>
                  <a:schemeClr val="tx1"/>
                </a:solidFill>
                <a:latin typeface="Arial" charset="0"/>
                <a:ea typeface="ＭＳ Ｐゴシック" charset="-128"/>
              </a:defRPr>
            </a:lvl1pPr>
            <a:lvl2pPr marL="742950" indent="-285750">
              <a:defRPr kumimoji="1" sz="1200">
                <a:solidFill>
                  <a:schemeClr val="tx1"/>
                </a:solidFill>
                <a:latin typeface="Arial" charset="0"/>
                <a:ea typeface="ＭＳ Ｐゴシック" charset="-128"/>
              </a:defRPr>
            </a:lvl2pPr>
            <a:lvl3pPr marL="1143000" indent="-228600">
              <a:defRPr kumimoji="1" sz="1200">
                <a:solidFill>
                  <a:schemeClr val="tx1"/>
                </a:solidFill>
                <a:latin typeface="Arial" charset="0"/>
                <a:ea typeface="ＭＳ Ｐゴシック" charset="-128"/>
              </a:defRPr>
            </a:lvl3pPr>
            <a:lvl4pPr marL="1600200" indent="-228600">
              <a:defRPr kumimoji="1" sz="1200">
                <a:solidFill>
                  <a:schemeClr val="tx1"/>
                </a:solidFill>
                <a:latin typeface="Arial" charset="0"/>
                <a:ea typeface="ＭＳ Ｐゴシック" charset="-128"/>
              </a:defRPr>
            </a:lvl4pPr>
            <a:lvl5pPr marL="2057400" indent="-22860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algn="ctr"/>
            <a:r>
              <a:rPr lang="en-US" altLang="ja-JP" dirty="0">
                <a:solidFill>
                  <a:srgbClr val="000000"/>
                </a:solidFill>
                <a:latin typeface="Meiryo UI" panose="020B0604030504040204" pitchFamily="34" charset="-128"/>
                <a:ea typeface="Meiryo UI" panose="020B0604030504040204" pitchFamily="34" charset="-128"/>
                <a:cs typeface="Meiryo" charset="-128"/>
              </a:rPr>
              <a:t>ID2</a:t>
            </a:r>
            <a:r>
              <a:rPr lang="ja-JP" altLang="en-US" dirty="0">
                <a:solidFill>
                  <a:srgbClr val="000000"/>
                </a:solidFill>
                <a:latin typeface="Meiryo UI" panose="020B0604030504040204" pitchFamily="34" charset="-128"/>
                <a:ea typeface="Meiryo UI" panose="020B0604030504040204" pitchFamily="34" charset="-128"/>
                <a:cs typeface="Meiryo" charset="-128"/>
              </a:rPr>
              <a:t>が同一のデータに</a:t>
            </a:r>
            <a:br>
              <a:rPr lang="en-US" altLang="ja-JP" dirty="0">
                <a:solidFill>
                  <a:srgbClr val="000000"/>
                </a:solidFill>
                <a:latin typeface="Meiryo UI" panose="020B0604030504040204" pitchFamily="34" charset="-128"/>
                <a:ea typeface="Meiryo UI" panose="020B0604030504040204" pitchFamily="34" charset="-128"/>
                <a:cs typeface="Meiryo" charset="-128"/>
              </a:rPr>
            </a:br>
            <a:r>
              <a:rPr lang="ja-JP" altLang="en-US" dirty="0">
                <a:solidFill>
                  <a:srgbClr val="000000"/>
                </a:solidFill>
                <a:latin typeface="Meiryo UI" panose="020B0604030504040204" pitchFamily="34" charset="-128"/>
                <a:ea typeface="Meiryo UI" panose="020B0604030504040204" pitchFamily="34" charset="-128"/>
                <a:cs typeface="Meiryo" charset="-128"/>
              </a:rPr>
              <a:t>同一の</a:t>
            </a:r>
            <a:r>
              <a:rPr lang="en-US" altLang="ja-JP" dirty="0">
                <a:solidFill>
                  <a:srgbClr val="000000"/>
                </a:solidFill>
                <a:latin typeface="Meiryo UI" panose="020B0604030504040204" pitchFamily="34" charset="-128"/>
                <a:ea typeface="Meiryo UI" panose="020B0604030504040204" pitchFamily="34" charset="-128"/>
                <a:cs typeface="Meiryo" charset="-128"/>
              </a:rPr>
              <a:t>ID3</a:t>
            </a:r>
            <a:r>
              <a:rPr lang="ja-JP" altLang="en-US" dirty="0">
                <a:solidFill>
                  <a:srgbClr val="000000"/>
                </a:solidFill>
                <a:latin typeface="Meiryo UI" panose="020B0604030504040204" pitchFamily="34" charset="-128"/>
                <a:ea typeface="Meiryo UI" panose="020B0604030504040204" pitchFamily="34" charset="-128"/>
                <a:cs typeface="Meiryo" charset="-128"/>
              </a:rPr>
              <a:t>を付与する</a:t>
            </a:r>
            <a:endParaRPr lang="en-US" altLang="ja-JP" dirty="0">
              <a:latin typeface="Meiryo UI" panose="020B0604030504040204" pitchFamily="34" charset="-128"/>
              <a:ea typeface="Meiryo UI" panose="020B0604030504040204" pitchFamily="34" charset="-128"/>
              <a:cs typeface="Meiryo" charset="-128"/>
            </a:endParaRPr>
          </a:p>
        </p:txBody>
      </p:sp>
      <p:grpSp>
        <p:nvGrpSpPr>
          <p:cNvPr id="81" name="Group 80">
            <a:extLst>
              <a:ext uri="{FF2B5EF4-FFF2-40B4-BE49-F238E27FC236}">
                <a16:creationId xmlns:a16="http://schemas.microsoft.com/office/drawing/2014/main" id="{0EB4B77D-F5C6-4767-AA5F-8781559689A5}"/>
              </a:ext>
            </a:extLst>
          </p:cNvPr>
          <p:cNvGrpSpPr/>
          <p:nvPr/>
        </p:nvGrpSpPr>
        <p:grpSpPr>
          <a:xfrm>
            <a:off x="3915402" y="1845890"/>
            <a:ext cx="2126167" cy="275820"/>
            <a:chOff x="471763" y="1624670"/>
            <a:chExt cx="3735219" cy="275820"/>
          </a:xfrm>
        </p:grpSpPr>
        <p:sp>
          <p:nvSpPr>
            <p:cNvPr id="82" name="TextBox 77">
              <a:extLst>
                <a:ext uri="{FF2B5EF4-FFF2-40B4-BE49-F238E27FC236}">
                  <a16:creationId xmlns:a16="http://schemas.microsoft.com/office/drawing/2014/main" id="{1ED13334-4A64-4ACB-BBED-C043E0CB9EE0}"/>
                </a:ext>
              </a:extLst>
            </p:cNvPr>
            <p:cNvSpPr txBox="1">
              <a:spLocks noChangeArrowheads="1"/>
            </p:cNvSpPr>
            <p:nvPr/>
          </p:nvSpPr>
          <p:spPr bwMode="auto">
            <a:xfrm>
              <a:off x="1574248" y="1624670"/>
              <a:ext cx="1530251"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1200">
                  <a:solidFill>
                    <a:schemeClr val="tx1"/>
                  </a:solidFill>
                  <a:latin typeface="Arial" charset="0"/>
                  <a:ea typeface="ＭＳ Ｐゴシック" charset="-128"/>
                </a:defRPr>
              </a:lvl1pPr>
              <a:lvl2pPr marL="742950" indent="-285750">
                <a:defRPr kumimoji="1" sz="1200">
                  <a:solidFill>
                    <a:schemeClr val="tx1"/>
                  </a:solidFill>
                  <a:latin typeface="Arial" charset="0"/>
                  <a:ea typeface="ＭＳ Ｐゴシック" charset="-128"/>
                </a:defRPr>
              </a:lvl2pPr>
              <a:lvl3pPr marL="1143000" indent="-228600">
                <a:defRPr kumimoji="1" sz="1200">
                  <a:solidFill>
                    <a:schemeClr val="tx1"/>
                  </a:solidFill>
                  <a:latin typeface="Arial" charset="0"/>
                  <a:ea typeface="ＭＳ Ｐゴシック" charset="-128"/>
                </a:defRPr>
              </a:lvl3pPr>
              <a:lvl4pPr marL="1600200" indent="-228600">
                <a:defRPr kumimoji="1" sz="1200">
                  <a:solidFill>
                    <a:schemeClr val="tx1"/>
                  </a:solidFill>
                  <a:latin typeface="Arial" charset="0"/>
                  <a:ea typeface="ＭＳ Ｐゴシック" charset="-128"/>
                </a:defRPr>
              </a:lvl4pPr>
              <a:lvl5pPr marL="2057400" indent="-22860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algn="ctr"/>
              <a:r>
                <a:rPr lang="en-US" altLang="ja-JP" dirty="0">
                  <a:latin typeface="Meiryo UI" panose="020B0604030504040204" pitchFamily="34" charset="-128"/>
                  <a:ea typeface="Meiryo UI" panose="020B0604030504040204" pitchFamily="34" charset="-128"/>
                  <a:cs typeface="Meiryo" charset="-128"/>
                </a:rPr>
                <a:t>STEP2</a:t>
              </a:r>
              <a:endParaRPr lang="ja-JP" altLang="en-US" dirty="0">
                <a:latin typeface="Meiryo UI" panose="020B0604030504040204" pitchFamily="34" charset="-128"/>
                <a:ea typeface="Meiryo UI" panose="020B0604030504040204" pitchFamily="34" charset="-128"/>
                <a:cs typeface="Meiryo" charset="-128"/>
              </a:endParaRPr>
            </a:p>
          </p:txBody>
        </p:sp>
        <p:cxnSp>
          <p:nvCxnSpPr>
            <p:cNvPr id="83" name="Straight Connector 78">
              <a:extLst>
                <a:ext uri="{FF2B5EF4-FFF2-40B4-BE49-F238E27FC236}">
                  <a16:creationId xmlns:a16="http://schemas.microsoft.com/office/drawing/2014/main" id="{4AFB5AFA-8823-41A1-B553-ABB377DFE643}"/>
                </a:ext>
              </a:extLst>
            </p:cNvPr>
            <p:cNvCxnSpPr>
              <a:cxnSpLocks noChangeShapeType="1"/>
            </p:cNvCxnSpPr>
            <p:nvPr/>
          </p:nvCxnSpPr>
          <p:spPr bwMode="auto">
            <a:xfrm>
              <a:off x="471763" y="1900490"/>
              <a:ext cx="3735219"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86" name="Rectangle 62">
            <a:extLst>
              <a:ext uri="{FF2B5EF4-FFF2-40B4-BE49-F238E27FC236}">
                <a16:creationId xmlns:a16="http://schemas.microsoft.com/office/drawing/2014/main" id="{71D28796-050F-4590-9937-02DD66B6DB77}"/>
              </a:ext>
            </a:extLst>
          </p:cNvPr>
          <p:cNvSpPr>
            <a:spLocks noChangeArrowheads="1"/>
          </p:cNvSpPr>
          <p:nvPr/>
        </p:nvSpPr>
        <p:spPr bwMode="auto">
          <a:xfrm>
            <a:off x="5660509" y="4979777"/>
            <a:ext cx="337019" cy="411964"/>
          </a:xfrm>
          <a:prstGeom prst="rect">
            <a:avLst/>
          </a:pr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lIns="68580" tIns="34290" rIns="68580" bIns="34290" anchor="ctr"/>
          <a:lstStyle>
            <a:lvl1pPr defTabSz="685800">
              <a:defRPr kumimoji="1" sz="1200">
                <a:solidFill>
                  <a:schemeClr val="tx1"/>
                </a:solidFill>
                <a:latin typeface="Arial" charset="0"/>
                <a:ea typeface="ＭＳ Ｐゴシック" charset="-128"/>
              </a:defRPr>
            </a:lvl1pPr>
            <a:lvl2pPr marL="742950" indent="-285750" defTabSz="685800">
              <a:defRPr kumimoji="1" sz="1200">
                <a:solidFill>
                  <a:schemeClr val="tx1"/>
                </a:solidFill>
                <a:latin typeface="Arial" charset="0"/>
                <a:ea typeface="ＭＳ Ｐゴシック" charset="-128"/>
              </a:defRPr>
            </a:lvl2pPr>
            <a:lvl3pPr marL="1143000" indent="-228600" defTabSz="685800">
              <a:defRPr kumimoji="1" sz="1200">
                <a:solidFill>
                  <a:schemeClr val="tx1"/>
                </a:solidFill>
                <a:latin typeface="Arial" charset="0"/>
                <a:ea typeface="ＭＳ Ｐゴシック" charset="-128"/>
              </a:defRPr>
            </a:lvl3pPr>
            <a:lvl4pPr marL="1600200" indent="-228600" defTabSz="685800">
              <a:defRPr kumimoji="1" sz="1200">
                <a:solidFill>
                  <a:schemeClr val="tx1"/>
                </a:solidFill>
                <a:latin typeface="Arial" charset="0"/>
                <a:ea typeface="ＭＳ Ｐゴシック" charset="-128"/>
              </a:defRPr>
            </a:lvl4pPr>
            <a:lvl5pPr marL="2057400" indent="-228600" defTabSz="685800">
              <a:defRPr kumimoji="1" sz="1200">
                <a:solidFill>
                  <a:schemeClr val="tx1"/>
                </a:solidFill>
                <a:latin typeface="Arial" charset="0"/>
                <a:ea typeface="ＭＳ Ｐゴシック" charset="-128"/>
              </a:defRPr>
            </a:lvl5pPr>
            <a:lvl6pPr marL="2514600" indent="-228600" defTabSz="6858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defTabSz="6858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defTabSz="6858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defTabSz="685800" eaLnBrk="0" fontAlgn="base" hangingPunct="0">
              <a:spcBef>
                <a:spcPct val="0"/>
              </a:spcBef>
              <a:spcAft>
                <a:spcPct val="0"/>
              </a:spcAft>
              <a:defRPr kumimoji="1" sz="1200">
                <a:solidFill>
                  <a:schemeClr val="tx1"/>
                </a:solidFill>
                <a:latin typeface="Arial" charset="0"/>
                <a:ea typeface="ＭＳ Ｐゴシック" charset="-128"/>
              </a:defRPr>
            </a:lvl9pPr>
          </a:lstStyle>
          <a:p>
            <a:pPr algn="ctr" eaLnBrk="1" hangingPunct="1"/>
            <a:endParaRPr lang="ja-JP" altLang="en-US" sz="400">
              <a:latin typeface="Meiryo UI" panose="020B0604030504040204" pitchFamily="34" charset="-128"/>
              <a:ea typeface="Meiryo UI" panose="020B0604030504040204" pitchFamily="34" charset="-128"/>
              <a:cs typeface="Meiryo" charset="-128"/>
            </a:endParaRPr>
          </a:p>
        </p:txBody>
      </p:sp>
      <p:sp>
        <p:nvSpPr>
          <p:cNvPr id="89" name="Rectangle 62">
            <a:extLst>
              <a:ext uri="{FF2B5EF4-FFF2-40B4-BE49-F238E27FC236}">
                <a16:creationId xmlns:a16="http://schemas.microsoft.com/office/drawing/2014/main" id="{352780F0-4F00-40F8-9C18-39D80D8BEB53}"/>
              </a:ext>
            </a:extLst>
          </p:cNvPr>
          <p:cNvSpPr>
            <a:spLocks noChangeArrowheads="1"/>
          </p:cNvSpPr>
          <p:nvPr/>
        </p:nvSpPr>
        <p:spPr bwMode="auto">
          <a:xfrm>
            <a:off x="4338019" y="4520114"/>
            <a:ext cx="253207" cy="411964"/>
          </a:xfrm>
          <a:prstGeom prst="rect">
            <a:avLst/>
          </a:pr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lIns="68580" tIns="34290" rIns="68580" bIns="34290" anchor="ctr"/>
          <a:lstStyle>
            <a:lvl1pPr defTabSz="685800">
              <a:defRPr kumimoji="1" sz="1200">
                <a:solidFill>
                  <a:schemeClr val="tx1"/>
                </a:solidFill>
                <a:latin typeface="Arial" charset="0"/>
                <a:ea typeface="ＭＳ Ｐゴシック" charset="-128"/>
              </a:defRPr>
            </a:lvl1pPr>
            <a:lvl2pPr marL="742950" indent="-285750" defTabSz="685800">
              <a:defRPr kumimoji="1" sz="1200">
                <a:solidFill>
                  <a:schemeClr val="tx1"/>
                </a:solidFill>
                <a:latin typeface="Arial" charset="0"/>
                <a:ea typeface="ＭＳ Ｐゴシック" charset="-128"/>
              </a:defRPr>
            </a:lvl2pPr>
            <a:lvl3pPr marL="1143000" indent="-228600" defTabSz="685800">
              <a:defRPr kumimoji="1" sz="1200">
                <a:solidFill>
                  <a:schemeClr val="tx1"/>
                </a:solidFill>
                <a:latin typeface="Arial" charset="0"/>
                <a:ea typeface="ＭＳ Ｐゴシック" charset="-128"/>
              </a:defRPr>
            </a:lvl3pPr>
            <a:lvl4pPr marL="1600200" indent="-228600" defTabSz="685800">
              <a:defRPr kumimoji="1" sz="1200">
                <a:solidFill>
                  <a:schemeClr val="tx1"/>
                </a:solidFill>
                <a:latin typeface="Arial" charset="0"/>
                <a:ea typeface="ＭＳ Ｐゴシック" charset="-128"/>
              </a:defRPr>
            </a:lvl4pPr>
            <a:lvl5pPr marL="2057400" indent="-228600" defTabSz="685800">
              <a:defRPr kumimoji="1" sz="1200">
                <a:solidFill>
                  <a:schemeClr val="tx1"/>
                </a:solidFill>
                <a:latin typeface="Arial" charset="0"/>
                <a:ea typeface="ＭＳ Ｐゴシック" charset="-128"/>
              </a:defRPr>
            </a:lvl5pPr>
            <a:lvl6pPr marL="2514600" indent="-228600" defTabSz="6858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defTabSz="6858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defTabSz="6858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defTabSz="685800" eaLnBrk="0" fontAlgn="base" hangingPunct="0">
              <a:spcBef>
                <a:spcPct val="0"/>
              </a:spcBef>
              <a:spcAft>
                <a:spcPct val="0"/>
              </a:spcAft>
              <a:defRPr kumimoji="1" sz="1200">
                <a:solidFill>
                  <a:schemeClr val="tx1"/>
                </a:solidFill>
                <a:latin typeface="Arial" charset="0"/>
                <a:ea typeface="ＭＳ Ｐゴシック" charset="-128"/>
              </a:defRPr>
            </a:lvl9pPr>
          </a:lstStyle>
          <a:p>
            <a:pPr algn="ctr" eaLnBrk="1" hangingPunct="1"/>
            <a:endParaRPr lang="ja-JP" altLang="en-US" sz="400">
              <a:latin typeface="Meiryo UI" panose="020B0604030504040204" pitchFamily="34" charset="-128"/>
              <a:ea typeface="Meiryo UI" panose="020B0604030504040204" pitchFamily="34" charset="-128"/>
              <a:cs typeface="Meiryo" charset="-128"/>
            </a:endParaRPr>
          </a:p>
        </p:txBody>
      </p:sp>
      <p:sp>
        <p:nvSpPr>
          <p:cNvPr id="90" name="Rectangle 62">
            <a:extLst>
              <a:ext uri="{FF2B5EF4-FFF2-40B4-BE49-F238E27FC236}">
                <a16:creationId xmlns:a16="http://schemas.microsoft.com/office/drawing/2014/main" id="{8ED9AEEA-2F99-415B-BC7C-FD600CDC3AF4}"/>
              </a:ext>
            </a:extLst>
          </p:cNvPr>
          <p:cNvSpPr>
            <a:spLocks noChangeArrowheads="1"/>
          </p:cNvSpPr>
          <p:nvPr/>
        </p:nvSpPr>
        <p:spPr bwMode="auto">
          <a:xfrm>
            <a:off x="4338019" y="4979777"/>
            <a:ext cx="253207" cy="411964"/>
          </a:xfrm>
          <a:prstGeom prst="rect">
            <a:avLst/>
          </a:pr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lIns="68580" tIns="34290" rIns="68580" bIns="34290" anchor="ctr"/>
          <a:lstStyle>
            <a:lvl1pPr defTabSz="685800">
              <a:defRPr kumimoji="1" sz="1200">
                <a:solidFill>
                  <a:schemeClr val="tx1"/>
                </a:solidFill>
                <a:latin typeface="Arial" charset="0"/>
                <a:ea typeface="ＭＳ Ｐゴシック" charset="-128"/>
              </a:defRPr>
            </a:lvl1pPr>
            <a:lvl2pPr marL="742950" indent="-285750" defTabSz="685800">
              <a:defRPr kumimoji="1" sz="1200">
                <a:solidFill>
                  <a:schemeClr val="tx1"/>
                </a:solidFill>
                <a:latin typeface="Arial" charset="0"/>
                <a:ea typeface="ＭＳ Ｐゴシック" charset="-128"/>
              </a:defRPr>
            </a:lvl2pPr>
            <a:lvl3pPr marL="1143000" indent="-228600" defTabSz="685800">
              <a:defRPr kumimoji="1" sz="1200">
                <a:solidFill>
                  <a:schemeClr val="tx1"/>
                </a:solidFill>
                <a:latin typeface="Arial" charset="0"/>
                <a:ea typeface="ＭＳ Ｐゴシック" charset="-128"/>
              </a:defRPr>
            </a:lvl3pPr>
            <a:lvl4pPr marL="1600200" indent="-228600" defTabSz="685800">
              <a:defRPr kumimoji="1" sz="1200">
                <a:solidFill>
                  <a:schemeClr val="tx1"/>
                </a:solidFill>
                <a:latin typeface="Arial" charset="0"/>
                <a:ea typeface="ＭＳ Ｐゴシック" charset="-128"/>
              </a:defRPr>
            </a:lvl4pPr>
            <a:lvl5pPr marL="2057400" indent="-228600" defTabSz="685800">
              <a:defRPr kumimoji="1" sz="1200">
                <a:solidFill>
                  <a:schemeClr val="tx1"/>
                </a:solidFill>
                <a:latin typeface="Arial" charset="0"/>
                <a:ea typeface="ＭＳ Ｐゴシック" charset="-128"/>
              </a:defRPr>
            </a:lvl5pPr>
            <a:lvl6pPr marL="2514600" indent="-228600" defTabSz="6858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defTabSz="6858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defTabSz="6858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defTabSz="685800" eaLnBrk="0" fontAlgn="base" hangingPunct="0">
              <a:spcBef>
                <a:spcPct val="0"/>
              </a:spcBef>
              <a:spcAft>
                <a:spcPct val="0"/>
              </a:spcAft>
              <a:defRPr kumimoji="1" sz="1200">
                <a:solidFill>
                  <a:schemeClr val="tx1"/>
                </a:solidFill>
                <a:latin typeface="Arial" charset="0"/>
                <a:ea typeface="ＭＳ Ｐゴシック" charset="-128"/>
              </a:defRPr>
            </a:lvl9pPr>
          </a:lstStyle>
          <a:p>
            <a:pPr algn="ctr" eaLnBrk="1" hangingPunct="1"/>
            <a:endParaRPr lang="ja-JP" altLang="en-US" sz="400">
              <a:latin typeface="Meiryo UI" panose="020B0604030504040204" pitchFamily="34" charset="-128"/>
              <a:ea typeface="Meiryo UI" panose="020B0604030504040204" pitchFamily="34" charset="-128"/>
              <a:cs typeface="Meiryo" charset="-128"/>
            </a:endParaRPr>
          </a:p>
        </p:txBody>
      </p:sp>
      <p:graphicFrame>
        <p:nvGraphicFramePr>
          <p:cNvPr id="92" name="Table 91">
            <a:extLst>
              <a:ext uri="{FF2B5EF4-FFF2-40B4-BE49-F238E27FC236}">
                <a16:creationId xmlns:a16="http://schemas.microsoft.com/office/drawing/2014/main" id="{CDB5AF1E-F9A1-439A-A14D-715E44630462}"/>
              </a:ext>
            </a:extLst>
          </p:cNvPr>
          <p:cNvGraphicFramePr>
            <a:graphicFrameLocks noGrp="1"/>
          </p:cNvGraphicFramePr>
          <p:nvPr>
            <p:extLst>
              <p:ext uri="{D42A27DB-BD31-4B8C-83A1-F6EECF244321}">
                <p14:modId xmlns:p14="http://schemas.microsoft.com/office/powerpoint/2010/main" val="2383571477"/>
              </p:ext>
            </p:extLst>
          </p:nvPr>
        </p:nvGraphicFramePr>
        <p:xfrm>
          <a:off x="6331329" y="3985190"/>
          <a:ext cx="2120256" cy="1432806"/>
        </p:xfrm>
        <a:graphic>
          <a:graphicData uri="http://schemas.openxmlformats.org/drawingml/2006/table">
            <a:tbl>
              <a:tblPr firstRow="1" bandRow="1">
                <a:tableStyleId>{5C22544A-7EE6-4342-B048-85BDC9FD1C3A}</a:tableStyleId>
              </a:tblPr>
              <a:tblGrid>
                <a:gridCol w="363075">
                  <a:extLst>
                    <a:ext uri="{9D8B030D-6E8A-4147-A177-3AD203B41FA5}">
                      <a16:colId xmlns:a16="http://schemas.microsoft.com/office/drawing/2014/main" val="20000"/>
                    </a:ext>
                  </a:extLst>
                </a:gridCol>
                <a:gridCol w="365329">
                  <a:extLst>
                    <a:ext uri="{9D8B030D-6E8A-4147-A177-3AD203B41FA5}">
                      <a16:colId xmlns:a16="http://schemas.microsoft.com/office/drawing/2014/main" val="20001"/>
                    </a:ext>
                  </a:extLst>
                </a:gridCol>
                <a:gridCol w="488454">
                  <a:extLst>
                    <a:ext uri="{9D8B030D-6E8A-4147-A177-3AD203B41FA5}">
                      <a16:colId xmlns:a16="http://schemas.microsoft.com/office/drawing/2014/main" val="2359576278"/>
                    </a:ext>
                  </a:extLst>
                </a:gridCol>
                <a:gridCol w="488454">
                  <a:extLst>
                    <a:ext uri="{9D8B030D-6E8A-4147-A177-3AD203B41FA5}">
                      <a16:colId xmlns:a16="http://schemas.microsoft.com/office/drawing/2014/main" val="20003"/>
                    </a:ext>
                  </a:extLst>
                </a:gridCol>
                <a:gridCol w="414944">
                  <a:extLst>
                    <a:ext uri="{9D8B030D-6E8A-4147-A177-3AD203B41FA5}">
                      <a16:colId xmlns:a16="http://schemas.microsoft.com/office/drawing/2014/main" val="20004"/>
                    </a:ext>
                  </a:extLst>
                </a:gridCol>
              </a:tblGrid>
              <a:tr h="287351">
                <a:tc>
                  <a:txBody>
                    <a:bodyPr/>
                    <a:lstStyle/>
                    <a:p>
                      <a:pPr algn="ctr"/>
                      <a:r>
                        <a:rPr kumimoji="1" lang="en-US" altLang="ja-JP"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ID1</a:t>
                      </a:r>
                    </a:p>
                  </a:txBody>
                  <a:tcPr marL="62348" marR="62348" marT="31177" marB="31177" anchor="ctr"/>
                </a:tc>
                <a:tc>
                  <a:txBody>
                    <a:bodyPr/>
                    <a:lstStyle/>
                    <a:p>
                      <a:pPr algn="ctr"/>
                      <a:r>
                        <a:rPr kumimoji="1" lang="en-US" altLang="ja-JP"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ID2</a:t>
                      </a:r>
                    </a:p>
                  </a:txBody>
                  <a:tcPr marL="62348" marR="62348" marT="31177" marB="31177" anchor="ctr"/>
                </a:tc>
                <a:tc>
                  <a:txBody>
                    <a:bodyPr/>
                    <a:lstStyle/>
                    <a:p>
                      <a:pPr algn="ctr"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診療年月</a:t>
                      </a:r>
                      <a:endParaRPr lang="en-US" altLang="ja-JP" sz="700" b="0" i="0" u="none" strike="noStrike" dirty="0">
                        <a:solidFill>
                          <a:schemeClr val="tx1"/>
                        </a:solidFill>
                        <a:effectLst/>
                        <a:latin typeface="Meiryo UI" panose="020B0604030504040204" pitchFamily="50" charset="-128"/>
                        <a:ea typeface="Meiryo UI" panose="020B0604030504040204" pitchFamily="50" charset="-128"/>
                      </a:endParaRPr>
                    </a:p>
                  </a:txBody>
                  <a:tcPr marL="6495" marR="6495" marT="6494" marB="0" anchor="ctr"/>
                </a:tc>
                <a:tc>
                  <a:txBody>
                    <a:bodyPr/>
                    <a:lstStyle/>
                    <a:p>
                      <a:pPr algn="ctr"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転帰区分</a:t>
                      </a:r>
                      <a:endParaRPr lang="en-US" altLang="ja-JP" sz="700" b="0" i="0" u="none" strike="noStrike" dirty="0">
                        <a:solidFill>
                          <a:schemeClr val="tx1"/>
                        </a:solidFill>
                        <a:effectLst/>
                        <a:latin typeface="Meiryo UI" panose="020B0604030504040204" pitchFamily="50" charset="-128"/>
                        <a:ea typeface="Meiryo UI" panose="020B0604030504040204" pitchFamily="50" charset="-128"/>
                      </a:endParaRPr>
                    </a:p>
                  </a:txBody>
                  <a:tcPr marL="6495" marR="6495" marT="6494" marB="0" anchor="ctr"/>
                </a:tc>
                <a:tc>
                  <a:txBody>
                    <a:bodyPr/>
                    <a:lstStyle/>
                    <a:p>
                      <a:pPr algn="ct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ID3</a:t>
                      </a:r>
                    </a:p>
                  </a:txBody>
                  <a:tcPr marL="6495" marR="6495" marT="6494" marB="0" anchor="ctr"/>
                </a:tc>
                <a:extLst>
                  <a:ext uri="{0D108BD9-81ED-4DB2-BD59-A6C34878D82A}">
                    <a16:rowId xmlns:a16="http://schemas.microsoft.com/office/drawing/2014/main" val="10000"/>
                  </a:ext>
                </a:extLst>
              </a:tr>
              <a:tr h="229091">
                <a:tc>
                  <a:txBody>
                    <a:bodyPr/>
                    <a:lstStyle/>
                    <a:p>
                      <a:pPr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AA</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D6DAFD"/>
                    </a:solidFill>
                  </a:tcPr>
                </a:tc>
                <a:tc>
                  <a:txBody>
                    <a:bodyPr/>
                    <a:lstStyle/>
                    <a:p>
                      <a:pPr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XX</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D6DAFD"/>
                    </a:solidFill>
                  </a:tcPr>
                </a:tc>
                <a:tc>
                  <a:txBody>
                    <a:bodyPr/>
                    <a:lstStyle/>
                    <a:p>
                      <a:pPr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201704</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D6DAFD"/>
                    </a:solidFill>
                  </a:tcPr>
                </a:tc>
                <a:tc>
                  <a:txBody>
                    <a:bodyPr/>
                    <a:lstStyle/>
                    <a:p>
                      <a:pPr algn="ct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D6DAFD"/>
                    </a:solidFill>
                  </a:tcPr>
                </a:tc>
                <a:tc>
                  <a:txBody>
                    <a:bodyPr/>
                    <a:lstStyle/>
                    <a:p>
                      <a:pPr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AAXX</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D6DAFD"/>
                    </a:solidFill>
                  </a:tcPr>
                </a:tc>
                <a:extLst>
                  <a:ext uri="{0D108BD9-81ED-4DB2-BD59-A6C34878D82A}">
                    <a16:rowId xmlns:a16="http://schemas.microsoft.com/office/drawing/2014/main" val="10001"/>
                  </a:ext>
                </a:extLst>
              </a:tr>
              <a:tr h="229091">
                <a:tc>
                  <a:txBody>
                    <a:bodyPr/>
                    <a:lstStyle/>
                    <a:p>
                      <a:pPr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AA</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ECEDFE"/>
                    </a:solidFill>
                  </a:tcPr>
                </a:tc>
                <a:tc>
                  <a:txBody>
                    <a:bodyPr/>
                    <a:lstStyle/>
                    <a:p>
                      <a:pPr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YY</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ECEDF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201705</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ECEDF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ECEDF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AAXX</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ECEDFE"/>
                    </a:solidFill>
                  </a:tcPr>
                </a:tc>
                <a:extLst>
                  <a:ext uri="{0D108BD9-81ED-4DB2-BD59-A6C34878D82A}">
                    <a16:rowId xmlns:a16="http://schemas.microsoft.com/office/drawing/2014/main" val="10002"/>
                  </a:ext>
                </a:extLst>
              </a:tr>
              <a:tr h="229091">
                <a:tc>
                  <a:txBody>
                    <a:bodyPr/>
                    <a:lstStyle/>
                    <a:p>
                      <a:pPr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BB</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ECEDFE"/>
                    </a:solidFill>
                  </a:tcPr>
                </a:tc>
                <a:tc>
                  <a:txBody>
                    <a:bodyPr/>
                    <a:lstStyle/>
                    <a:p>
                      <a:pPr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YY</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ECEDFE"/>
                    </a:solidFill>
                  </a:tcPr>
                </a:tc>
                <a:tc>
                  <a:txBody>
                    <a:bodyPr/>
                    <a:lstStyle/>
                    <a:p>
                      <a:pPr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201706</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ECEDFE"/>
                    </a:solidFill>
                  </a:tcPr>
                </a:tc>
                <a:tc>
                  <a:txBody>
                    <a:bodyPr/>
                    <a:lstStyle/>
                    <a:p>
                      <a:pPr algn="ct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ECEDFE"/>
                    </a:solidFill>
                  </a:tcPr>
                </a:tc>
                <a:tc>
                  <a:txBody>
                    <a:bodyPr/>
                    <a:lstStyle/>
                    <a:p>
                      <a:pPr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AAXX</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ECEDFE"/>
                    </a:solidFill>
                  </a:tcPr>
                </a:tc>
                <a:extLst>
                  <a:ext uri="{0D108BD9-81ED-4DB2-BD59-A6C34878D82A}">
                    <a16:rowId xmlns:a16="http://schemas.microsoft.com/office/drawing/2014/main" val="10003"/>
                  </a:ext>
                </a:extLst>
              </a:tr>
              <a:tr h="229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BB</a:t>
                      </a:r>
                      <a:endParaRPr kumimoji="1" lang="ja-JP" altLang="en-US"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D6DAFD"/>
                    </a:solidFill>
                  </a:tcPr>
                </a:tc>
                <a:tc>
                  <a:txBody>
                    <a:bodyPr/>
                    <a:lstStyle/>
                    <a:p>
                      <a:pPr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ZZ</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D6DAFD"/>
                    </a:solidFill>
                  </a:tcPr>
                </a:tc>
                <a:tc>
                  <a:txBody>
                    <a:bodyPr/>
                    <a:lstStyle/>
                    <a:p>
                      <a:pPr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201707</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D6DAFD"/>
                    </a:solidFill>
                  </a:tcPr>
                </a:tc>
                <a:tc>
                  <a:txBody>
                    <a:bodyPr/>
                    <a:lstStyle/>
                    <a:p>
                      <a:pPr algn="ct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D6DAFD"/>
                    </a:solidFill>
                  </a:tcPr>
                </a:tc>
                <a:tc>
                  <a:txBody>
                    <a:bodyPr/>
                    <a:lstStyle/>
                    <a:p>
                      <a:pPr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AAXX</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D6DAFD"/>
                    </a:solidFill>
                  </a:tcPr>
                </a:tc>
                <a:extLst>
                  <a:ext uri="{0D108BD9-81ED-4DB2-BD59-A6C34878D82A}">
                    <a16:rowId xmlns:a16="http://schemas.microsoft.com/office/drawing/2014/main" val="10004"/>
                  </a:ext>
                </a:extLst>
              </a:tr>
              <a:tr h="229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CC</a:t>
                      </a:r>
                      <a:endParaRPr kumimoji="1" lang="ja-JP" altLang="en-US"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D6DAFD"/>
                    </a:solidFill>
                  </a:tcPr>
                </a:tc>
                <a:tc>
                  <a:txBody>
                    <a:bodyPr/>
                    <a:lstStyle/>
                    <a:p>
                      <a:pPr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ZZ</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D6DAFD"/>
                    </a:solidFill>
                  </a:tcPr>
                </a:tc>
                <a:tc>
                  <a:txBody>
                    <a:bodyPr/>
                    <a:lstStyle/>
                    <a:p>
                      <a:pPr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201708</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D6DAFD"/>
                    </a:solidFill>
                  </a:tcPr>
                </a:tc>
                <a:tc>
                  <a:txBody>
                    <a:bodyPr/>
                    <a:lstStyle/>
                    <a:p>
                      <a:pPr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348" marR="62348" marT="31177" marB="31177" anchor="ctr">
                    <a:solidFill>
                      <a:srgbClr val="D6DAFD"/>
                    </a:solidFill>
                  </a:tcPr>
                </a:tc>
                <a:tc>
                  <a:txBody>
                    <a:bodyPr/>
                    <a:lstStyle/>
                    <a:p>
                      <a:pPr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AAXX</a:t>
                      </a:r>
                    </a:p>
                  </a:txBody>
                  <a:tcPr marL="62348" marR="62348" marT="31177" marB="31177" anchor="ctr">
                    <a:solidFill>
                      <a:srgbClr val="D6DAFD"/>
                    </a:solidFill>
                  </a:tcPr>
                </a:tc>
                <a:extLst>
                  <a:ext uri="{0D108BD9-81ED-4DB2-BD59-A6C34878D82A}">
                    <a16:rowId xmlns:a16="http://schemas.microsoft.com/office/drawing/2014/main" val="10005"/>
                  </a:ext>
                </a:extLst>
              </a:tr>
            </a:tbl>
          </a:graphicData>
        </a:graphic>
      </p:graphicFrame>
      <p:sp>
        <p:nvSpPr>
          <p:cNvPr id="93" name="Rectangle 54">
            <a:extLst>
              <a:ext uri="{FF2B5EF4-FFF2-40B4-BE49-F238E27FC236}">
                <a16:creationId xmlns:a16="http://schemas.microsoft.com/office/drawing/2014/main" id="{FB78E486-7658-49F8-888D-A1DBD88F056C}"/>
              </a:ext>
            </a:extLst>
          </p:cNvPr>
          <p:cNvSpPr>
            <a:spLocks noChangeArrowheads="1"/>
          </p:cNvSpPr>
          <p:nvPr/>
        </p:nvSpPr>
        <p:spPr bwMode="auto">
          <a:xfrm>
            <a:off x="6458129" y="2635078"/>
            <a:ext cx="1860742" cy="230774"/>
          </a:xfrm>
          <a:prstGeom prst="rect">
            <a:avLst/>
          </a:prstGeom>
          <a:noFill/>
          <a:ln w="9525">
            <a:noFill/>
            <a:round/>
            <a:headEnd/>
            <a:tailEnd/>
          </a:ln>
        </p:spPr>
        <p:txBody>
          <a:bodyPr anchor="ctr"/>
          <a:lstStyle>
            <a:lvl1pPr>
              <a:defRPr kumimoji="1" sz="1200">
                <a:solidFill>
                  <a:schemeClr val="tx1"/>
                </a:solidFill>
                <a:latin typeface="Arial" charset="0"/>
                <a:ea typeface="ＭＳ Ｐゴシック" charset="-128"/>
              </a:defRPr>
            </a:lvl1pPr>
            <a:lvl2pPr marL="742950" indent="-285750">
              <a:defRPr kumimoji="1" sz="1200">
                <a:solidFill>
                  <a:schemeClr val="tx1"/>
                </a:solidFill>
                <a:latin typeface="Arial" charset="0"/>
                <a:ea typeface="ＭＳ Ｐゴシック" charset="-128"/>
              </a:defRPr>
            </a:lvl2pPr>
            <a:lvl3pPr marL="1143000" indent="-228600">
              <a:defRPr kumimoji="1" sz="1200">
                <a:solidFill>
                  <a:schemeClr val="tx1"/>
                </a:solidFill>
                <a:latin typeface="Arial" charset="0"/>
                <a:ea typeface="ＭＳ Ｐゴシック" charset="-128"/>
              </a:defRPr>
            </a:lvl3pPr>
            <a:lvl4pPr marL="1600200" indent="-228600">
              <a:defRPr kumimoji="1" sz="1200">
                <a:solidFill>
                  <a:schemeClr val="tx1"/>
                </a:solidFill>
                <a:latin typeface="Arial" charset="0"/>
                <a:ea typeface="ＭＳ Ｐゴシック" charset="-128"/>
              </a:defRPr>
            </a:lvl4pPr>
            <a:lvl5pPr marL="2057400" indent="-22860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algn="ctr"/>
            <a:r>
              <a:rPr lang="en-US" altLang="ja-JP" dirty="0">
                <a:latin typeface="Meiryo UI" panose="020B0604030504040204" pitchFamily="34" charset="-128"/>
                <a:ea typeface="Meiryo UI" panose="020B0604030504040204" pitchFamily="34" charset="-128"/>
                <a:cs typeface="Meiryo" charset="-128"/>
              </a:rPr>
              <a:t>STEP1</a:t>
            </a:r>
            <a:r>
              <a:rPr lang="ja-JP" altLang="en-US" dirty="0">
                <a:latin typeface="Meiryo UI" panose="020B0604030504040204" pitchFamily="34" charset="-128"/>
                <a:ea typeface="Meiryo UI" panose="020B0604030504040204" pitchFamily="34" charset="-128"/>
                <a:cs typeface="Meiryo" charset="-128"/>
              </a:rPr>
              <a:t>・</a:t>
            </a:r>
            <a:r>
              <a:rPr lang="en-US" altLang="ja-JP" dirty="0">
                <a:latin typeface="Meiryo UI" panose="020B0604030504040204" pitchFamily="34" charset="-128"/>
                <a:ea typeface="Meiryo UI" panose="020B0604030504040204" pitchFamily="34" charset="-128"/>
                <a:cs typeface="Meiryo" charset="-128"/>
              </a:rPr>
              <a:t>2</a:t>
            </a:r>
            <a:r>
              <a:rPr lang="ja-JP" altLang="en-US" dirty="0">
                <a:latin typeface="Meiryo UI" panose="020B0604030504040204" pitchFamily="34" charset="-128"/>
                <a:ea typeface="Meiryo UI" panose="020B0604030504040204" pitchFamily="34" charset="-128"/>
                <a:cs typeface="Meiryo" charset="-128"/>
              </a:rPr>
              <a:t>を</a:t>
            </a:r>
            <a:r>
              <a:rPr lang="en-US" altLang="ja-JP" dirty="0">
                <a:latin typeface="Meiryo UI" panose="020B0604030504040204" pitchFamily="34" charset="-128"/>
                <a:ea typeface="Meiryo UI" panose="020B0604030504040204" pitchFamily="34" charset="-128"/>
                <a:cs typeface="Meiryo" charset="-128"/>
              </a:rPr>
              <a:t>15</a:t>
            </a:r>
            <a:r>
              <a:rPr lang="ja-JP" altLang="en-US" dirty="0">
                <a:latin typeface="Meiryo UI" panose="020B0604030504040204" pitchFamily="34" charset="-128"/>
                <a:ea typeface="Meiryo UI" panose="020B0604030504040204" pitchFamily="34" charset="-128"/>
                <a:cs typeface="Meiryo" charset="-128"/>
              </a:rPr>
              <a:t>回繰り返す</a:t>
            </a:r>
            <a:endParaRPr lang="en-US" altLang="ja-JP" dirty="0">
              <a:latin typeface="Meiryo UI" panose="020B0604030504040204" pitchFamily="34" charset="-128"/>
              <a:ea typeface="Meiryo UI" panose="020B0604030504040204" pitchFamily="34" charset="-128"/>
              <a:cs typeface="Meiryo" charset="-128"/>
            </a:endParaRPr>
          </a:p>
        </p:txBody>
      </p:sp>
      <p:grpSp>
        <p:nvGrpSpPr>
          <p:cNvPr id="94" name="Group 93">
            <a:extLst>
              <a:ext uri="{FF2B5EF4-FFF2-40B4-BE49-F238E27FC236}">
                <a16:creationId xmlns:a16="http://schemas.microsoft.com/office/drawing/2014/main" id="{19CCFAF0-9413-48E7-85D9-2E4714844EC5}"/>
              </a:ext>
            </a:extLst>
          </p:cNvPr>
          <p:cNvGrpSpPr/>
          <p:nvPr/>
        </p:nvGrpSpPr>
        <p:grpSpPr>
          <a:xfrm>
            <a:off x="6325417" y="1845890"/>
            <a:ext cx="2126167" cy="275820"/>
            <a:chOff x="471763" y="1624670"/>
            <a:chExt cx="3735219" cy="275820"/>
          </a:xfrm>
        </p:grpSpPr>
        <p:sp>
          <p:nvSpPr>
            <p:cNvPr id="95" name="TextBox 77">
              <a:extLst>
                <a:ext uri="{FF2B5EF4-FFF2-40B4-BE49-F238E27FC236}">
                  <a16:creationId xmlns:a16="http://schemas.microsoft.com/office/drawing/2014/main" id="{CB6D0D32-C0B2-4D27-97E9-C3FEB0DC594D}"/>
                </a:ext>
              </a:extLst>
            </p:cNvPr>
            <p:cNvSpPr txBox="1">
              <a:spLocks noChangeArrowheads="1"/>
            </p:cNvSpPr>
            <p:nvPr/>
          </p:nvSpPr>
          <p:spPr bwMode="auto">
            <a:xfrm>
              <a:off x="1574248" y="1624670"/>
              <a:ext cx="1530251"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1200">
                  <a:solidFill>
                    <a:schemeClr val="tx1"/>
                  </a:solidFill>
                  <a:latin typeface="Arial" charset="0"/>
                  <a:ea typeface="ＭＳ Ｐゴシック" charset="-128"/>
                </a:defRPr>
              </a:lvl1pPr>
              <a:lvl2pPr marL="742950" indent="-285750">
                <a:defRPr kumimoji="1" sz="1200">
                  <a:solidFill>
                    <a:schemeClr val="tx1"/>
                  </a:solidFill>
                  <a:latin typeface="Arial" charset="0"/>
                  <a:ea typeface="ＭＳ Ｐゴシック" charset="-128"/>
                </a:defRPr>
              </a:lvl2pPr>
              <a:lvl3pPr marL="1143000" indent="-228600">
                <a:defRPr kumimoji="1" sz="1200">
                  <a:solidFill>
                    <a:schemeClr val="tx1"/>
                  </a:solidFill>
                  <a:latin typeface="Arial" charset="0"/>
                  <a:ea typeface="ＭＳ Ｐゴシック" charset="-128"/>
                </a:defRPr>
              </a:lvl3pPr>
              <a:lvl4pPr marL="1600200" indent="-228600">
                <a:defRPr kumimoji="1" sz="1200">
                  <a:solidFill>
                    <a:schemeClr val="tx1"/>
                  </a:solidFill>
                  <a:latin typeface="Arial" charset="0"/>
                  <a:ea typeface="ＭＳ Ｐゴシック" charset="-128"/>
                </a:defRPr>
              </a:lvl4pPr>
              <a:lvl5pPr marL="2057400" indent="-22860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algn="ctr"/>
              <a:r>
                <a:rPr lang="en-US" altLang="ja-JP" dirty="0">
                  <a:latin typeface="Meiryo UI" panose="020B0604030504040204" pitchFamily="34" charset="-128"/>
                  <a:ea typeface="Meiryo UI" panose="020B0604030504040204" pitchFamily="34" charset="-128"/>
                  <a:cs typeface="Meiryo" charset="-128"/>
                </a:rPr>
                <a:t>STEP3</a:t>
              </a:r>
              <a:endParaRPr lang="ja-JP" altLang="en-US" dirty="0">
                <a:latin typeface="Meiryo UI" panose="020B0604030504040204" pitchFamily="34" charset="-128"/>
                <a:ea typeface="Meiryo UI" panose="020B0604030504040204" pitchFamily="34" charset="-128"/>
                <a:cs typeface="Meiryo" charset="-128"/>
              </a:endParaRPr>
            </a:p>
          </p:txBody>
        </p:sp>
        <p:cxnSp>
          <p:nvCxnSpPr>
            <p:cNvPr id="96" name="Straight Connector 78">
              <a:extLst>
                <a:ext uri="{FF2B5EF4-FFF2-40B4-BE49-F238E27FC236}">
                  <a16:creationId xmlns:a16="http://schemas.microsoft.com/office/drawing/2014/main" id="{6F791314-5192-4098-BAED-5B4AB23D1D55}"/>
                </a:ext>
              </a:extLst>
            </p:cNvPr>
            <p:cNvCxnSpPr>
              <a:cxnSpLocks noChangeShapeType="1"/>
            </p:cNvCxnSpPr>
            <p:nvPr/>
          </p:nvCxnSpPr>
          <p:spPr bwMode="auto">
            <a:xfrm>
              <a:off x="471763" y="1900490"/>
              <a:ext cx="3735219"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105" name="Rectangle 104">
            <a:extLst>
              <a:ext uri="{FF2B5EF4-FFF2-40B4-BE49-F238E27FC236}">
                <a16:creationId xmlns:a16="http://schemas.microsoft.com/office/drawing/2014/main" id="{CA30FA6A-50A9-40DD-943C-D0B34342D6CD}"/>
              </a:ext>
            </a:extLst>
          </p:cNvPr>
          <p:cNvSpPr/>
          <p:nvPr/>
        </p:nvSpPr>
        <p:spPr>
          <a:xfrm>
            <a:off x="6419013" y="2917689"/>
            <a:ext cx="1938975" cy="507831"/>
          </a:xfrm>
          <a:prstGeom prst="rect">
            <a:avLst/>
          </a:prstGeom>
        </p:spPr>
        <p:txBody>
          <a:bodyPr>
            <a:spAutoFit/>
          </a:bodyPr>
          <a:lstStyle/>
          <a:p>
            <a:pPr algn="ctr"/>
            <a:r>
              <a:rPr lang="en-US" altLang="ja-JP" sz="900" dirty="0">
                <a:solidFill>
                  <a:srgbClr val="000000"/>
                </a:solidFill>
                <a:latin typeface="Meiryo UI" panose="020B0604030504040204" pitchFamily="34" charset="-128"/>
                <a:ea typeface="Meiryo UI" panose="020B0604030504040204" pitchFamily="34" charset="-128"/>
                <a:cs typeface="Meiryo" charset="-128"/>
              </a:rPr>
              <a:t>※ID2</a:t>
            </a:r>
            <a:r>
              <a:rPr lang="ja-JP" altLang="en-US" sz="900" dirty="0">
                <a:solidFill>
                  <a:srgbClr val="000000"/>
                </a:solidFill>
                <a:latin typeface="Meiryo UI" panose="020B0604030504040204" pitchFamily="34" charset="-128"/>
                <a:ea typeface="Meiryo UI" panose="020B0604030504040204" pitchFamily="34" charset="-128"/>
                <a:cs typeface="Meiryo" charset="-128"/>
              </a:rPr>
              <a:t>が途切れる際、転記区分に</a:t>
            </a:r>
            <a:br>
              <a:rPr lang="en-US" altLang="ja-JP" sz="900" dirty="0">
                <a:solidFill>
                  <a:srgbClr val="000000"/>
                </a:solidFill>
                <a:latin typeface="Meiryo UI" panose="020B0604030504040204" pitchFamily="34" charset="-128"/>
                <a:ea typeface="Meiryo UI" panose="020B0604030504040204" pitchFamily="34" charset="-128"/>
                <a:cs typeface="Meiryo" charset="-128"/>
              </a:rPr>
            </a:br>
            <a:r>
              <a:rPr lang="en-US" altLang="ja-JP" sz="900" dirty="0">
                <a:solidFill>
                  <a:srgbClr val="000000"/>
                </a:solidFill>
                <a:latin typeface="Meiryo UI" panose="020B0604030504040204" pitchFamily="34" charset="-128"/>
                <a:ea typeface="Meiryo UI" panose="020B0604030504040204" pitchFamily="34" charset="-128"/>
                <a:cs typeface="Meiryo" charset="-128"/>
              </a:rPr>
              <a:t>3(</a:t>
            </a:r>
            <a:r>
              <a:rPr lang="ja-JP" altLang="en-US" sz="900" dirty="0">
                <a:solidFill>
                  <a:srgbClr val="000000"/>
                </a:solidFill>
                <a:latin typeface="Meiryo UI" panose="020B0604030504040204" pitchFamily="34" charset="-128"/>
                <a:ea typeface="Meiryo UI" panose="020B0604030504040204" pitchFamily="34" charset="-128"/>
                <a:cs typeface="Meiryo" charset="-128"/>
              </a:rPr>
              <a:t>死亡</a:t>
            </a:r>
            <a:r>
              <a:rPr lang="en-US" altLang="ja-JP" sz="900" dirty="0">
                <a:solidFill>
                  <a:srgbClr val="000000"/>
                </a:solidFill>
                <a:latin typeface="Meiryo UI" panose="020B0604030504040204" pitchFamily="34" charset="-128"/>
                <a:ea typeface="Meiryo UI" panose="020B0604030504040204" pitchFamily="34" charset="-128"/>
                <a:cs typeface="Meiryo" charset="-128"/>
              </a:rPr>
              <a:t>)</a:t>
            </a:r>
            <a:r>
              <a:rPr lang="ja-JP" altLang="en-US" sz="900" dirty="0">
                <a:solidFill>
                  <a:srgbClr val="000000"/>
                </a:solidFill>
                <a:latin typeface="Meiryo UI" panose="020B0604030504040204" pitchFamily="34" charset="-128"/>
                <a:ea typeface="Meiryo UI" panose="020B0604030504040204" pitchFamily="34" charset="-128"/>
                <a:cs typeface="Meiryo" charset="-128"/>
              </a:rPr>
              <a:t>の記載がある場合、それ以降のデータに同一の</a:t>
            </a:r>
            <a:r>
              <a:rPr lang="en-US" altLang="ja-JP" sz="900" dirty="0">
                <a:solidFill>
                  <a:srgbClr val="000000"/>
                </a:solidFill>
                <a:latin typeface="Meiryo UI" panose="020B0604030504040204" pitchFamily="34" charset="-128"/>
                <a:ea typeface="Meiryo UI" panose="020B0604030504040204" pitchFamily="34" charset="-128"/>
                <a:cs typeface="Meiryo" charset="-128"/>
              </a:rPr>
              <a:t>ID3</a:t>
            </a:r>
            <a:r>
              <a:rPr lang="ja-JP" altLang="en-US" sz="900" dirty="0">
                <a:solidFill>
                  <a:srgbClr val="000000"/>
                </a:solidFill>
                <a:latin typeface="Meiryo UI" panose="020B0604030504040204" pitchFamily="34" charset="-128"/>
                <a:ea typeface="Meiryo UI" panose="020B0604030504040204" pitchFamily="34" charset="-128"/>
                <a:cs typeface="Meiryo" charset="-128"/>
              </a:rPr>
              <a:t>を付与しない</a:t>
            </a:r>
            <a:endParaRPr lang="en-US" altLang="ja-JP" sz="900" dirty="0">
              <a:solidFill>
                <a:srgbClr val="000000"/>
              </a:solidFill>
              <a:latin typeface="Meiryo UI" panose="020B0604030504040204" pitchFamily="34" charset="-128"/>
              <a:ea typeface="Meiryo UI" panose="020B0604030504040204" pitchFamily="34" charset="-128"/>
              <a:cs typeface="Meiryo" charset="-128"/>
            </a:endParaRPr>
          </a:p>
        </p:txBody>
      </p:sp>
      <p:sp>
        <p:nvSpPr>
          <p:cNvPr id="106" name="Rectangle 62">
            <a:extLst>
              <a:ext uri="{FF2B5EF4-FFF2-40B4-BE49-F238E27FC236}">
                <a16:creationId xmlns:a16="http://schemas.microsoft.com/office/drawing/2014/main" id="{C4387E42-7C56-48C8-89FD-8FAACF864E54}"/>
              </a:ext>
            </a:extLst>
          </p:cNvPr>
          <p:cNvSpPr>
            <a:spLocks noChangeArrowheads="1"/>
          </p:cNvSpPr>
          <p:nvPr/>
        </p:nvSpPr>
        <p:spPr bwMode="auto">
          <a:xfrm>
            <a:off x="5660509" y="4293202"/>
            <a:ext cx="337019" cy="638876"/>
          </a:xfrm>
          <a:prstGeom prst="rect">
            <a:avLst/>
          </a:pr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lIns="68580" tIns="34290" rIns="68580" bIns="34290" anchor="ctr"/>
          <a:lstStyle>
            <a:lvl1pPr defTabSz="685800">
              <a:defRPr kumimoji="1" sz="1200">
                <a:solidFill>
                  <a:schemeClr val="tx1"/>
                </a:solidFill>
                <a:latin typeface="Arial" charset="0"/>
                <a:ea typeface="ＭＳ Ｐゴシック" charset="-128"/>
              </a:defRPr>
            </a:lvl1pPr>
            <a:lvl2pPr marL="742950" indent="-285750" defTabSz="685800">
              <a:defRPr kumimoji="1" sz="1200">
                <a:solidFill>
                  <a:schemeClr val="tx1"/>
                </a:solidFill>
                <a:latin typeface="Arial" charset="0"/>
                <a:ea typeface="ＭＳ Ｐゴシック" charset="-128"/>
              </a:defRPr>
            </a:lvl2pPr>
            <a:lvl3pPr marL="1143000" indent="-228600" defTabSz="685800">
              <a:defRPr kumimoji="1" sz="1200">
                <a:solidFill>
                  <a:schemeClr val="tx1"/>
                </a:solidFill>
                <a:latin typeface="Arial" charset="0"/>
                <a:ea typeface="ＭＳ Ｐゴシック" charset="-128"/>
              </a:defRPr>
            </a:lvl3pPr>
            <a:lvl4pPr marL="1600200" indent="-228600" defTabSz="685800">
              <a:defRPr kumimoji="1" sz="1200">
                <a:solidFill>
                  <a:schemeClr val="tx1"/>
                </a:solidFill>
                <a:latin typeface="Arial" charset="0"/>
                <a:ea typeface="ＭＳ Ｐゴシック" charset="-128"/>
              </a:defRPr>
            </a:lvl4pPr>
            <a:lvl5pPr marL="2057400" indent="-228600" defTabSz="685800">
              <a:defRPr kumimoji="1" sz="1200">
                <a:solidFill>
                  <a:schemeClr val="tx1"/>
                </a:solidFill>
                <a:latin typeface="Arial" charset="0"/>
                <a:ea typeface="ＭＳ Ｐゴシック" charset="-128"/>
              </a:defRPr>
            </a:lvl5pPr>
            <a:lvl6pPr marL="2514600" indent="-228600" defTabSz="6858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defTabSz="6858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defTabSz="6858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defTabSz="685800" eaLnBrk="0" fontAlgn="base" hangingPunct="0">
              <a:spcBef>
                <a:spcPct val="0"/>
              </a:spcBef>
              <a:spcAft>
                <a:spcPct val="0"/>
              </a:spcAft>
              <a:defRPr kumimoji="1" sz="1200">
                <a:solidFill>
                  <a:schemeClr val="tx1"/>
                </a:solidFill>
                <a:latin typeface="Arial" charset="0"/>
                <a:ea typeface="ＭＳ Ｐゴシック" charset="-128"/>
              </a:defRPr>
            </a:lvl9pPr>
          </a:lstStyle>
          <a:p>
            <a:pPr algn="ctr" eaLnBrk="1" hangingPunct="1"/>
            <a:endParaRPr lang="ja-JP" altLang="en-US" sz="400">
              <a:latin typeface="Meiryo UI" panose="020B0604030504040204" pitchFamily="34" charset="-128"/>
              <a:ea typeface="Meiryo UI" panose="020B0604030504040204" pitchFamily="34" charset="-128"/>
              <a:cs typeface="Meiryo" charset="-128"/>
            </a:endParaRPr>
          </a:p>
        </p:txBody>
      </p:sp>
      <p:sp>
        <p:nvSpPr>
          <p:cNvPr id="108" name="Rectangle 62">
            <a:extLst>
              <a:ext uri="{FF2B5EF4-FFF2-40B4-BE49-F238E27FC236}">
                <a16:creationId xmlns:a16="http://schemas.microsoft.com/office/drawing/2014/main" id="{971BC9E5-A90E-468C-B2E7-84A25F096597}"/>
              </a:ext>
            </a:extLst>
          </p:cNvPr>
          <p:cNvSpPr>
            <a:spLocks noChangeArrowheads="1"/>
          </p:cNvSpPr>
          <p:nvPr/>
        </p:nvSpPr>
        <p:spPr bwMode="auto">
          <a:xfrm>
            <a:off x="8080352" y="4293201"/>
            <a:ext cx="337019" cy="1098539"/>
          </a:xfrm>
          <a:prstGeom prst="rect">
            <a:avLst/>
          </a:pr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lIns="68580" tIns="34290" rIns="68580" bIns="34290" anchor="ctr"/>
          <a:lstStyle>
            <a:lvl1pPr defTabSz="685800">
              <a:defRPr kumimoji="1" sz="1200">
                <a:solidFill>
                  <a:schemeClr val="tx1"/>
                </a:solidFill>
                <a:latin typeface="Arial" charset="0"/>
                <a:ea typeface="ＭＳ Ｐゴシック" charset="-128"/>
              </a:defRPr>
            </a:lvl1pPr>
            <a:lvl2pPr marL="742950" indent="-285750" defTabSz="685800">
              <a:defRPr kumimoji="1" sz="1200">
                <a:solidFill>
                  <a:schemeClr val="tx1"/>
                </a:solidFill>
                <a:latin typeface="Arial" charset="0"/>
                <a:ea typeface="ＭＳ Ｐゴシック" charset="-128"/>
              </a:defRPr>
            </a:lvl2pPr>
            <a:lvl3pPr marL="1143000" indent="-228600" defTabSz="685800">
              <a:defRPr kumimoji="1" sz="1200">
                <a:solidFill>
                  <a:schemeClr val="tx1"/>
                </a:solidFill>
                <a:latin typeface="Arial" charset="0"/>
                <a:ea typeface="ＭＳ Ｐゴシック" charset="-128"/>
              </a:defRPr>
            </a:lvl3pPr>
            <a:lvl4pPr marL="1600200" indent="-228600" defTabSz="685800">
              <a:defRPr kumimoji="1" sz="1200">
                <a:solidFill>
                  <a:schemeClr val="tx1"/>
                </a:solidFill>
                <a:latin typeface="Arial" charset="0"/>
                <a:ea typeface="ＭＳ Ｐゴシック" charset="-128"/>
              </a:defRPr>
            </a:lvl4pPr>
            <a:lvl5pPr marL="2057400" indent="-228600" defTabSz="685800">
              <a:defRPr kumimoji="1" sz="1200">
                <a:solidFill>
                  <a:schemeClr val="tx1"/>
                </a:solidFill>
                <a:latin typeface="Arial" charset="0"/>
                <a:ea typeface="ＭＳ Ｐゴシック" charset="-128"/>
              </a:defRPr>
            </a:lvl5pPr>
            <a:lvl6pPr marL="2514600" indent="-228600" defTabSz="6858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defTabSz="6858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defTabSz="6858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defTabSz="685800" eaLnBrk="0" fontAlgn="base" hangingPunct="0">
              <a:spcBef>
                <a:spcPct val="0"/>
              </a:spcBef>
              <a:spcAft>
                <a:spcPct val="0"/>
              </a:spcAft>
              <a:defRPr kumimoji="1" sz="1200">
                <a:solidFill>
                  <a:schemeClr val="tx1"/>
                </a:solidFill>
                <a:latin typeface="Arial" charset="0"/>
                <a:ea typeface="ＭＳ Ｐゴシック" charset="-128"/>
              </a:defRPr>
            </a:lvl9pPr>
          </a:lstStyle>
          <a:p>
            <a:pPr algn="ctr" eaLnBrk="1" hangingPunct="1"/>
            <a:endParaRPr lang="ja-JP" altLang="en-US" sz="400">
              <a:latin typeface="Meiryo UI" panose="020B0604030504040204" pitchFamily="34" charset="-128"/>
              <a:ea typeface="Meiryo UI" panose="020B0604030504040204" pitchFamily="34" charset="-128"/>
              <a:cs typeface="Meiryo" charset="-128"/>
            </a:endParaRPr>
          </a:p>
        </p:txBody>
      </p:sp>
      <p:sp>
        <p:nvSpPr>
          <p:cNvPr id="109" name="Rectangle 108">
            <a:extLst>
              <a:ext uri="{FF2B5EF4-FFF2-40B4-BE49-F238E27FC236}">
                <a16:creationId xmlns:a16="http://schemas.microsoft.com/office/drawing/2014/main" id="{3912F699-32F6-4D48-922F-D903BA95605F}"/>
              </a:ext>
            </a:extLst>
          </p:cNvPr>
          <p:cNvSpPr/>
          <p:nvPr/>
        </p:nvSpPr>
        <p:spPr>
          <a:xfrm>
            <a:off x="7065508" y="5567903"/>
            <a:ext cx="1386077" cy="369332"/>
          </a:xfrm>
          <a:prstGeom prst="rect">
            <a:avLst/>
          </a:prstGeom>
        </p:spPr>
        <p:txBody>
          <a:bodyPr>
            <a:spAutoFit/>
          </a:bodyPr>
          <a:lstStyle/>
          <a:p>
            <a:pPr algn="ctr"/>
            <a:r>
              <a:rPr lang="ja-JP" altLang="en-US" sz="900" dirty="0">
                <a:solidFill>
                  <a:srgbClr val="000000"/>
                </a:solidFill>
                <a:latin typeface="Meiryo UI" panose="020B0604030504040204" pitchFamily="34" charset="-128"/>
                <a:ea typeface="Meiryo UI" panose="020B0604030504040204" pitchFamily="34" charset="-128"/>
                <a:cs typeface="Meiryo" charset="-128"/>
              </a:rPr>
              <a:t>処理イメージの</a:t>
            </a:r>
            <a:r>
              <a:rPr lang="en-US" altLang="ja-JP" sz="900" dirty="0">
                <a:solidFill>
                  <a:srgbClr val="000000"/>
                </a:solidFill>
                <a:latin typeface="Meiryo UI" panose="020B0604030504040204" pitchFamily="34" charset="-128"/>
                <a:ea typeface="Meiryo UI" panose="020B0604030504040204" pitchFamily="34" charset="-128"/>
                <a:cs typeface="Meiryo" charset="-128"/>
              </a:rPr>
              <a:t>5</a:t>
            </a:r>
            <a:r>
              <a:rPr lang="ja-JP" altLang="en-US" sz="900" dirty="0">
                <a:solidFill>
                  <a:srgbClr val="000000"/>
                </a:solidFill>
                <a:latin typeface="Meiryo UI" panose="020B0604030504040204" pitchFamily="34" charset="-128"/>
                <a:ea typeface="Meiryo UI" panose="020B0604030504040204" pitchFamily="34" charset="-128"/>
                <a:cs typeface="Meiryo" charset="-128"/>
              </a:rPr>
              <a:t>データは</a:t>
            </a:r>
            <a:br>
              <a:rPr lang="en-US" altLang="ja-JP" sz="900" dirty="0">
                <a:solidFill>
                  <a:srgbClr val="000000"/>
                </a:solidFill>
                <a:latin typeface="Meiryo UI" panose="020B0604030504040204" pitchFamily="34" charset="-128"/>
                <a:ea typeface="Meiryo UI" panose="020B0604030504040204" pitchFamily="34" charset="-128"/>
                <a:cs typeface="Meiryo" charset="-128"/>
              </a:rPr>
            </a:br>
            <a:r>
              <a:rPr lang="en-US" altLang="ja-JP" sz="900" dirty="0">
                <a:solidFill>
                  <a:srgbClr val="000000"/>
                </a:solidFill>
                <a:latin typeface="Meiryo UI" panose="020B0604030504040204" pitchFamily="34" charset="-128"/>
                <a:ea typeface="Meiryo UI" panose="020B0604030504040204" pitchFamily="34" charset="-128"/>
                <a:cs typeface="Meiryo" charset="-128"/>
              </a:rPr>
              <a:t>1</a:t>
            </a:r>
            <a:r>
              <a:rPr lang="ja-JP" altLang="en-US" sz="900" dirty="0">
                <a:solidFill>
                  <a:srgbClr val="000000"/>
                </a:solidFill>
                <a:latin typeface="Meiryo UI" panose="020B0604030504040204" pitchFamily="34" charset="-128"/>
                <a:ea typeface="Meiryo UI" panose="020B0604030504040204" pitchFamily="34" charset="-128"/>
                <a:cs typeface="Meiryo" charset="-128"/>
              </a:rPr>
              <a:t>患者のデータとみなされる</a:t>
            </a:r>
            <a:endParaRPr lang="en-US" altLang="ja-JP" sz="900" dirty="0">
              <a:solidFill>
                <a:srgbClr val="000000"/>
              </a:solidFill>
              <a:latin typeface="Meiryo UI" panose="020B0604030504040204" pitchFamily="34" charset="-128"/>
              <a:ea typeface="Meiryo UI" panose="020B0604030504040204" pitchFamily="34" charset="-128"/>
              <a:cs typeface="Meiryo" charset="-128"/>
            </a:endParaRPr>
          </a:p>
        </p:txBody>
      </p:sp>
      <p:cxnSp>
        <p:nvCxnSpPr>
          <p:cNvPr id="111" name="Straight Connector 110">
            <a:extLst>
              <a:ext uri="{FF2B5EF4-FFF2-40B4-BE49-F238E27FC236}">
                <a16:creationId xmlns:a16="http://schemas.microsoft.com/office/drawing/2014/main" id="{939CF469-1317-4118-935D-19079E4F5AEF}"/>
              </a:ext>
            </a:extLst>
          </p:cNvPr>
          <p:cNvCxnSpPr>
            <a:cxnSpLocks/>
            <a:stCxn id="108" idx="2"/>
            <a:endCxn id="109" idx="0"/>
          </p:cNvCxnSpPr>
          <p:nvPr/>
        </p:nvCxnSpPr>
        <p:spPr bwMode="auto">
          <a:xfrm flipH="1">
            <a:off x="7758547" y="5391740"/>
            <a:ext cx="490315" cy="176163"/>
          </a:xfrm>
          <a:prstGeom prst="line">
            <a:avLst/>
          </a:prstGeom>
          <a:solidFill>
            <a:schemeClr val="bg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85371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補足説明 </a:t>
            </a:r>
            <a:r>
              <a:rPr lang="en-US" altLang="ja-JP" dirty="0"/>
              <a:t>–NDB</a:t>
            </a:r>
            <a:br>
              <a:rPr lang="en-US" altLang="ja-JP" dirty="0"/>
            </a:br>
            <a:r>
              <a:rPr lang="en-US" altLang="ja-JP" dirty="0" err="1"/>
              <a:t>NDB</a:t>
            </a:r>
            <a:r>
              <a:rPr lang="ja-JP" altLang="ja-JP" dirty="0"/>
              <a:t>データ特性および集計方法</a:t>
            </a:r>
            <a:r>
              <a:rPr lang="ja-JP" altLang="en-US" dirty="0"/>
              <a:t>の注意点</a:t>
            </a:r>
          </a:p>
        </p:txBody>
      </p:sp>
      <p:sp>
        <p:nvSpPr>
          <p:cNvPr id="3" name="Content Placeholder 2"/>
          <p:cNvSpPr>
            <a:spLocks noGrp="1"/>
          </p:cNvSpPr>
          <p:nvPr>
            <p:ph idx="1"/>
          </p:nvPr>
        </p:nvSpPr>
        <p:spPr/>
        <p:txBody>
          <a:bodyPr/>
          <a:lstStyle/>
          <a:p>
            <a:r>
              <a:rPr lang="ja-JP" altLang="en-US" sz="1400" dirty="0"/>
              <a:t>①圏域またぎ ②疾患名 ③対象患者 ④</a:t>
            </a:r>
            <a:r>
              <a:rPr lang="ja-JP" altLang="en-US" sz="1400" dirty="0">
                <a:solidFill>
                  <a:srgbClr val="000000"/>
                </a:solidFill>
              </a:rPr>
              <a:t>「レセプト情報・特定検診等情報の提供に関するガイドライン」に基づくデータのマスキング</a:t>
            </a:r>
            <a:r>
              <a:rPr lang="ja-JP" altLang="en-US" sz="1400" dirty="0"/>
              <a:t>の</a:t>
            </a:r>
            <a:r>
              <a:rPr lang="en-US" altLang="ja-JP" sz="1400" dirty="0"/>
              <a:t>4</a:t>
            </a:r>
            <a:r>
              <a:rPr lang="ja-JP" altLang="en-US" sz="1400" dirty="0"/>
              <a:t>点にご注意ください。</a:t>
            </a:r>
          </a:p>
        </p:txBody>
      </p:sp>
      <p:sp>
        <p:nvSpPr>
          <p:cNvPr id="7" name="正方形/長方形 6"/>
          <p:cNvSpPr/>
          <p:nvPr/>
        </p:nvSpPr>
        <p:spPr>
          <a:xfrm>
            <a:off x="132423" y="4076338"/>
            <a:ext cx="1539891" cy="769802"/>
          </a:xfrm>
          <a:prstGeom prst="rect">
            <a:avLst/>
          </a:prstGeom>
          <a:solidFill>
            <a:schemeClr val="bg1"/>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1" hangingPunct="1">
              <a:lnSpc>
                <a:spcPct val="90000"/>
              </a:lnSpc>
              <a:spcBef>
                <a:spcPct val="20000"/>
              </a:spcBef>
            </a:pP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③対象患者</a:t>
            </a:r>
          </a:p>
        </p:txBody>
      </p:sp>
      <p:sp>
        <p:nvSpPr>
          <p:cNvPr id="5" name="正方形/長方形 4"/>
          <p:cNvSpPr/>
          <p:nvPr/>
        </p:nvSpPr>
        <p:spPr>
          <a:xfrm>
            <a:off x="132423" y="2169186"/>
            <a:ext cx="1539891" cy="769802"/>
          </a:xfrm>
          <a:prstGeom prst="rect">
            <a:avLst/>
          </a:prstGeom>
          <a:solidFill>
            <a:schemeClr val="bg1"/>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1" hangingPunct="1">
              <a:lnSpc>
                <a:spcPct val="90000"/>
              </a:lnSpc>
              <a:spcBef>
                <a:spcPct val="20000"/>
              </a:spcBef>
            </a:pP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①圏域またぎ</a:t>
            </a:r>
          </a:p>
        </p:txBody>
      </p:sp>
      <p:sp>
        <p:nvSpPr>
          <p:cNvPr id="6" name="正方形/長方形 5"/>
          <p:cNvSpPr/>
          <p:nvPr/>
        </p:nvSpPr>
        <p:spPr>
          <a:xfrm>
            <a:off x="132423" y="3098599"/>
            <a:ext cx="1539891" cy="769802"/>
          </a:xfrm>
          <a:prstGeom prst="rect">
            <a:avLst/>
          </a:prstGeom>
          <a:solidFill>
            <a:schemeClr val="bg1"/>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1" hangingPunct="1">
              <a:lnSpc>
                <a:spcPct val="90000"/>
              </a:lnSpc>
              <a:spcBef>
                <a:spcPct val="20000"/>
              </a:spcBef>
            </a:pP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②疾患名</a:t>
            </a:r>
          </a:p>
        </p:txBody>
      </p:sp>
      <p:sp>
        <p:nvSpPr>
          <p:cNvPr id="8" name="正方形/長方形 7"/>
          <p:cNvSpPr/>
          <p:nvPr/>
        </p:nvSpPr>
        <p:spPr>
          <a:xfrm>
            <a:off x="132423" y="5061599"/>
            <a:ext cx="1539891" cy="769802"/>
          </a:xfrm>
          <a:prstGeom prst="rect">
            <a:avLst/>
          </a:prstGeom>
          <a:solidFill>
            <a:schemeClr val="bg1"/>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1" hangingPunct="1">
              <a:lnSpc>
                <a:spcPct val="90000"/>
              </a:lnSpc>
              <a:spcBef>
                <a:spcPct val="20000"/>
              </a:spcBef>
            </a:pP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④「レセプト情報・特定</a:t>
            </a:r>
            <a:br>
              <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検診等情報の提供に関する</a:t>
            </a:r>
            <a:br>
              <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ガイドライン」に基づく</a:t>
            </a:r>
            <a:br>
              <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データのマスキング</a:t>
            </a:r>
          </a:p>
        </p:txBody>
      </p:sp>
      <p:grpSp>
        <p:nvGrpSpPr>
          <p:cNvPr id="109" name="グループ化 108"/>
          <p:cNvGrpSpPr/>
          <p:nvPr/>
        </p:nvGrpSpPr>
        <p:grpSpPr>
          <a:xfrm>
            <a:off x="132423" y="1668073"/>
            <a:ext cx="1539891" cy="251021"/>
            <a:chOff x="121256" y="1081098"/>
            <a:chExt cx="1848055" cy="334694"/>
          </a:xfrm>
        </p:grpSpPr>
        <p:sp>
          <p:nvSpPr>
            <p:cNvPr id="23" name="正方形/長方形 22"/>
            <p:cNvSpPr/>
            <p:nvPr/>
          </p:nvSpPr>
          <p:spPr>
            <a:xfrm>
              <a:off x="121256" y="1081098"/>
              <a:ext cx="1848055" cy="327044"/>
            </a:xfrm>
            <a:prstGeom prst="rect">
              <a:avLst/>
            </a:prstGeom>
            <a:no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項目</a:t>
              </a:r>
            </a:p>
          </p:txBody>
        </p:sp>
        <p:cxnSp>
          <p:nvCxnSpPr>
            <p:cNvPr id="28" name="直線コネクタ 27"/>
            <p:cNvCxnSpPr/>
            <p:nvPr/>
          </p:nvCxnSpPr>
          <p:spPr bwMode="auto">
            <a:xfrm>
              <a:off x="121256" y="1415792"/>
              <a:ext cx="1848055"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grpSp>
      <p:sp>
        <p:nvSpPr>
          <p:cNvPr id="11" name="正方形/長方形 10"/>
          <p:cNvSpPr/>
          <p:nvPr/>
        </p:nvSpPr>
        <p:spPr>
          <a:xfrm>
            <a:off x="1786657" y="2169186"/>
            <a:ext cx="4224783" cy="769802"/>
          </a:xfrm>
          <a:prstGeom prst="rect">
            <a:avLst/>
          </a:prstGeom>
          <a:solidFill>
            <a:schemeClr val="bg1"/>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同一患者が期間内に都道府県・圏域をまたいで</a:t>
            </a:r>
            <a:endParaRPr kumimoji="1" lang="en-US" altLang="ja-JP" sz="1050" b="0" i="0" u="none" strike="noStrike" kern="1200" cap="none" spc="0" normalizeH="0" baseline="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90000"/>
              </a:lnSpc>
              <a:spcBef>
                <a:spcPct val="2000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複数医療機関を受診した場合、双方で算出。</a:t>
            </a:r>
          </a:p>
          <a:p>
            <a:pPr marL="0" marR="0" lvl="0" indent="0" algn="ctr" defTabSz="914400" rtl="0" eaLnBrk="1" fontAlgn="base" latinLnBrk="0" hangingPunct="1">
              <a:lnSpc>
                <a:spcPct val="90000"/>
              </a:lnSpc>
              <a:spcBef>
                <a:spcPct val="2000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⇒各</a:t>
            </a: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二</a:t>
            </a: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次医療圏 </a:t>
            </a: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あるいは精神医療圏</a:t>
            </a: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の合計値と都道府県の値は異なる。</a:t>
            </a:r>
            <a:endPar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786657" y="3098599"/>
            <a:ext cx="4224783" cy="769802"/>
          </a:xfrm>
          <a:prstGeom prst="rect">
            <a:avLst/>
          </a:prstGeom>
          <a:solidFill>
            <a:schemeClr val="bg1"/>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複数の疾患名がついた患者は、すべての疾患で算出。</a:t>
            </a:r>
            <a:endPar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90000"/>
              </a:lnSpc>
              <a:spcBef>
                <a:spcPct val="2000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⇒患者数は多く算出される。</a:t>
            </a:r>
          </a:p>
        </p:txBody>
      </p:sp>
      <p:sp>
        <p:nvSpPr>
          <p:cNvPr id="13" name="正方形/長方形 12"/>
          <p:cNvSpPr/>
          <p:nvPr/>
        </p:nvSpPr>
        <p:spPr>
          <a:xfrm>
            <a:off x="1786657" y="4076338"/>
            <a:ext cx="4224783" cy="769802"/>
          </a:xfrm>
          <a:prstGeom prst="rect">
            <a:avLst/>
          </a:prstGeom>
          <a:solidFill>
            <a:schemeClr val="bg1"/>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全額公費等の診療は収載されていないため、</a:t>
            </a:r>
            <a:endPar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90000"/>
              </a:lnSpc>
              <a:spcBef>
                <a:spcPct val="2000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生活保護医療等の値は算出されない。</a:t>
            </a:r>
            <a:endPar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90000"/>
              </a:lnSpc>
              <a:spcBef>
                <a:spcPct val="2000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⇒患者数は少なく算出される。</a:t>
            </a:r>
          </a:p>
        </p:txBody>
      </p:sp>
      <p:sp>
        <p:nvSpPr>
          <p:cNvPr id="14" name="正方形/長方形 13"/>
          <p:cNvSpPr/>
          <p:nvPr/>
        </p:nvSpPr>
        <p:spPr>
          <a:xfrm>
            <a:off x="1786657" y="5061599"/>
            <a:ext cx="4224783" cy="769802"/>
          </a:xfrm>
          <a:prstGeom prst="rect">
            <a:avLst/>
          </a:prstGeom>
          <a:solidFill>
            <a:schemeClr val="bg1"/>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1" hangingPunct="1">
              <a:lnSpc>
                <a:spcPct val="90000"/>
              </a:lnSpc>
              <a:spcBef>
                <a:spcPct val="20000"/>
              </a:spcBef>
            </a:pPr>
            <a:r>
              <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未満の医療機関数、</a:t>
            </a:r>
            <a:r>
              <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未満の患者数は公表不可。</a:t>
            </a:r>
            <a:endPar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lnSpc>
                <a:spcPct val="90000"/>
              </a:lnSpc>
              <a:spcBef>
                <a:spcPct val="20000"/>
              </a:spcBef>
            </a:pP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未満の医療機関数は「</a:t>
            </a:r>
            <a:r>
              <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0-2</a:t>
            </a: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未満の患者数は「</a:t>
            </a:r>
            <a:r>
              <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0-9</a:t>
            </a: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」と表示</a:t>
            </a:r>
            <a:r>
              <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lnSpc>
                <a:spcPct val="90000"/>
              </a:lnSpc>
              <a:spcBef>
                <a:spcPct val="20000"/>
              </a:spcBef>
            </a:pP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また、「</a:t>
            </a:r>
            <a:r>
              <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0-2</a:t>
            </a: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0-9</a:t>
            </a: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」とマスキングされた値が他の数値から逆算可能な場合は、</a:t>
            </a:r>
            <a:endPar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lnSpc>
                <a:spcPct val="90000"/>
              </a:lnSpc>
              <a:spcBef>
                <a:spcPct val="20000"/>
              </a:spcBef>
            </a:pP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逆算ができないように他の数値に幅を持たせて表示。</a:t>
            </a:r>
            <a:endPar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0" name="グループ化 109"/>
          <p:cNvGrpSpPr/>
          <p:nvPr/>
        </p:nvGrpSpPr>
        <p:grpSpPr>
          <a:xfrm>
            <a:off x="1786589" y="1668073"/>
            <a:ext cx="4224150" cy="251021"/>
            <a:chOff x="2069786" y="1081098"/>
            <a:chExt cx="5978695" cy="334694"/>
          </a:xfrm>
        </p:grpSpPr>
        <p:sp>
          <p:nvSpPr>
            <p:cNvPr id="31" name="正方形/長方形 30"/>
            <p:cNvSpPr/>
            <p:nvPr/>
          </p:nvSpPr>
          <p:spPr>
            <a:xfrm>
              <a:off x="2069786" y="1081098"/>
              <a:ext cx="5978695" cy="327044"/>
            </a:xfrm>
            <a:prstGeom prst="rect">
              <a:avLst/>
            </a:prstGeom>
            <a:no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注意点</a:t>
              </a:r>
            </a:p>
          </p:txBody>
        </p:sp>
        <p:cxnSp>
          <p:nvCxnSpPr>
            <p:cNvPr id="32" name="直線コネクタ 31"/>
            <p:cNvCxnSpPr/>
            <p:nvPr/>
          </p:nvCxnSpPr>
          <p:spPr bwMode="auto">
            <a:xfrm>
              <a:off x="2069786" y="1415792"/>
              <a:ext cx="5978695"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grpSp>
      <p:grpSp>
        <p:nvGrpSpPr>
          <p:cNvPr id="111" name="グループ化 110"/>
          <p:cNvGrpSpPr/>
          <p:nvPr/>
        </p:nvGrpSpPr>
        <p:grpSpPr>
          <a:xfrm>
            <a:off x="6129985" y="1668073"/>
            <a:ext cx="2875500" cy="251021"/>
            <a:chOff x="8247140" y="1081098"/>
            <a:chExt cx="3834000" cy="334694"/>
          </a:xfrm>
        </p:grpSpPr>
        <p:sp>
          <p:nvSpPr>
            <p:cNvPr id="34" name="正方形/長方形 33"/>
            <p:cNvSpPr/>
            <p:nvPr/>
          </p:nvSpPr>
          <p:spPr>
            <a:xfrm>
              <a:off x="8247140" y="1081098"/>
              <a:ext cx="3834000" cy="327044"/>
            </a:xfrm>
            <a:prstGeom prst="rect">
              <a:avLst/>
            </a:prstGeom>
            <a:no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例</a:t>
              </a:r>
              <a:endPar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5" name="直線コネクタ 34"/>
            <p:cNvCxnSpPr/>
            <p:nvPr/>
          </p:nvCxnSpPr>
          <p:spPr bwMode="auto">
            <a:xfrm>
              <a:off x="8247140" y="1415792"/>
              <a:ext cx="383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grpSp>
      <p:grpSp>
        <p:nvGrpSpPr>
          <p:cNvPr id="10" name="グループ化 9"/>
          <p:cNvGrpSpPr/>
          <p:nvPr/>
        </p:nvGrpSpPr>
        <p:grpSpPr>
          <a:xfrm>
            <a:off x="6292644" y="3964926"/>
            <a:ext cx="2284557" cy="933313"/>
            <a:chOff x="9037699" y="4309248"/>
            <a:chExt cx="3046076" cy="1244417"/>
          </a:xfrm>
        </p:grpSpPr>
        <p:graphicFrame>
          <p:nvGraphicFramePr>
            <p:cNvPr id="38" name="Content Placeholder 12"/>
            <p:cNvGraphicFramePr>
              <a:graphicFrameLocks/>
            </p:cNvGraphicFramePr>
            <p:nvPr>
              <p:extLst>
                <p:ext uri="{D42A27DB-BD31-4B8C-83A1-F6EECF244321}">
                  <p14:modId xmlns:p14="http://schemas.microsoft.com/office/powerpoint/2010/main" val="2800750690"/>
                </p:ext>
              </p:extLst>
            </p:nvPr>
          </p:nvGraphicFramePr>
          <p:xfrm>
            <a:off x="9037699" y="4421875"/>
            <a:ext cx="3046076" cy="950732"/>
          </p:xfrm>
          <a:graphic>
            <a:graphicData uri="http://schemas.openxmlformats.org/drawingml/2006/chart">
              <c:chart xmlns:c="http://schemas.openxmlformats.org/drawingml/2006/chart" xmlns:r="http://schemas.openxmlformats.org/officeDocument/2006/relationships" r:id="rId2"/>
            </a:graphicData>
          </a:graphic>
        </p:graphicFrame>
        <p:sp>
          <p:nvSpPr>
            <p:cNvPr id="4" name="正方形/長方形 3"/>
            <p:cNvSpPr/>
            <p:nvPr/>
          </p:nvSpPr>
          <p:spPr>
            <a:xfrm>
              <a:off x="9690844" y="5285380"/>
              <a:ext cx="769295" cy="268285"/>
            </a:xfrm>
            <a:prstGeom prst="rect">
              <a:avLst/>
            </a:prstGeom>
            <a:no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1" lang="en-US" altLang="ja-JP" sz="7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15/6/30</a:t>
              </a:r>
              <a:br>
                <a:rPr kumimoji="1" lang="en-US" altLang="ja-JP" sz="7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en-US" altLang="ja-JP" sz="7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NDB</a:t>
              </a:r>
              <a:endParaRPr kumimoji="1" lang="ja-JP" altLang="en-US" sz="7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10446325" y="5285380"/>
              <a:ext cx="769295" cy="268285"/>
            </a:xfrm>
            <a:prstGeom prst="rect">
              <a:avLst/>
            </a:prstGeom>
            <a:no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1" lang="en-US" altLang="ja-JP" sz="7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14/6/30</a:t>
              </a:r>
              <a:br>
                <a:rPr kumimoji="1" lang="en-US" altLang="ja-JP" sz="7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en-US" altLang="ja-JP" sz="7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630</a:t>
              </a:r>
              <a:r>
                <a:rPr kumimoji="1" lang="ja-JP" altLang="en-US" sz="7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調査</a:t>
              </a:r>
            </a:p>
          </p:txBody>
        </p:sp>
        <p:sp>
          <p:nvSpPr>
            <p:cNvPr id="40" name="正方形/長方形 39"/>
            <p:cNvSpPr/>
            <p:nvPr/>
          </p:nvSpPr>
          <p:spPr>
            <a:xfrm>
              <a:off x="11201806" y="5285380"/>
              <a:ext cx="769295" cy="268285"/>
            </a:xfrm>
            <a:prstGeom prst="rect">
              <a:avLst/>
            </a:prstGeom>
            <a:no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1" lang="en-US" altLang="ja-JP" sz="7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14/9/30</a:t>
              </a:r>
              <a:br>
                <a:rPr kumimoji="1" lang="en-US" altLang="ja-JP" sz="7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7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患者調査</a:t>
              </a:r>
            </a:p>
          </p:txBody>
        </p:sp>
        <p:sp>
          <p:nvSpPr>
            <p:cNvPr id="41" name="正方形/長方形 40"/>
            <p:cNvSpPr/>
            <p:nvPr/>
          </p:nvSpPr>
          <p:spPr>
            <a:xfrm>
              <a:off x="9583033" y="4309248"/>
              <a:ext cx="2495879" cy="297313"/>
            </a:xfrm>
            <a:prstGeom prst="rect">
              <a:avLst/>
            </a:prstGeom>
            <a:no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1" lang="ja-JP" altLang="en-US" sz="78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特定日時点の長期入院患者数が少ない</a:t>
              </a:r>
            </a:p>
          </p:txBody>
        </p:sp>
      </p:grpSp>
      <p:grpSp>
        <p:nvGrpSpPr>
          <p:cNvPr id="22" name="グループ化 21"/>
          <p:cNvGrpSpPr/>
          <p:nvPr/>
        </p:nvGrpSpPr>
        <p:grpSpPr>
          <a:xfrm>
            <a:off x="6709406" y="3149044"/>
            <a:ext cx="849492" cy="377249"/>
            <a:chOff x="9009786" y="3020465"/>
            <a:chExt cx="1132656" cy="502998"/>
          </a:xfrm>
        </p:grpSpPr>
        <p:grpSp>
          <p:nvGrpSpPr>
            <p:cNvPr id="15" name="グループ化 14"/>
            <p:cNvGrpSpPr/>
            <p:nvPr/>
          </p:nvGrpSpPr>
          <p:grpSpPr>
            <a:xfrm>
              <a:off x="9009786" y="3070613"/>
              <a:ext cx="225583" cy="358882"/>
              <a:chOff x="8519555" y="3632893"/>
              <a:chExt cx="225583" cy="358882"/>
            </a:xfrm>
          </p:grpSpPr>
          <p:sp>
            <p:nvSpPr>
              <p:cNvPr id="42" name="楕円 41"/>
              <p:cNvSpPr/>
              <p:nvPr/>
            </p:nvSpPr>
            <p:spPr>
              <a:xfrm>
                <a:off x="8525195" y="3632893"/>
                <a:ext cx="214304" cy="174314"/>
              </a:xfrm>
              <a:prstGeom prst="ellipse">
                <a:avLst/>
              </a:prstGeom>
              <a:solidFill>
                <a:schemeClr val="bg1"/>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endPar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二等辺三角形 42"/>
              <p:cNvSpPr/>
              <p:nvPr/>
            </p:nvSpPr>
            <p:spPr>
              <a:xfrm>
                <a:off x="8519555" y="3807207"/>
                <a:ext cx="225583" cy="184568"/>
              </a:xfrm>
              <a:prstGeom prst="triangle">
                <a:avLst/>
              </a:prstGeom>
              <a:solidFill>
                <a:schemeClr val="bg1"/>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endPar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7" name="正方形/長方形 16"/>
            <p:cNvSpPr/>
            <p:nvPr/>
          </p:nvSpPr>
          <p:spPr>
            <a:xfrm>
              <a:off x="9377010" y="3020465"/>
              <a:ext cx="765432" cy="247834"/>
            </a:xfrm>
            <a:prstGeom prst="rect">
              <a:avLst/>
            </a:prstGeom>
            <a:no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lang="ja-JP" altLang="en-US" sz="788"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統合失調症</a:t>
              </a:r>
              <a:endParaRPr kumimoji="1" lang="ja-JP" altLang="en-US" sz="788"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9377010" y="3254818"/>
              <a:ext cx="483029" cy="268645"/>
            </a:xfrm>
            <a:prstGeom prst="rect">
              <a:avLst/>
            </a:prstGeom>
            <a:no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1" lang="ja-JP" altLang="en-US" sz="788" b="0" i="0" u="none" strike="noStrike" kern="1200" cap="none" spc="0" normalizeH="0" baseline="0" noProof="0" dirty="0">
                  <a:ln>
                    <a:noFill/>
                  </a:ln>
                  <a:solidFill>
                    <a:srgbClr val="008A8A"/>
                  </a:solidFill>
                  <a:effectLst/>
                  <a:uLnTx/>
                  <a:uFillTx/>
                  <a:latin typeface="Meiryo UI" panose="020B0604030504040204" pitchFamily="50" charset="-128"/>
                  <a:ea typeface="Meiryo UI" panose="020B0604030504040204" pitchFamily="50" charset="-128"/>
                  <a:cs typeface="Meiryo UI" panose="020B0604030504040204" pitchFamily="50" charset="-128"/>
                </a:rPr>
                <a:t>認知症</a:t>
              </a:r>
            </a:p>
          </p:txBody>
        </p:sp>
      </p:grpSp>
      <p:grpSp>
        <p:nvGrpSpPr>
          <p:cNvPr id="45" name="グループ化 44"/>
          <p:cNvGrpSpPr/>
          <p:nvPr/>
        </p:nvGrpSpPr>
        <p:grpSpPr>
          <a:xfrm>
            <a:off x="6709406" y="3529506"/>
            <a:ext cx="864652" cy="377249"/>
            <a:chOff x="9009786" y="3020464"/>
            <a:chExt cx="1152869" cy="502999"/>
          </a:xfrm>
        </p:grpSpPr>
        <p:grpSp>
          <p:nvGrpSpPr>
            <p:cNvPr id="46" name="グループ化 45"/>
            <p:cNvGrpSpPr/>
            <p:nvPr/>
          </p:nvGrpSpPr>
          <p:grpSpPr>
            <a:xfrm>
              <a:off x="9009786" y="3070613"/>
              <a:ext cx="225583" cy="358882"/>
              <a:chOff x="8519555" y="3632893"/>
              <a:chExt cx="225583" cy="358882"/>
            </a:xfrm>
          </p:grpSpPr>
          <p:sp>
            <p:nvSpPr>
              <p:cNvPr id="49" name="楕円 48"/>
              <p:cNvSpPr/>
              <p:nvPr/>
            </p:nvSpPr>
            <p:spPr>
              <a:xfrm>
                <a:off x="8525195" y="3632893"/>
                <a:ext cx="214304" cy="174314"/>
              </a:xfrm>
              <a:prstGeom prst="ellipse">
                <a:avLst/>
              </a:prstGeom>
              <a:solidFill>
                <a:schemeClr val="tx1"/>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endPar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二等辺三角形 49"/>
              <p:cNvSpPr/>
              <p:nvPr/>
            </p:nvSpPr>
            <p:spPr>
              <a:xfrm>
                <a:off x="8519555" y="3807207"/>
                <a:ext cx="225583" cy="184568"/>
              </a:xfrm>
              <a:prstGeom prst="triangle">
                <a:avLst/>
              </a:prstGeom>
              <a:solidFill>
                <a:schemeClr val="tx1"/>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endPar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7" name="正方形/長方形 46"/>
            <p:cNvSpPr/>
            <p:nvPr/>
          </p:nvSpPr>
          <p:spPr>
            <a:xfrm>
              <a:off x="9377009" y="3020464"/>
              <a:ext cx="785646" cy="273358"/>
            </a:xfrm>
            <a:prstGeom prst="rect">
              <a:avLst/>
            </a:prstGeom>
            <a:no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lang="ja-JP" altLang="en-US" sz="788"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統合失調症</a:t>
              </a:r>
              <a:endParaRPr kumimoji="1" lang="ja-JP" altLang="en-US" sz="788"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p:cNvSpPr/>
            <p:nvPr/>
          </p:nvSpPr>
          <p:spPr>
            <a:xfrm>
              <a:off x="9377010" y="3254818"/>
              <a:ext cx="483029" cy="268645"/>
            </a:xfrm>
            <a:prstGeom prst="rect">
              <a:avLst/>
            </a:prstGeom>
            <a:no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1" lang="ja-JP" altLang="en-US" sz="788" b="0" i="0" u="none" strike="noStrike" kern="1200" cap="none" spc="0" normalizeH="0" baseline="0" noProof="0" dirty="0">
                  <a:ln>
                    <a:noFill/>
                  </a:ln>
                  <a:solidFill>
                    <a:srgbClr val="7889FB">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うつ</a:t>
              </a:r>
            </a:p>
          </p:txBody>
        </p:sp>
      </p:grpSp>
      <p:sp>
        <p:nvSpPr>
          <p:cNvPr id="53" name="正方形/長方形 52"/>
          <p:cNvSpPr/>
          <p:nvPr/>
        </p:nvSpPr>
        <p:spPr>
          <a:xfrm>
            <a:off x="7855195" y="3227017"/>
            <a:ext cx="790614" cy="201484"/>
          </a:xfrm>
          <a:prstGeom prst="rect">
            <a:avLst/>
          </a:prstGeom>
          <a:no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1" lang="ja-JP" altLang="en-US" sz="788"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統合失調症：</a:t>
            </a:r>
            <a:r>
              <a:rPr kumimoji="1" lang="en-US" altLang="ja-JP" sz="788"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788"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人</a:t>
            </a:r>
          </a:p>
        </p:txBody>
      </p:sp>
      <p:sp>
        <p:nvSpPr>
          <p:cNvPr id="54" name="正方形/長方形 53"/>
          <p:cNvSpPr/>
          <p:nvPr/>
        </p:nvSpPr>
        <p:spPr>
          <a:xfrm>
            <a:off x="7855194" y="3427158"/>
            <a:ext cx="847857" cy="178405"/>
          </a:xfrm>
          <a:prstGeom prst="rect">
            <a:avLst/>
          </a:prstGeom>
          <a:no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1" lang="ja-JP" altLang="en-US" sz="788" b="0" i="0" u="none" strike="noStrike" kern="1200" cap="none" spc="0" normalizeH="0" baseline="0" noProof="0" dirty="0">
                <a:ln>
                  <a:noFill/>
                </a:ln>
                <a:solidFill>
                  <a:srgbClr val="008A8A"/>
                </a:solidFill>
                <a:effectLst/>
                <a:uLnTx/>
                <a:uFillTx/>
                <a:latin typeface="Meiryo UI" panose="020B0604030504040204" pitchFamily="50" charset="-128"/>
                <a:ea typeface="Meiryo UI" panose="020B0604030504040204" pitchFamily="50" charset="-128"/>
                <a:cs typeface="Meiryo UI" panose="020B0604030504040204" pitchFamily="50" charset="-128"/>
              </a:rPr>
              <a:t>認知症</a:t>
            </a:r>
            <a:r>
              <a:rPr lang="ja-JP" altLang="en-US" sz="788" dirty="0">
                <a:solidFill>
                  <a:srgbClr val="008A8A"/>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88" b="0" i="0" u="none" strike="noStrike" kern="1200" cap="none" spc="0" normalizeH="0" baseline="0" noProof="0" dirty="0">
                <a:ln>
                  <a:noFill/>
                </a:ln>
                <a:solidFill>
                  <a:srgbClr val="008A8A"/>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88" b="0" i="0" u="none" strike="noStrike" kern="1200" cap="none" spc="0" normalizeH="0" baseline="0" noProof="0" dirty="0">
                <a:ln>
                  <a:noFill/>
                </a:ln>
                <a:solidFill>
                  <a:srgbClr val="008A8A"/>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788" b="0" i="0" u="none" strike="noStrike" kern="1200" cap="none" spc="0" normalizeH="0" baseline="0" noProof="0" dirty="0">
                <a:ln>
                  <a:noFill/>
                </a:ln>
                <a:solidFill>
                  <a:srgbClr val="008A8A"/>
                </a:solidFill>
                <a:effectLst/>
                <a:uLnTx/>
                <a:uFillTx/>
                <a:latin typeface="Meiryo UI" panose="020B0604030504040204" pitchFamily="50" charset="-128"/>
                <a:ea typeface="Meiryo UI" panose="020B0604030504040204" pitchFamily="50" charset="-128"/>
                <a:cs typeface="Meiryo UI" panose="020B0604030504040204" pitchFamily="50" charset="-128"/>
              </a:rPr>
              <a:t>人</a:t>
            </a:r>
          </a:p>
        </p:txBody>
      </p:sp>
      <p:sp>
        <p:nvSpPr>
          <p:cNvPr id="57" name="正方形/長方形 56"/>
          <p:cNvSpPr/>
          <p:nvPr/>
        </p:nvSpPr>
        <p:spPr>
          <a:xfrm>
            <a:off x="7855195" y="3627299"/>
            <a:ext cx="779250" cy="201484"/>
          </a:xfrm>
          <a:prstGeom prst="rect">
            <a:avLst/>
          </a:prstGeom>
          <a:no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1" lang="ja-JP" altLang="en-US" sz="788" b="0" i="0" u="none" strike="noStrike" kern="1200" cap="none" spc="0" normalizeH="0" baseline="0" noProof="0" dirty="0">
                <a:ln>
                  <a:noFill/>
                </a:ln>
                <a:solidFill>
                  <a:srgbClr val="7889FB">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うつ　　　：</a:t>
            </a:r>
            <a:r>
              <a:rPr kumimoji="1" lang="en-US" altLang="ja-JP" sz="788" b="0" i="0" u="none" strike="noStrike" kern="1200" cap="none" spc="0" normalizeH="0" baseline="0" noProof="0" dirty="0">
                <a:ln>
                  <a:noFill/>
                </a:ln>
                <a:solidFill>
                  <a:srgbClr val="7889FB">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788" b="0" i="0" u="none" strike="noStrike" kern="1200" cap="none" spc="0" normalizeH="0" baseline="0" noProof="0" dirty="0">
                <a:ln>
                  <a:noFill/>
                </a:ln>
                <a:solidFill>
                  <a:srgbClr val="7889FB">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人</a:t>
            </a:r>
          </a:p>
        </p:txBody>
      </p:sp>
      <p:sp>
        <p:nvSpPr>
          <p:cNvPr id="24" name="二等辺三角形 23"/>
          <p:cNvSpPr/>
          <p:nvPr/>
        </p:nvSpPr>
        <p:spPr>
          <a:xfrm rot="5400000">
            <a:off x="7343728" y="3455577"/>
            <a:ext cx="583442" cy="144643"/>
          </a:xfrm>
          <a:prstGeom prst="triangle">
            <a:avLst/>
          </a:prstGeom>
          <a:solidFill>
            <a:srgbClr val="D9D9D9"/>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endPar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正方形/長方形 57"/>
          <p:cNvSpPr/>
          <p:nvPr/>
        </p:nvSpPr>
        <p:spPr>
          <a:xfrm>
            <a:off x="6932368" y="3015104"/>
            <a:ext cx="1406161" cy="161315"/>
          </a:xfrm>
          <a:prstGeom prst="rect">
            <a:avLst/>
          </a:prstGeom>
          <a:no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1" lang="en-US" altLang="ja-JP" sz="78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78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人の患者を各疾患で計上</a:t>
            </a:r>
          </a:p>
        </p:txBody>
      </p:sp>
      <p:grpSp>
        <p:nvGrpSpPr>
          <p:cNvPr id="108" name="グループ化 107"/>
          <p:cNvGrpSpPr/>
          <p:nvPr/>
        </p:nvGrpSpPr>
        <p:grpSpPr>
          <a:xfrm>
            <a:off x="6129908" y="1979017"/>
            <a:ext cx="2635195" cy="939891"/>
            <a:chOff x="8247036" y="1604871"/>
            <a:chExt cx="3513593" cy="1253188"/>
          </a:xfrm>
        </p:grpSpPr>
        <p:sp>
          <p:nvSpPr>
            <p:cNvPr id="65" name="正方形/長方形 64"/>
            <p:cNvSpPr/>
            <p:nvPr/>
          </p:nvSpPr>
          <p:spPr>
            <a:xfrm>
              <a:off x="9219446" y="1604871"/>
              <a:ext cx="2062369" cy="215086"/>
            </a:xfrm>
            <a:prstGeom prst="rect">
              <a:avLst/>
            </a:prstGeom>
            <a:no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1" lang="ja-JP" altLang="en-US" sz="78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圏域またぎは双方で算出</a:t>
              </a:r>
            </a:p>
          </p:txBody>
        </p:sp>
        <p:grpSp>
          <p:nvGrpSpPr>
            <p:cNvPr id="92" name="グループ化 91"/>
            <p:cNvGrpSpPr/>
            <p:nvPr/>
          </p:nvGrpSpPr>
          <p:grpSpPr>
            <a:xfrm>
              <a:off x="8247036" y="1767154"/>
              <a:ext cx="1785173" cy="1090905"/>
              <a:chOff x="8698806" y="1478203"/>
              <a:chExt cx="2217258" cy="1199995"/>
            </a:xfrm>
          </p:grpSpPr>
          <p:sp>
            <p:nvSpPr>
              <p:cNvPr id="90" name="四角形: 角を丸くする 89"/>
              <p:cNvSpPr/>
              <p:nvPr/>
            </p:nvSpPr>
            <p:spPr>
              <a:xfrm>
                <a:off x="8698806" y="1581401"/>
                <a:ext cx="2217258" cy="1096797"/>
              </a:xfrm>
              <a:prstGeom prst="roundRect">
                <a:avLst/>
              </a:prstGeom>
              <a:solidFill>
                <a:schemeClr val="bg1"/>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endPar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楕円 83"/>
              <p:cNvSpPr/>
              <p:nvPr/>
            </p:nvSpPr>
            <p:spPr>
              <a:xfrm>
                <a:off x="9078047" y="1891836"/>
                <a:ext cx="706511" cy="621424"/>
              </a:xfrm>
              <a:prstGeom prst="ellipse">
                <a:avLst/>
              </a:prstGeom>
              <a:solidFill>
                <a:schemeClr val="bg1"/>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endPar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4" name="グループ化 73"/>
              <p:cNvGrpSpPr/>
              <p:nvPr/>
            </p:nvGrpSpPr>
            <p:grpSpPr>
              <a:xfrm>
                <a:off x="9318511" y="2014936"/>
                <a:ext cx="225583" cy="358882"/>
                <a:chOff x="8519555" y="3632893"/>
                <a:chExt cx="225583" cy="358882"/>
              </a:xfrm>
            </p:grpSpPr>
            <p:sp>
              <p:nvSpPr>
                <p:cNvPr id="77" name="楕円 76"/>
                <p:cNvSpPr/>
                <p:nvPr/>
              </p:nvSpPr>
              <p:spPr>
                <a:xfrm>
                  <a:off x="8525195" y="3632893"/>
                  <a:ext cx="214304" cy="174314"/>
                </a:xfrm>
                <a:prstGeom prst="ellipse">
                  <a:avLst/>
                </a:prstGeom>
                <a:solidFill>
                  <a:schemeClr val="accent1">
                    <a:lumMod val="20000"/>
                    <a:lumOff val="80000"/>
                  </a:schemeClr>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endPar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二等辺三角形 77"/>
                <p:cNvSpPr/>
                <p:nvPr/>
              </p:nvSpPr>
              <p:spPr>
                <a:xfrm>
                  <a:off x="8519555" y="3807207"/>
                  <a:ext cx="225583" cy="184568"/>
                </a:xfrm>
                <a:prstGeom prst="triangle">
                  <a:avLst/>
                </a:prstGeom>
                <a:solidFill>
                  <a:schemeClr val="accent1">
                    <a:lumMod val="20000"/>
                    <a:lumOff val="80000"/>
                  </a:schemeClr>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endPar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79" name="正方形/長方形 78"/>
              <p:cNvSpPr/>
              <p:nvPr/>
            </p:nvSpPr>
            <p:spPr>
              <a:xfrm>
                <a:off x="9033736" y="1733609"/>
                <a:ext cx="795133" cy="215086"/>
              </a:xfrm>
              <a:prstGeom prst="rect">
                <a:avLst/>
              </a:prstGeom>
              <a:solidFill>
                <a:schemeClr val="bg1"/>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1" lang="ja-JP" altLang="en-US" sz="78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川崎北部</a:t>
                </a:r>
              </a:p>
            </p:txBody>
          </p:sp>
          <p:sp>
            <p:nvSpPr>
              <p:cNvPr id="85" name="楕円 84"/>
              <p:cNvSpPr/>
              <p:nvPr/>
            </p:nvSpPr>
            <p:spPr>
              <a:xfrm>
                <a:off x="9994197" y="1893139"/>
                <a:ext cx="706511" cy="621424"/>
              </a:xfrm>
              <a:prstGeom prst="ellipse">
                <a:avLst/>
              </a:prstGeom>
              <a:solidFill>
                <a:schemeClr val="bg1"/>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endPar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正方形/長方形 79"/>
              <p:cNvSpPr/>
              <p:nvPr/>
            </p:nvSpPr>
            <p:spPr>
              <a:xfrm>
                <a:off x="9949886" y="1735450"/>
                <a:ext cx="795133" cy="215086"/>
              </a:xfrm>
              <a:prstGeom prst="rect">
                <a:avLst/>
              </a:prstGeom>
              <a:solidFill>
                <a:schemeClr val="bg1"/>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1" lang="ja-JP" altLang="en-US" sz="78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川崎南部</a:t>
                </a:r>
              </a:p>
            </p:txBody>
          </p:sp>
          <p:grpSp>
            <p:nvGrpSpPr>
              <p:cNvPr id="81" name="グループ化 80"/>
              <p:cNvGrpSpPr/>
              <p:nvPr/>
            </p:nvGrpSpPr>
            <p:grpSpPr>
              <a:xfrm>
                <a:off x="10234661" y="2033502"/>
                <a:ext cx="225583" cy="358882"/>
                <a:chOff x="8519555" y="3632893"/>
                <a:chExt cx="225583" cy="358882"/>
              </a:xfrm>
            </p:grpSpPr>
            <p:sp>
              <p:nvSpPr>
                <p:cNvPr id="82" name="楕円 81"/>
                <p:cNvSpPr/>
                <p:nvPr/>
              </p:nvSpPr>
              <p:spPr>
                <a:xfrm>
                  <a:off x="8525195" y="3632893"/>
                  <a:ext cx="214304" cy="174314"/>
                </a:xfrm>
                <a:prstGeom prst="ellipse">
                  <a:avLst/>
                </a:prstGeom>
                <a:solidFill>
                  <a:schemeClr val="accent1">
                    <a:lumMod val="20000"/>
                    <a:lumOff val="80000"/>
                  </a:schemeClr>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endPar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二等辺三角形 82"/>
                <p:cNvSpPr/>
                <p:nvPr/>
              </p:nvSpPr>
              <p:spPr>
                <a:xfrm>
                  <a:off x="8519555" y="3807207"/>
                  <a:ext cx="225583" cy="184568"/>
                </a:xfrm>
                <a:prstGeom prst="triangle">
                  <a:avLst/>
                </a:prstGeom>
                <a:solidFill>
                  <a:schemeClr val="accent1">
                    <a:lumMod val="20000"/>
                    <a:lumOff val="80000"/>
                  </a:schemeClr>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endPar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cxnSp>
            <p:nvCxnSpPr>
              <p:cNvPr id="89" name="直線矢印コネクタ 88"/>
              <p:cNvCxnSpPr/>
              <p:nvPr/>
            </p:nvCxnSpPr>
            <p:spPr bwMode="auto">
              <a:xfrm>
                <a:off x="9594153" y="2202548"/>
                <a:ext cx="569475" cy="0"/>
              </a:xfrm>
              <a:prstGeom prst="straightConnector1">
                <a:avLst/>
              </a:prstGeom>
              <a:noFill/>
              <a:ln w="12700" cap="flat" cmpd="sng" algn="ctr">
                <a:solidFill>
                  <a:schemeClr val="tx1"/>
                </a:solidFill>
                <a:prstDash val="solid"/>
                <a:round/>
                <a:headEnd type="none" w="med" len="med"/>
                <a:tailEnd type="triangle"/>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sp>
            <p:nvSpPr>
              <p:cNvPr id="91" name="正方形/長方形 90"/>
              <p:cNvSpPr/>
              <p:nvPr/>
            </p:nvSpPr>
            <p:spPr>
              <a:xfrm>
                <a:off x="8705169" y="1478203"/>
                <a:ext cx="795133" cy="215086"/>
              </a:xfrm>
              <a:prstGeom prst="rect">
                <a:avLst/>
              </a:prstGeom>
              <a:solidFill>
                <a:schemeClr val="bg1"/>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1" lang="ja-JP" altLang="en-US" sz="78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神奈川県</a:t>
                </a:r>
              </a:p>
            </p:txBody>
          </p:sp>
        </p:grpSp>
        <p:sp>
          <p:nvSpPr>
            <p:cNvPr id="93" name="二等辺三角形 92"/>
            <p:cNvSpPr/>
            <p:nvPr/>
          </p:nvSpPr>
          <p:spPr>
            <a:xfrm rot="5400000">
              <a:off x="9861670" y="2225558"/>
              <a:ext cx="777922" cy="192857"/>
            </a:xfrm>
            <a:prstGeom prst="triangle">
              <a:avLst/>
            </a:prstGeom>
            <a:solidFill>
              <a:srgbClr val="D9D9D9"/>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endPar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97" name="グループ化 96"/>
            <p:cNvGrpSpPr/>
            <p:nvPr/>
          </p:nvGrpSpPr>
          <p:grpSpPr>
            <a:xfrm>
              <a:off x="10500629" y="1932297"/>
              <a:ext cx="1260000" cy="814432"/>
              <a:chOff x="11095668" y="3409192"/>
              <a:chExt cx="1085503" cy="814432"/>
            </a:xfrm>
          </p:grpSpPr>
          <p:sp>
            <p:nvSpPr>
              <p:cNvPr id="94" name="正方形/長方形 93"/>
              <p:cNvSpPr/>
              <p:nvPr/>
            </p:nvSpPr>
            <p:spPr>
              <a:xfrm>
                <a:off x="11095668" y="3409192"/>
                <a:ext cx="1085503" cy="280723"/>
              </a:xfrm>
              <a:prstGeom prst="rect">
                <a:avLst/>
              </a:prstGeom>
              <a:no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1" lang="ja-JP" altLang="en-US" sz="78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神奈川県　 ：</a:t>
                </a:r>
                <a:r>
                  <a:rPr kumimoji="1" lang="en-US" altLang="ja-JP" sz="78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78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人</a:t>
                </a:r>
              </a:p>
            </p:txBody>
          </p:sp>
          <p:sp>
            <p:nvSpPr>
              <p:cNvPr id="95" name="正方形/長方形 94"/>
              <p:cNvSpPr/>
              <p:nvPr/>
            </p:nvSpPr>
            <p:spPr>
              <a:xfrm>
                <a:off x="11238696" y="3688125"/>
                <a:ext cx="871200" cy="268645"/>
              </a:xfrm>
              <a:prstGeom prst="rect">
                <a:avLst/>
              </a:prstGeom>
              <a:no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1" lang="ja-JP" altLang="en-US" sz="78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川崎北部：</a:t>
                </a:r>
                <a:r>
                  <a:rPr kumimoji="1" lang="en-US" altLang="ja-JP" sz="78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78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人</a:t>
                </a:r>
              </a:p>
            </p:txBody>
          </p:sp>
          <p:sp>
            <p:nvSpPr>
              <p:cNvPr id="96" name="正方形/長方形 95"/>
              <p:cNvSpPr/>
              <p:nvPr/>
            </p:nvSpPr>
            <p:spPr>
              <a:xfrm>
                <a:off x="11238696" y="3954979"/>
                <a:ext cx="871200" cy="268645"/>
              </a:xfrm>
              <a:prstGeom prst="rect">
                <a:avLst/>
              </a:prstGeom>
              <a:no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1" lang="ja-JP" altLang="en-US" sz="78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川崎南部：</a:t>
                </a:r>
                <a:r>
                  <a:rPr kumimoji="1" lang="en-US" altLang="ja-JP" sz="78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78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人</a:t>
                </a:r>
              </a:p>
            </p:txBody>
          </p:sp>
        </p:grpSp>
      </p:grpSp>
      <p:cxnSp>
        <p:nvCxnSpPr>
          <p:cNvPr id="102" name="直線コネクタ 101"/>
          <p:cNvCxnSpPr>
            <a:cxnSpLocks/>
          </p:cNvCxnSpPr>
          <p:nvPr/>
        </p:nvCxnSpPr>
        <p:spPr bwMode="auto">
          <a:xfrm flipV="1">
            <a:off x="6129986" y="2994632"/>
            <a:ext cx="2874731" cy="0"/>
          </a:xfrm>
          <a:prstGeom prst="line">
            <a:avLst/>
          </a:prstGeom>
          <a:noFill/>
          <a:ln w="12700" cap="flat" cmpd="sng" algn="ctr">
            <a:solidFill>
              <a:schemeClr val="bg2"/>
            </a:solidFill>
            <a:prstDash val="dash"/>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cxnSp>
        <p:nvCxnSpPr>
          <p:cNvPr id="103" name="直線コネクタ 102"/>
          <p:cNvCxnSpPr>
            <a:cxnSpLocks/>
          </p:cNvCxnSpPr>
          <p:nvPr/>
        </p:nvCxnSpPr>
        <p:spPr bwMode="auto">
          <a:xfrm flipV="1">
            <a:off x="6129986" y="3972370"/>
            <a:ext cx="2874731" cy="0"/>
          </a:xfrm>
          <a:prstGeom prst="line">
            <a:avLst/>
          </a:prstGeom>
          <a:noFill/>
          <a:ln w="12700" cap="flat" cmpd="sng" algn="ctr">
            <a:solidFill>
              <a:schemeClr val="bg2"/>
            </a:solidFill>
            <a:prstDash val="dash"/>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cxnSp>
        <p:nvCxnSpPr>
          <p:cNvPr id="104" name="直線コネクタ 103"/>
          <p:cNvCxnSpPr>
            <a:cxnSpLocks/>
          </p:cNvCxnSpPr>
          <p:nvPr/>
        </p:nvCxnSpPr>
        <p:spPr bwMode="auto">
          <a:xfrm flipV="1">
            <a:off x="6129986" y="4950107"/>
            <a:ext cx="2874731" cy="0"/>
          </a:xfrm>
          <a:prstGeom prst="line">
            <a:avLst/>
          </a:prstGeom>
          <a:noFill/>
          <a:ln w="12700" cap="flat" cmpd="sng" algn="ctr">
            <a:solidFill>
              <a:schemeClr val="bg2"/>
            </a:solidFill>
            <a:prstDash val="dash"/>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grpSp>
        <p:nvGrpSpPr>
          <p:cNvPr id="9" name="Group 8">
            <a:extLst>
              <a:ext uri="{FF2B5EF4-FFF2-40B4-BE49-F238E27FC236}">
                <a16:creationId xmlns:a16="http://schemas.microsoft.com/office/drawing/2014/main" id="{E063BC70-6CDD-40A7-831E-9BE2AD21ADF6}"/>
              </a:ext>
            </a:extLst>
          </p:cNvPr>
          <p:cNvGrpSpPr/>
          <p:nvPr/>
        </p:nvGrpSpPr>
        <p:grpSpPr>
          <a:xfrm>
            <a:off x="6289504" y="5198678"/>
            <a:ext cx="1143450" cy="575162"/>
            <a:chOff x="6344874" y="5198678"/>
            <a:chExt cx="1143450" cy="575162"/>
          </a:xfrm>
        </p:grpSpPr>
        <p:sp>
          <p:nvSpPr>
            <p:cNvPr id="70" name="正方形/長方形 93">
              <a:extLst>
                <a:ext uri="{FF2B5EF4-FFF2-40B4-BE49-F238E27FC236}">
                  <a16:creationId xmlns:a16="http://schemas.microsoft.com/office/drawing/2014/main" id="{244E0DA5-0694-4268-B716-3DC1BA6B2B35}"/>
                </a:ext>
              </a:extLst>
            </p:cNvPr>
            <p:cNvSpPr/>
            <p:nvPr/>
          </p:nvSpPr>
          <p:spPr>
            <a:xfrm>
              <a:off x="6344874" y="5198678"/>
              <a:ext cx="1143450" cy="210542"/>
            </a:xfrm>
            <a:prstGeom prst="rect">
              <a:avLst/>
            </a:prstGeom>
            <a:no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lang="ja-JP" altLang="en-US" sz="788"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都道府県</a:t>
              </a:r>
              <a:r>
                <a:rPr lang="en-US" altLang="ja-JP" sz="788"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78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88" b="0" i="0" u="none" strike="noStrike" kern="1200" cap="none" spc="0" normalizeH="0" baseline="0" noProof="0" dirty="0">
                  <a:ln>
                    <a:noFill/>
                  </a:ln>
                  <a:solidFill>
                    <a:srgbClr val="FF3300"/>
                  </a:solidFill>
                  <a:effectLst/>
                  <a:uLnTx/>
                  <a:uFillTx/>
                  <a:latin typeface="Meiryo UI" panose="020B0604030504040204" pitchFamily="50" charset="-128"/>
                  <a:ea typeface="Meiryo UI" panose="020B0604030504040204" pitchFamily="50" charset="-128"/>
                  <a:cs typeface="Meiryo UI" panose="020B0604030504040204" pitchFamily="50" charset="-128"/>
                </a:rPr>
                <a:t>5</a:t>
              </a:r>
              <a:r>
                <a:rPr lang="ja-JP" altLang="en-US" sz="788" dirty="0">
                  <a:solidFill>
                    <a:srgbClr val="FF3300"/>
                  </a:solidFill>
                  <a:latin typeface="Meiryo UI" panose="020B0604030504040204" pitchFamily="50" charset="-128"/>
                  <a:ea typeface="Meiryo UI" panose="020B0604030504040204" pitchFamily="50" charset="-128"/>
                  <a:cs typeface="Meiryo UI" panose="020B0604030504040204" pitchFamily="50" charset="-128"/>
                </a:rPr>
                <a:t>ヶ所</a:t>
              </a:r>
              <a:endParaRPr kumimoji="1" lang="ja-JP" altLang="en-US" sz="788" b="0" i="0" u="none" strike="noStrike" kern="1200" cap="none" spc="0" normalizeH="0" baseline="0" noProof="0" dirty="0">
                <a:ln>
                  <a:noFill/>
                </a:ln>
                <a:solidFill>
                  <a:srgbClr val="FF33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正方形/長方形 94">
              <a:extLst>
                <a:ext uri="{FF2B5EF4-FFF2-40B4-BE49-F238E27FC236}">
                  <a16:creationId xmlns:a16="http://schemas.microsoft.com/office/drawing/2014/main" id="{95469880-25AB-4C0A-A15A-E3B2D81CAD13}"/>
                </a:ext>
              </a:extLst>
            </p:cNvPr>
            <p:cNvSpPr/>
            <p:nvPr/>
          </p:nvSpPr>
          <p:spPr>
            <a:xfrm>
              <a:off x="6646134" y="5390046"/>
              <a:ext cx="834279" cy="201484"/>
            </a:xfrm>
            <a:prstGeom prst="rect">
              <a:avLst/>
            </a:prstGeom>
            <a:no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1" lang="ja-JP" altLang="en-US" sz="78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圏域</a:t>
              </a:r>
              <a:r>
                <a:rPr kumimoji="1" lang="en-US" altLang="ja-JP" sz="78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78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8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4</a:t>
              </a:r>
              <a:r>
                <a:rPr lang="ja-JP" altLang="en-US" sz="788"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ヶ所</a:t>
              </a:r>
              <a:endParaRPr kumimoji="1" lang="ja-JP" altLang="en-US" sz="78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正方形/長方形 94">
              <a:extLst>
                <a:ext uri="{FF2B5EF4-FFF2-40B4-BE49-F238E27FC236}">
                  <a16:creationId xmlns:a16="http://schemas.microsoft.com/office/drawing/2014/main" id="{269EC402-F8A6-4291-90B4-CF5F09219DA7}"/>
                </a:ext>
              </a:extLst>
            </p:cNvPr>
            <p:cNvSpPr/>
            <p:nvPr/>
          </p:nvSpPr>
          <p:spPr>
            <a:xfrm>
              <a:off x="6654045" y="5572356"/>
              <a:ext cx="834279" cy="201484"/>
            </a:xfrm>
            <a:prstGeom prst="rect">
              <a:avLst/>
            </a:prstGeom>
            <a:no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1" lang="ja-JP" altLang="en-US" sz="78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圏域</a:t>
              </a:r>
              <a:r>
                <a:rPr lang="en-US" altLang="ja-JP" sz="788"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78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en-US" altLang="ja-JP" sz="788"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0-2</a:t>
              </a:r>
              <a:r>
                <a:rPr lang="ja-JP" altLang="en-US" sz="788"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ヶ所</a:t>
              </a:r>
              <a:endParaRPr kumimoji="1" lang="ja-JP" altLang="en-US" sz="78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75" name="二等辺三角形 92">
            <a:extLst>
              <a:ext uri="{FF2B5EF4-FFF2-40B4-BE49-F238E27FC236}">
                <a16:creationId xmlns:a16="http://schemas.microsoft.com/office/drawing/2014/main" id="{6C4103FA-B197-406B-B4AA-F4593863032D}"/>
              </a:ext>
            </a:extLst>
          </p:cNvPr>
          <p:cNvSpPr/>
          <p:nvPr/>
        </p:nvSpPr>
        <p:spPr>
          <a:xfrm rot="5400000">
            <a:off x="7335693" y="5371667"/>
            <a:ext cx="583442" cy="144643"/>
          </a:xfrm>
          <a:prstGeom prst="triangle">
            <a:avLst/>
          </a:prstGeom>
          <a:solidFill>
            <a:srgbClr val="D9D9D9"/>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endPar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94">
            <a:extLst>
              <a:ext uri="{FF2B5EF4-FFF2-40B4-BE49-F238E27FC236}">
                <a16:creationId xmlns:a16="http://schemas.microsoft.com/office/drawing/2014/main" id="{E2B11105-1508-4454-9196-B63BBE906212}"/>
              </a:ext>
            </a:extLst>
          </p:cNvPr>
          <p:cNvSpPr/>
          <p:nvPr/>
        </p:nvSpPr>
        <p:spPr>
          <a:xfrm>
            <a:off x="3377994" y="5893527"/>
            <a:ext cx="2633446" cy="151377"/>
          </a:xfrm>
          <a:prstGeom prst="rect">
            <a:avLst/>
          </a:prstGeom>
          <a:no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eaLnBrk="1" hangingPunct="1">
              <a:lnSpc>
                <a:spcPct val="90000"/>
              </a:lnSpc>
              <a:spcBef>
                <a:spcPct val="20000"/>
              </a:spcBef>
              <a:defRPr/>
            </a:pPr>
            <a:r>
              <a:rPr lang="en-US" altLang="ja-JP" sz="788"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*630</a:t>
            </a:r>
            <a:r>
              <a:rPr lang="ja-JP" altLang="en-US" sz="788"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調査で別途</a:t>
            </a:r>
            <a:r>
              <a:rPr lang="en-US" altLang="ja-JP" sz="788"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0</a:t>
            </a:r>
            <a:r>
              <a:rPr lang="ja-JP" altLang="en-US" sz="788"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と集計されたものに限り、特定数を表示する。</a:t>
            </a:r>
          </a:p>
        </p:txBody>
      </p:sp>
      <p:sp>
        <p:nvSpPr>
          <p:cNvPr id="86" name="正方形/長方形 40">
            <a:extLst>
              <a:ext uri="{FF2B5EF4-FFF2-40B4-BE49-F238E27FC236}">
                <a16:creationId xmlns:a16="http://schemas.microsoft.com/office/drawing/2014/main" id="{D4C85AAD-8161-47C0-812B-2273C60562B7}"/>
              </a:ext>
            </a:extLst>
          </p:cNvPr>
          <p:cNvSpPr/>
          <p:nvPr/>
        </p:nvSpPr>
        <p:spPr>
          <a:xfrm>
            <a:off x="6270915" y="4970211"/>
            <a:ext cx="2740662" cy="222985"/>
          </a:xfrm>
          <a:prstGeom prst="rect">
            <a:avLst/>
          </a:prstGeom>
          <a:no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1" lang="ja-JP" altLang="en-US" sz="78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圏域</a:t>
            </a:r>
            <a:r>
              <a:rPr kumimoji="1" lang="en-US" altLang="ja-JP" sz="78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78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の医療機関数が</a:t>
            </a:r>
            <a:r>
              <a:rPr kumimoji="1" lang="en-US" altLang="ja-JP" sz="78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lang="ja-JP" altLang="en-US" sz="788"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ヶ所であることが逆算可能</a:t>
            </a:r>
            <a:endParaRPr kumimoji="1" lang="ja-JP" altLang="en-US" sz="78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7" name="Group 86">
            <a:extLst>
              <a:ext uri="{FF2B5EF4-FFF2-40B4-BE49-F238E27FC236}">
                <a16:creationId xmlns:a16="http://schemas.microsoft.com/office/drawing/2014/main" id="{4EC5A132-BC34-43C2-87C7-DD645FF50256}"/>
              </a:ext>
            </a:extLst>
          </p:cNvPr>
          <p:cNvGrpSpPr/>
          <p:nvPr/>
        </p:nvGrpSpPr>
        <p:grpSpPr>
          <a:xfrm>
            <a:off x="7785034" y="5198678"/>
            <a:ext cx="1143450" cy="575162"/>
            <a:chOff x="6344874" y="5198678"/>
            <a:chExt cx="1143450" cy="575162"/>
          </a:xfrm>
        </p:grpSpPr>
        <p:sp>
          <p:nvSpPr>
            <p:cNvPr id="88" name="正方形/長方形 93">
              <a:extLst>
                <a:ext uri="{FF2B5EF4-FFF2-40B4-BE49-F238E27FC236}">
                  <a16:creationId xmlns:a16="http://schemas.microsoft.com/office/drawing/2014/main" id="{869F3A00-B23F-4F45-97CB-6E9559F82D51}"/>
                </a:ext>
              </a:extLst>
            </p:cNvPr>
            <p:cNvSpPr/>
            <p:nvPr/>
          </p:nvSpPr>
          <p:spPr>
            <a:xfrm>
              <a:off x="6344874" y="5198678"/>
              <a:ext cx="1143450" cy="210542"/>
            </a:xfrm>
            <a:prstGeom prst="rect">
              <a:avLst/>
            </a:prstGeom>
            <a:no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lang="ja-JP" altLang="en-US" sz="788"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都道府県</a:t>
              </a:r>
              <a:r>
                <a:rPr lang="en-US" altLang="ja-JP" sz="788"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78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en-US" altLang="ja-JP" sz="788" dirty="0">
                  <a:solidFill>
                    <a:srgbClr val="FF3300"/>
                  </a:solidFill>
                  <a:latin typeface="Meiryo UI" panose="020B0604030504040204" pitchFamily="50" charset="-128"/>
                  <a:ea typeface="Meiryo UI" panose="020B0604030504040204" pitchFamily="50" charset="-128"/>
                  <a:cs typeface="Meiryo UI" panose="020B0604030504040204" pitchFamily="50" charset="-128"/>
                </a:rPr>
                <a:t>4-6</a:t>
              </a:r>
              <a:r>
                <a:rPr lang="ja-JP" altLang="en-US" sz="788" dirty="0">
                  <a:solidFill>
                    <a:srgbClr val="FF3300"/>
                  </a:solidFill>
                  <a:latin typeface="Meiryo UI" panose="020B0604030504040204" pitchFamily="50" charset="-128"/>
                  <a:ea typeface="Meiryo UI" panose="020B0604030504040204" pitchFamily="50" charset="-128"/>
                  <a:cs typeface="Meiryo UI" panose="020B0604030504040204" pitchFamily="50" charset="-128"/>
                </a:rPr>
                <a:t>ヶ所</a:t>
              </a:r>
              <a:endParaRPr kumimoji="1" lang="ja-JP" altLang="en-US" sz="788" b="0" i="0" u="none" strike="noStrike" kern="1200" cap="none" spc="0" normalizeH="0" baseline="0" noProof="0" dirty="0">
                <a:ln>
                  <a:noFill/>
                </a:ln>
                <a:solidFill>
                  <a:srgbClr val="FF33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正方形/長方形 94">
              <a:extLst>
                <a:ext uri="{FF2B5EF4-FFF2-40B4-BE49-F238E27FC236}">
                  <a16:creationId xmlns:a16="http://schemas.microsoft.com/office/drawing/2014/main" id="{B918D4B2-4C51-4D87-BBFE-739EDD638791}"/>
                </a:ext>
              </a:extLst>
            </p:cNvPr>
            <p:cNvSpPr/>
            <p:nvPr/>
          </p:nvSpPr>
          <p:spPr>
            <a:xfrm>
              <a:off x="6646134" y="5390046"/>
              <a:ext cx="834279" cy="201484"/>
            </a:xfrm>
            <a:prstGeom prst="rect">
              <a:avLst/>
            </a:prstGeom>
            <a:no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1" lang="ja-JP" altLang="en-US" sz="78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圏域</a:t>
              </a:r>
              <a:r>
                <a:rPr kumimoji="1" lang="en-US" altLang="ja-JP" sz="78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78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8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4</a:t>
              </a:r>
              <a:r>
                <a:rPr lang="ja-JP" altLang="en-US" sz="788"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ヶ所</a:t>
              </a:r>
              <a:endParaRPr kumimoji="1" lang="ja-JP" altLang="en-US" sz="78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正方形/長方形 94">
              <a:extLst>
                <a:ext uri="{FF2B5EF4-FFF2-40B4-BE49-F238E27FC236}">
                  <a16:creationId xmlns:a16="http://schemas.microsoft.com/office/drawing/2014/main" id="{70A847F8-F514-4479-9138-45AFFD5A3BD1}"/>
                </a:ext>
              </a:extLst>
            </p:cNvPr>
            <p:cNvSpPr/>
            <p:nvPr/>
          </p:nvSpPr>
          <p:spPr>
            <a:xfrm>
              <a:off x="6654045" y="5572356"/>
              <a:ext cx="834279" cy="201484"/>
            </a:xfrm>
            <a:prstGeom prst="rect">
              <a:avLst/>
            </a:prstGeom>
            <a:no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1" lang="ja-JP" altLang="en-US" sz="78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圏域</a:t>
              </a:r>
              <a:r>
                <a:rPr lang="en-US" altLang="ja-JP" sz="788"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78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en-US" altLang="ja-JP" sz="788"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0-2</a:t>
              </a:r>
              <a:r>
                <a:rPr lang="ja-JP" altLang="en-US" sz="788"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ヶ所</a:t>
              </a:r>
              <a:endParaRPr kumimoji="1" lang="ja-JP" altLang="en-US" sz="78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365243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補足説明 </a:t>
            </a:r>
            <a:r>
              <a:rPr lang="en-US" altLang="ja-JP" dirty="0"/>
              <a:t>–NDB</a:t>
            </a:r>
            <a:br>
              <a:rPr lang="en-US" altLang="ja-JP" dirty="0"/>
            </a:br>
            <a:r>
              <a:rPr lang="ja-JP" altLang="en-US" dirty="0"/>
              <a:t>指標の算出方法</a:t>
            </a:r>
          </a:p>
        </p:txBody>
      </p:sp>
      <p:sp>
        <p:nvSpPr>
          <p:cNvPr id="3" name="コンテンツ プレースホルダー 2"/>
          <p:cNvSpPr>
            <a:spLocks noGrp="1"/>
          </p:cNvSpPr>
          <p:nvPr>
            <p:ph idx="1"/>
          </p:nvPr>
        </p:nvSpPr>
        <p:spPr/>
        <p:txBody>
          <a:bodyPr/>
          <a:lstStyle/>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疾患区分ごとに患者数と医療機関数を算出。</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都道府県および二次医療圏域ごとの指標値は、医療機関の所在地をもとに算出。</a:t>
            </a:r>
          </a:p>
        </p:txBody>
      </p:sp>
      <p:sp>
        <p:nvSpPr>
          <p:cNvPr id="5" name="正方形/長方形 4"/>
          <p:cNvSpPr/>
          <p:nvPr/>
        </p:nvSpPr>
        <p:spPr>
          <a:xfrm>
            <a:off x="214953" y="2028801"/>
            <a:ext cx="1281184" cy="904691"/>
          </a:xfrm>
          <a:prstGeom prst="rect">
            <a:avLst/>
          </a:prstGeom>
          <a:solidFill>
            <a:schemeClr val="bg1"/>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Meiryo" charset="-128"/>
                <a:ea typeface="Meiryo" charset="-128"/>
                <a:cs typeface="Meiryo" charset="-128"/>
              </a:rPr>
              <a:t>入院</a:t>
            </a:r>
          </a:p>
        </p:txBody>
      </p:sp>
      <p:sp>
        <p:nvSpPr>
          <p:cNvPr id="6" name="正方形/長方形 5"/>
          <p:cNvSpPr/>
          <p:nvPr/>
        </p:nvSpPr>
        <p:spPr>
          <a:xfrm>
            <a:off x="214953" y="3013639"/>
            <a:ext cx="1281184" cy="1638141"/>
          </a:xfrm>
          <a:prstGeom prst="rect">
            <a:avLst/>
          </a:prstGeom>
          <a:solidFill>
            <a:schemeClr val="bg1"/>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Meiryo" charset="-128"/>
              <a:ea typeface="Meiryo" charset="-128"/>
              <a:cs typeface="Meiryo" charset="-128"/>
            </a:endParaRPr>
          </a:p>
          <a:p>
            <a:pPr marL="0" marR="0" lvl="0" indent="0" algn="ctr" defTabSz="914400" rtl="0" eaLnBrk="1" fontAlgn="base" latinLnBrk="0" hangingPunct="1">
              <a:lnSpc>
                <a:spcPct val="90000"/>
              </a:lnSpc>
              <a:spcBef>
                <a:spcPct val="20000"/>
              </a:spcBef>
              <a:spcAft>
                <a:spcPct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Meiryo" charset="-128"/>
              <a:ea typeface="Meiryo" charset="-128"/>
              <a:cs typeface="Meiryo" charset="-128"/>
            </a:endParaRPr>
          </a:p>
          <a:p>
            <a:pPr marL="0" marR="0" lvl="0" indent="0" algn="ctr" defTabSz="914400" rtl="0" eaLnBrk="1" fontAlgn="base" latinLnBrk="0" hangingPunct="1">
              <a:lnSpc>
                <a:spcPct val="90000"/>
              </a:lnSpc>
              <a:spcBef>
                <a:spcPct val="20000"/>
              </a:spcBef>
              <a:spcAft>
                <a:spcPct val="0"/>
              </a:spcAft>
              <a:buClrTx/>
              <a:buSzTx/>
              <a:buFontTx/>
              <a:buNone/>
              <a:tabLst/>
              <a:defRPr/>
            </a:pPr>
            <a:r>
              <a:rPr kumimoji="1" lang="en-US" altLang="ja-JP" sz="1050" b="0" i="0" u="none" strike="noStrike" kern="1200" cap="none" spc="0" normalizeH="0" baseline="0" noProof="0" dirty="0">
                <a:ln>
                  <a:noFill/>
                </a:ln>
                <a:solidFill>
                  <a:srgbClr val="FFFFFF"/>
                </a:solidFill>
                <a:effectLst/>
                <a:uLnTx/>
                <a:uFillTx/>
                <a:latin typeface="Meiryo" charset="-128"/>
                <a:ea typeface="Meiryo" charset="-128"/>
                <a:cs typeface="Meiryo" charset="-128"/>
              </a:rPr>
              <a:t>*</a:t>
            </a:r>
            <a:r>
              <a:rPr kumimoji="1" lang="ja-JP" altLang="en-US" sz="1050" b="0" i="0" u="none" strike="noStrike" kern="1200" cap="none" spc="0" normalizeH="0" baseline="0" noProof="0" dirty="0">
                <a:ln>
                  <a:noFill/>
                </a:ln>
                <a:solidFill>
                  <a:srgbClr val="000000"/>
                </a:solidFill>
                <a:effectLst/>
                <a:uLnTx/>
                <a:uFillTx/>
                <a:latin typeface="Meiryo" charset="-128"/>
                <a:ea typeface="Meiryo" charset="-128"/>
                <a:cs typeface="Meiryo" charset="-128"/>
              </a:rPr>
              <a:t>外来</a:t>
            </a:r>
            <a:r>
              <a:rPr kumimoji="1" lang="en-US" altLang="ja-JP" sz="1050" b="0" i="0" u="none" strike="noStrike" kern="1200" cap="none" spc="0" normalizeH="0" baseline="0" noProof="0" dirty="0">
                <a:ln>
                  <a:noFill/>
                </a:ln>
                <a:solidFill>
                  <a:srgbClr val="000000"/>
                </a:solidFill>
                <a:effectLst/>
                <a:uLnTx/>
                <a:uFillTx/>
                <a:latin typeface="Meiryo" charset="-128"/>
                <a:ea typeface="Meiryo" charset="-128"/>
                <a:cs typeface="Meiryo" charset="-128"/>
              </a:rPr>
              <a:t>*</a:t>
            </a:r>
            <a:br>
              <a:rPr kumimoji="1" lang="en-US" altLang="ja-JP" sz="1050" b="0" i="0" u="none" strike="noStrike" kern="1200" cap="none" spc="0" normalizeH="0" baseline="0" noProof="0" dirty="0">
                <a:ln>
                  <a:noFill/>
                </a:ln>
                <a:solidFill>
                  <a:srgbClr val="000000"/>
                </a:solidFill>
                <a:effectLst/>
                <a:uLnTx/>
                <a:uFillTx/>
                <a:latin typeface="Meiryo" charset="-128"/>
                <a:ea typeface="Meiryo" charset="-128"/>
                <a:cs typeface="Meiryo" charset="-128"/>
              </a:rPr>
            </a:br>
            <a:br>
              <a:rPr kumimoji="1" lang="en-US" altLang="ja-JP" sz="1050" b="0" i="0" u="none" strike="noStrike" kern="1200" cap="none" spc="0" normalizeH="0" baseline="0" noProof="0" dirty="0">
                <a:ln>
                  <a:noFill/>
                </a:ln>
                <a:solidFill>
                  <a:srgbClr val="000000"/>
                </a:solidFill>
                <a:effectLst/>
                <a:uLnTx/>
                <a:uFillTx/>
                <a:latin typeface="Meiryo" charset="-128"/>
                <a:ea typeface="Meiryo" charset="-128"/>
                <a:cs typeface="Meiryo" charset="-128"/>
              </a:rPr>
            </a:br>
            <a:r>
              <a:rPr kumimoji="1" lang="en-US" altLang="ja-JP" sz="825" b="0" i="0" u="none" strike="noStrike" kern="1200" cap="none" spc="0" normalizeH="0" baseline="0" noProof="0" dirty="0">
                <a:ln>
                  <a:noFill/>
                </a:ln>
                <a:solidFill>
                  <a:srgbClr val="000000"/>
                </a:solidFill>
                <a:effectLst/>
                <a:uLnTx/>
                <a:uFillTx/>
                <a:latin typeface="Meiryo" charset="-128"/>
                <a:ea typeface="Meiryo" charset="-128"/>
                <a:cs typeface="Meiryo" charset="-128"/>
              </a:rPr>
              <a:t>*</a:t>
            </a:r>
            <a:r>
              <a:rPr kumimoji="1" lang="ja-JP" altLang="en-US" sz="830" b="0" i="0" u="none" strike="noStrike" kern="1200" cap="none" spc="0" normalizeH="0" baseline="0" noProof="0" dirty="0">
                <a:ln>
                  <a:noFill/>
                </a:ln>
                <a:solidFill>
                  <a:srgbClr val="000000"/>
                </a:solidFill>
                <a:effectLst/>
                <a:uLnTx/>
                <a:uFillTx/>
                <a:latin typeface="Meiryo" charset="-128"/>
                <a:ea typeface="Meiryo" charset="-128"/>
                <a:cs typeface="Meiryo" charset="-128"/>
              </a:rPr>
              <a:t>患者数は</a:t>
            </a:r>
            <a:r>
              <a:rPr kumimoji="1" lang="en-US" altLang="ja-JP" sz="830" b="0" i="0" u="none" strike="noStrike" kern="1200" cap="none" spc="0" normalizeH="0" baseline="0" noProof="0" dirty="0">
                <a:ln>
                  <a:noFill/>
                </a:ln>
                <a:solidFill>
                  <a:srgbClr val="000000"/>
                </a:solidFill>
                <a:effectLst/>
                <a:uLnTx/>
                <a:uFillTx/>
                <a:latin typeface="Meiryo" charset="-128"/>
                <a:ea typeface="Meiryo" charset="-128"/>
                <a:cs typeface="Meiryo" charset="-128"/>
              </a:rPr>
              <a:t>1</a:t>
            </a:r>
            <a:r>
              <a:rPr kumimoji="1" lang="ja-JP" altLang="en-US" sz="830" b="0" i="0" u="none" strike="noStrike" kern="1200" cap="none" spc="0" normalizeH="0" baseline="0" noProof="0" dirty="0">
                <a:ln>
                  <a:noFill/>
                </a:ln>
                <a:solidFill>
                  <a:srgbClr val="000000"/>
                </a:solidFill>
                <a:effectLst/>
                <a:uLnTx/>
                <a:uFillTx/>
                <a:latin typeface="Meiryo" charset="-128"/>
                <a:ea typeface="Meiryo" charset="-128"/>
                <a:cs typeface="Meiryo" charset="-128"/>
              </a:rPr>
              <a:t>回以上受診と、</a:t>
            </a:r>
            <a:br>
              <a:rPr kumimoji="1" lang="en-US" altLang="ja-JP" sz="830" b="0" i="0" u="none" strike="noStrike" kern="1200" cap="none" spc="0" normalizeH="0" baseline="0" noProof="0" dirty="0">
                <a:ln>
                  <a:noFill/>
                </a:ln>
                <a:solidFill>
                  <a:srgbClr val="000000"/>
                </a:solidFill>
                <a:effectLst/>
                <a:uLnTx/>
                <a:uFillTx/>
                <a:latin typeface="Meiryo" charset="-128"/>
                <a:ea typeface="Meiryo" charset="-128"/>
                <a:cs typeface="Meiryo" charset="-128"/>
              </a:rPr>
            </a:br>
            <a:r>
              <a:rPr kumimoji="1" lang="ja-JP" altLang="en-US" sz="830" b="0" i="0" u="none" strike="noStrike" kern="1200" cap="none" spc="0" normalizeH="0" baseline="0" noProof="0" dirty="0">
                <a:ln>
                  <a:noFill/>
                </a:ln>
                <a:solidFill>
                  <a:srgbClr val="000000"/>
                </a:solidFill>
                <a:effectLst/>
                <a:uLnTx/>
                <a:uFillTx/>
                <a:latin typeface="Meiryo" charset="-128"/>
                <a:ea typeface="Meiryo" charset="-128"/>
                <a:cs typeface="Meiryo" charset="-128"/>
              </a:rPr>
              <a:t>同一医療機関で</a:t>
            </a:r>
            <a:r>
              <a:rPr kumimoji="1" lang="ja-JP" altLang="en-US" sz="830" b="0" i="0" u="none" strike="noStrike" kern="1200" cap="none" spc="0" normalizeH="0" baseline="0" noProof="0" dirty="0">
                <a:ln>
                  <a:noFill/>
                </a:ln>
                <a:effectLst/>
                <a:uLnTx/>
                <a:uFillTx/>
                <a:latin typeface="Meiryo" charset="-128"/>
                <a:ea typeface="Meiryo" charset="-128"/>
                <a:cs typeface="Meiryo" charset="-128"/>
              </a:rPr>
              <a:t>継続受診</a:t>
            </a:r>
            <a:br>
              <a:rPr kumimoji="1" lang="en-US" altLang="ja-JP" sz="830" b="0" i="0" u="none" strike="noStrike" kern="1200" cap="none" spc="0" normalizeH="0" baseline="0" noProof="0" dirty="0">
                <a:ln>
                  <a:noFill/>
                </a:ln>
                <a:effectLst/>
                <a:uLnTx/>
                <a:uFillTx/>
                <a:latin typeface="Meiryo" charset="-128"/>
                <a:ea typeface="Meiryo" charset="-128"/>
                <a:cs typeface="Meiryo" charset="-128"/>
              </a:rPr>
            </a:br>
            <a:r>
              <a:rPr kumimoji="1" lang="ja-JP" altLang="en-US" sz="830" b="0" i="0" u="none" strike="noStrike" kern="1200" cap="none" spc="0" normalizeH="0" baseline="0" noProof="0" dirty="0">
                <a:ln>
                  <a:noFill/>
                </a:ln>
                <a:effectLst/>
                <a:uLnTx/>
                <a:uFillTx/>
                <a:latin typeface="Meiryo" charset="-128"/>
                <a:ea typeface="Meiryo" charset="-128"/>
                <a:cs typeface="Meiryo" charset="-128"/>
              </a:rPr>
              <a:t>の双方を算出。同一機関に年間</a:t>
            </a:r>
            <a:r>
              <a:rPr kumimoji="1" lang="en-US" altLang="ja-JP" sz="830" b="0" i="0" u="none" strike="noStrike" kern="1200" cap="none" spc="0" normalizeH="0" baseline="0" noProof="0" dirty="0">
                <a:ln>
                  <a:noFill/>
                </a:ln>
                <a:effectLst/>
                <a:uLnTx/>
                <a:uFillTx/>
                <a:latin typeface="Meiryo" charset="-128"/>
                <a:ea typeface="Meiryo" charset="-128"/>
                <a:cs typeface="Meiryo" charset="-128"/>
              </a:rPr>
              <a:t>2</a:t>
            </a:r>
            <a:r>
              <a:rPr kumimoji="1" lang="ja-JP" altLang="en-US" sz="830" b="0" i="0" u="none" strike="noStrike" kern="1200" cap="none" spc="0" normalizeH="0" baseline="0" noProof="0" dirty="0">
                <a:ln>
                  <a:noFill/>
                </a:ln>
                <a:effectLst/>
                <a:uLnTx/>
                <a:uFillTx/>
                <a:latin typeface="Meiryo" charset="-128"/>
                <a:ea typeface="Meiryo" charset="-128"/>
                <a:cs typeface="Meiryo" charset="-128"/>
              </a:rPr>
              <a:t>回以上受診記録のある患者を継続受診と同定。</a:t>
            </a:r>
          </a:p>
        </p:txBody>
      </p:sp>
      <p:sp>
        <p:nvSpPr>
          <p:cNvPr id="7" name="正方形/長方形 6"/>
          <p:cNvSpPr/>
          <p:nvPr/>
        </p:nvSpPr>
        <p:spPr>
          <a:xfrm>
            <a:off x="214952" y="4731926"/>
            <a:ext cx="1281183" cy="1217528"/>
          </a:xfrm>
          <a:prstGeom prst="rect">
            <a:avLst/>
          </a:prstGeom>
          <a:solidFill>
            <a:schemeClr val="bg1"/>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Meiryo" charset="-128"/>
                <a:ea typeface="Meiryo" charset="-128"/>
                <a:cs typeface="Meiryo" charset="-128"/>
              </a:rPr>
              <a:t>固有の診療行為</a:t>
            </a:r>
          </a:p>
        </p:txBody>
      </p:sp>
      <p:grpSp>
        <p:nvGrpSpPr>
          <p:cNvPr id="11" name="グループ化 10"/>
          <p:cNvGrpSpPr/>
          <p:nvPr/>
        </p:nvGrpSpPr>
        <p:grpSpPr>
          <a:xfrm>
            <a:off x="1733949" y="1755922"/>
            <a:ext cx="3287746" cy="226415"/>
            <a:chOff x="2966262" y="1614155"/>
            <a:chExt cx="859809" cy="332075"/>
          </a:xfrm>
        </p:grpSpPr>
        <p:sp>
          <p:nvSpPr>
            <p:cNvPr id="8" name="正方形/長方形 7"/>
            <p:cNvSpPr/>
            <p:nvPr/>
          </p:nvSpPr>
          <p:spPr>
            <a:xfrm>
              <a:off x="2975064" y="1614155"/>
              <a:ext cx="842204" cy="332075"/>
            </a:xfrm>
            <a:prstGeom prst="rect">
              <a:avLst/>
            </a:prstGeom>
            <a:no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Meiryo" charset="-128"/>
                  <a:ea typeface="Meiryo" charset="-128"/>
                  <a:cs typeface="Meiryo" charset="-128"/>
                </a:rPr>
                <a:t>患者数</a:t>
              </a:r>
            </a:p>
          </p:txBody>
        </p:sp>
        <p:cxnSp>
          <p:nvCxnSpPr>
            <p:cNvPr id="10" name="直線コネクタ 9"/>
            <p:cNvCxnSpPr/>
            <p:nvPr/>
          </p:nvCxnSpPr>
          <p:spPr bwMode="auto">
            <a:xfrm>
              <a:off x="2966262" y="1924333"/>
              <a:ext cx="859809"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grpSp>
      <p:grpSp>
        <p:nvGrpSpPr>
          <p:cNvPr id="12" name="グループ化 11"/>
          <p:cNvGrpSpPr/>
          <p:nvPr/>
        </p:nvGrpSpPr>
        <p:grpSpPr>
          <a:xfrm>
            <a:off x="5489907" y="1755922"/>
            <a:ext cx="3287746" cy="226415"/>
            <a:chOff x="2966262" y="1614155"/>
            <a:chExt cx="859809" cy="332075"/>
          </a:xfrm>
        </p:grpSpPr>
        <p:sp>
          <p:nvSpPr>
            <p:cNvPr id="13" name="正方形/長方形 12"/>
            <p:cNvSpPr/>
            <p:nvPr/>
          </p:nvSpPr>
          <p:spPr>
            <a:xfrm>
              <a:off x="2975064" y="1614155"/>
              <a:ext cx="842204" cy="332075"/>
            </a:xfrm>
            <a:prstGeom prst="rect">
              <a:avLst/>
            </a:prstGeom>
            <a:no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Meiryo" charset="-128"/>
                  <a:ea typeface="Meiryo" charset="-128"/>
                  <a:cs typeface="Meiryo" charset="-128"/>
                </a:rPr>
                <a:t>医療機関数</a:t>
              </a:r>
            </a:p>
          </p:txBody>
        </p:sp>
        <p:cxnSp>
          <p:nvCxnSpPr>
            <p:cNvPr id="14" name="直線コネクタ 13"/>
            <p:cNvCxnSpPr/>
            <p:nvPr/>
          </p:nvCxnSpPr>
          <p:spPr bwMode="auto">
            <a:xfrm>
              <a:off x="2966262" y="1924333"/>
              <a:ext cx="859809"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grpSp>
      <p:sp>
        <p:nvSpPr>
          <p:cNvPr id="18" name="正方形/長方形 17"/>
          <p:cNvSpPr/>
          <p:nvPr/>
        </p:nvSpPr>
        <p:spPr>
          <a:xfrm>
            <a:off x="1544218" y="2019709"/>
            <a:ext cx="3646903" cy="279160"/>
          </a:xfrm>
          <a:prstGeom prst="rect">
            <a:avLst/>
          </a:prstGeom>
          <a:no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Meiryo" charset="-128"/>
                <a:ea typeface="Meiryo" charset="-128"/>
                <a:cs typeface="Meiryo" charset="-128"/>
              </a:rPr>
              <a:t>各疾患で精神病床に入院した実患者数</a:t>
            </a:r>
          </a:p>
        </p:txBody>
      </p:sp>
      <p:sp>
        <p:nvSpPr>
          <p:cNvPr id="19" name="正方形/長方形 18"/>
          <p:cNvSpPr/>
          <p:nvPr/>
        </p:nvSpPr>
        <p:spPr>
          <a:xfrm>
            <a:off x="5310327" y="2019709"/>
            <a:ext cx="3646903" cy="279160"/>
          </a:xfrm>
          <a:prstGeom prst="rect">
            <a:avLst/>
          </a:prstGeom>
          <a:no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Meiryo" charset="-128"/>
                <a:ea typeface="Meiryo" charset="-128"/>
                <a:cs typeface="Meiryo" charset="-128"/>
              </a:rPr>
              <a:t>左記患者が</a:t>
            </a:r>
            <a:r>
              <a:rPr kumimoji="1" lang="en-US" altLang="ja-JP" sz="1050" b="0" i="0" u="none" strike="noStrike" kern="1200" cap="none" spc="0" normalizeH="0" baseline="0" noProof="0" dirty="0">
                <a:ln>
                  <a:noFill/>
                </a:ln>
                <a:solidFill>
                  <a:srgbClr val="000000"/>
                </a:solidFill>
                <a:effectLst/>
                <a:uLnTx/>
                <a:uFillTx/>
                <a:latin typeface="Meiryo" charset="-128"/>
                <a:ea typeface="Meiryo" charset="-128"/>
                <a:cs typeface="Meiryo" charset="-128"/>
              </a:rPr>
              <a:t>1</a:t>
            </a:r>
            <a:r>
              <a:rPr kumimoji="1" lang="ja-JP" altLang="en-US" sz="1050" b="0" i="0" u="none" strike="noStrike" kern="1200" cap="none" spc="0" normalizeH="0" baseline="0" noProof="0" dirty="0">
                <a:ln>
                  <a:noFill/>
                </a:ln>
                <a:solidFill>
                  <a:srgbClr val="000000"/>
                </a:solidFill>
                <a:effectLst/>
                <a:uLnTx/>
                <a:uFillTx/>
                <a:latin typeface="Meiryo" charset="-128"/>
                <a:ea typeface="Meiryo" charset="-128"/>
                <a:cs typeface="Meiryo" charset="-128"/>
              </a:rPr>
              <a:t>人以上いた精神病床を持つ病院数</a:t>
            </a:r>
          </a:p>
        </p:txBody>
      </p:sp>
      <p:cxnSp>
        <p:nvCxnSpPr>
          <p:cNvPr id="21" name="直線コネクタ 20"/>
          <p:cNvCxnSpPr>
            <a:cxnSpLocks/>
          </p:cNvCxnSpPr>
          <p:nvPr/>
        </p:nvCxnSpPr>
        <p:spPr bwMode="auto">
          <a:xfrm flipV="1">
            <a:off x="1576317" y="2979554"/>
            <a:ext cx="7267433" cy="0"/>
          </a:xfrm>
          <a:prstGeom prst="line">
            <a:avLst/>
          </a:prstGeom>
          <a:noFill/>
          <a:ln w="12700" cap="flat" cmpd="sng" algn="ctr">
            <a:solidFill>
              <a:schemeClr val="bg2"/>
            </a:solidFill>
            <a:prstDash val="dash"/>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cxnSp>
        <p:nvCxnSpPr>
          <p:cNvPr id="25" name="直線コネクタ 24"/>
          <p:cNvCxnSpPr>
            <a:cxnSpLocks/>
          </p:cNvCxnSpPr>
          <p:nvPr/>
        </p:nvCxnSpPr>
        <p:spPr bwMode="auto">
          <a:xfrm flipV="1">
            <a:off x="1576317" y="4715693"/>
            <a:ext cx="7267433" cy="0"/>
          </a:xfrm>
          <a:prstGeom prst="line">
            <a:avLst/>
          </a:prstGeom>
          <a:noFill/>
          <a:ln w="12700" cap="flat" cmpd="sng" algn="ctr">
            <a:solidFill>
              <a:schemeClr val="bg2"/>
            </a:solidFill>
            <a:prstDash val="dash"/>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sp>
        <p:nvSpPr>
          <p:cNvPr id="64" name="正方形/長方形 63"/>
          <p:cNvSpPr/>
          <p:nvPr/>
        </p:nvSpPr>
        <p:spPr>
          <a:xfrm>
            <a:off x="1544218" y="2998584"/>
            <a:ext cx="3646903" cy="279160"/>
          </a:xfrm>
          <a:prstGeom prst="rect">
            <a:avLst/>
          </a:prstGeom>
          <a:no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1" lang="ja-JP" altLang="en-US" sz="1050" b="0" i="0" u="none" strike="noStrike" kern="1200" cap="none" spc="0" normalizeH="0" baseline="0" noProof="0">
                <a:ln>
                  <a:noFill/>
                </a:ln>
                <a:solidFill>
                  <a:srgbClr val="000000"/>
                </a:solidFill>
                <a:effectLst/>
                <a:uLnTx/>
                <a:uFillTx/>
                <a:latin typeface="Meiryo" charset="-128"/>
                <a:ea typeface="Meiryo" charset="-128"/>
                <a:cs typeface="Meiryo" charset="-128"/>
              </a:rPr>
              <a:t>各疾患で</a:t>
            </a:r>
            <a:r>
              <a:rPr kumimoji="1" lang="ja-JP" altLang="en-US" sz="1050" b="0" i="0" u="none" strike="noStrike" kern="1200" cap="none" spc="0" normalizeH="0" baseline="0" noProof="0" dirty="0">
                <a:ln>
                  <a:noFill/>
                </a:ln>
                <a:solidFill>
                  <a:srgbClr val="000000"/>
                </a:solidFill>
                <a:effectLst/>
                <a:uLnTx/>
                <a:uFillTx/>
                <a:latin typeface="Meiryo" charset="-128"/>
                <a:ea typeface="Meiryo" charset="-128"/>
                <a:cs typeface="Meiryo" charset="-128"/>
              </a:rPr>
              <a:t>外来受診した実患者数</a:t>
            </a:r>
          </a:p>
        </p:txBody>
      </p:sp>
      <p:grpSp>
        <p:nvGrpSpPr>
          <p:cNvPr id="107" name="グループ化 106"/>
          <p:cNvGrpSpPr/>
          <p:nvPr/>
        </p:nvGrpSpPr>
        <p:grpSpPr>
          <a:xfrm>
            <a:off x="2625440" y="2287418"/>
            <a:ext cx="1508528" cy="667713"/>
            <a:chOff x="3498076" y="1836923"/>
            <a:chExt cx="2011370" cy="979313"/>
          </a:xfrm>
        </p:grpSpPr>
        <p:grpSp>
          <p:nvGrpSpPr>
            <p:cNvPr id="17" name="グループ化 16"/>
            <p:cNvGrpSpPr/>
            <p:nvPr/>
          </p:nvGrpSpPr>
          <p:grpSpPr>
            <a:xfrm>
              <a:off x="3498076" y="2076811"/>
              <a:ext cx="225583" cy="394770"/>
              <a:chOff x="3220872" y="2497540"/>
              <a:chExt cx="272955" cy="477672"/>
            </a:xfrm>
            <a:solidFill>
              <a:schemeClr val="accent1">
                <a:lumMod val="20000"/>
                <a:lumOff val="80000"/>
              </a:schemeClr>
            </a:solidFill>
          </p:grpSpPr>
          <p:sp>
            <p:nvSpPr>
              <p:cNvPr id="15" name="楕円 14"/>
              <p:cNvSpPr/>
              <p:nvPr/>
            </p:nvSpPr>
            <p:spPr>
              <a:xfrm>
                <a:off x="3227696" y="2497540"/>
                <a:ext cx="259307" cy="232012"/>
              </a:xfrm>
              <a:prstGeom prst="ellipse">
                <a:avLst/>
              </a:prstGeom>
              <a:grp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Meiryo" charset="-128"/>
                  <a:ea typeface="Meiryo" charset="-128"/>
                  <a:cs typeface="Meiryo" charset="-128"/>
                </a:endParaRPr>
              </a:p>
            </p:txBody>
          </p:sp>
          <p:sp>
            <p:nvSpPr>
              <p:cNvPr id="16" name="二等辺三角形 15"/>
              <p:cNvSpPr/>
              <p:nvPr/>
            </p:nvSpPr>
            <p:spPr>
              <a:xfrm>
                <a:off x="3220872" y="2729552"/>
                <a:ext cx="272955" cy="245660"/>
              </a:xfrm>
              <a:prstGeom prst="triangle">
                <a:avLst/>
              </a:prstGeom>
              <a:grp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Meiryo" charset="-128"/>
                  <a:ea typeface="Meiryo" charset="-128"/>
                  <a:cs typeface="Meiryo" charset="-128"/>
                </a:endParaRPr>
              </a:p>
            </p:txBody>
          </p:sp>
        </p:grpSp>
        <p:sp>
          <p:nvSpPr>
            <p:cNvPr id="35" name="ストライプ矢印 83"/>
            <p:cNvSpPr/>
            <p:nvPr/>
          </p:nvSpPr>
          <p:spPr bwMode="auto">
            <a:xfrm>
              <a:off x="3923786" y="2003838"/>
              <a:ext cx="794516" cy="638163"/>
            </a:xfrm>
            <a:prstGeom prst="stripedRightArrow">
              <a:avLst>
                <a:gd name="adj1" fmla="val 79120"/>
                <a:gd name="adj2" fmla="val 50000"/>
              </a:avLst>
            </a:prstGeom>
            <a:solidFill>
              <a:srgbClr val="FFCC99"/>
            </a:solidFill>
            <a:ln w="9525" cap="flat" cmpd="sng" algn="ctr">
              <a:noFill/>
              <a:prstDash val="solid"/>
              <a:round/>
              <a:headEnd type="none" w="med" len="med"/>
              <a:tailEnd type="none" w="med" len="med"/>
            </a:ln>
            <a:effectLst/>
          </p:spPr>
          <p:txBody>
            <a:bodyPr vert="horz" wrap="none" lIns="27000" tIns="35100" rIns="27000" bIns="35100" numCol="1" rtlCol="0" anchor="ctr" anchorCtr="0" compatLnSpc="1">
              <a:prstTxWarp prst="textNoShape">
                <a:avLst/>
              </a:prstTxWarp>
            </a:bodyPr>
            <a:lstStyle/>
            <a:p>
              <a:pPr marL="0" marR="0" lvl="0" indent="0" algn="ctr" defTabSz="685800" rtl="0" eaLnBrk="1" fontAlgn="base" latinLnBrk="0" hangingPunct="1">
                <a:lnSpc>
                  <a:spcPct val="90000"/>
                </a:lnSpc>
                <a:spcBef>
                  <a:spcPct val="20000"/>
                </a:spcBef>
                <a:spcAft>
                  <a:spcPct val="0"/>
                </a:spcAft>
                <a:buClrTx/>
                <a:buSzTx/>
                <a:buFontTx/>
                <a:buNone/>
                <a:tabLst/>
                <a:defRPr/>
              </a:pPr>
              <a:r>
                <a:rPr kumimoji="0" lang="ja-JP" altLang="en-US" sz="825" b="0" i="0" u="none" strike="noStrike" kern="1200" cap="none" spc="0" normalizeH="0" baseline="0" noProof="0" dirty="0">
                  <a:ln>
                    <a:noFill/>
                  </a:ln>
                  <a:solidFill>
                    <a:srgbClr val="000000"/>
                  </a:solidFill>
                  <a:effectLst/>
                  <a:uLnTx/>
                  <a:uFillTx/>
                  <a:latin typeface="Meiryo" charset="-128"/>
                  <a:ea typeface="Meiryo" charset="-128"/>
                  <a:cs typeface="Meiryo" charset="-128"/>
                </a:rPr>
                <a:t>精神病床に</a:t>
              </a:r>
              <a:br>
                <a:rPr kumimoji="1" lang="en-US" altLang="ja-JP" sz="825" b="0" i="0" u="none" strike="noStrike" kern="1200" cap="none" spc="0" normalizeH="0" baseline="0" noProof="0" dirty="0">
                  <a:ln>
                    <a:noFill/>
                  </a:ln>
                  <a:solidFill>
                    <a:srgbClr val="000000"/>
                  </a:solidFill>
                  <a:effectLst/>
                  <a:uLnTx/>
                  <a:uFillTx/>
                  <a:latin typeface="Meiryo" charset="-128"/>
                  <a:ea typeface="Meiryo" charset="-128"/>
                  <a:cs typeface="Meiryo" charset="-128"/>
                </a:rPr>
              </a:br>
              <a:r>
                <a:rPr kumimoji="0" lang="ja-JP" altLang="en-US" sz="825" b="0" i="0" u="none" strike="noStrike" kern="1200" cap="none" spc="0" normalizeH="0" baseline="0" noProof="0" dirty="0">
                  <a:ln>
                    <a:noFill/>
                  </a:ln>
                  <a:solidFill>
                    <a:srgbClr val="000000"/>
                  </a:solidFill>
                  <a:effectLst/>
                  <a:uLnTx/>
                  <a:uFillTx/>
                  <a:latin typeface="Meiryo" charset="-128"/>
                  <a:ea typeface="Meiryo" charset="-128"/>
                  <a:cs typeface="Meiryo" charset="-128"/>
                </a:rPr>
                <a:t>入院</a:t>
              </a:r>
            </a:p>
          </p:txBody>
        </p:sp>
        <p:grpSp>
          <p:nvGrpSpPr>
            <p:cNvPr id="42" name="グループ化 41"/>
            <p:cNvGrpSpPr/>
            <p:nvPr/>
          </p:nvGrpSpPr>
          <p:grpSpPr>
            <a:xfrm>
              <a:off x="4761323" y="1836923"/>
              <a:ext cx="748123" cy="716020"/>
              <a:chOff x="4526730" y="2402586"/>
              <a:chExt cx="748123" cy="716020"/>
            </a:xfrm>
          </p:grpSpPr>
          <p:sp>
            <p:nvSpPr>
              <p:cNvPr id="27" name="Rectangle 101"/>
              <p:cNvSpPr/>
              <p:nvPr/>
            </p:nvSpPr>
            <p:spPr bwMode="auto">
              <a:xfrm>
                <a:off x="4707774" y="2402586"/>
                <a:ext cx="386035" cy="243485"/>
              </a:xfrm>
              <a:prstGeom prst="rect">
                <a:avLst/>
              </a:prstGeom>
              <a:noFill/>
              <a:ln w="9525" cap="flat" cmpd="sng" algn="ctr">
                <a:solidFill>
                  <a:schemeClr val="tx1"/>
                </a:solidFill>
                <a:prstDash val="solid"/>
                <a:round/>
                <a:headEnd type="none" w="med" len="med"/>
                <a:tailEnd type="none" w="med" len="med"/>
              </a:ln>
              <a:effectLst/>
            </p:spPr>
            <p:txBody>
              <a:bodyPr vert="horz" wrap="square" lIns="27000" tIns="35100" rIns="27000" bIns="35100" numCol="1" rtlCol="0" anchor="ctr" anchorCtr="0" compatLnSpc="1">
                <a:prstTxWarp prst="textNoShape">
                  <a:avLst/>
                </a:prstTxWarp>
              </a:bodyPr>
              <a:lstStyle/>
              <a:p>
                <a:pPr marL="0" marR="0" lvl="0" indent="0" algn="ctr" defTabSz="685800" rtl="0" eaLnBrk="1" fontAlgn="base" latinLnBrk="0" hangingPunct="1">
                  <a:lnSpc>
                    <a:spcPct val="90000"/>
                  </a:lnSpc>
                  <a:spcBef>
                    <a:spcPct val="20000"/>
                  </a:spcBef>
                  <a:spcAft>
                    <a:spcPct val="0"/>
                  </a:spcAft>
                  <a:buClrTx/>
                  <a:buSzTx/>
                  <a:buFontTx/>
                  <a:buNone/>
                  <a:tabLst/>
                  <a:defRPr/>
                </a:pPr>
                <a:endParaRPr kumimoji="0" lang="ja-JP" altLang="en-US" sz="825" b="0" i="0" u="none" strike="noStrike" kern="1200" cap="none" spc="0" normalizeH="0" baseline="0" noProof="0" dirty="0">
                  <a:ln>
                    <a:noFill/>
                  </a:ln>
                  <a:solidFill>
                    <a:srgbClr val="000000"/>
                  </a:solidFill>
                  <a:effectLst/>
                  <a:uLnTx/>
                  <a:uFillTx/>
                  <a:latin typeface="Meiryo" charset="-128"/>
                  <a:ea typeface="Meiryo" charset="-128"/>
                  <a:cs typeface="Meiryo" charset="-128"/>
                </a:endParaRPr>
              </a:p>
            </p:txBody>
          </p:sp>
          <p:sp>
            <p:nvSpPr>
              <p:cNvPr id="29" name="Rectangle 95"/>
              <p:cNvSpPr/>
              <p:nvPr/>
            </p:nvSpPr>
            <p:spPr bwMode="auto">
              <a:xfrm>
                <a:off x="4526730" y="2642474"/>
                <a:ext cx="748123" cy="4761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27000" tIns="35100" rIns="27000" bIns="35100" numCol="1" rtlCol="0" anchor="ctr" anchorCtr="0" compatLnSpc="1">
                <a:prstTxWarp prst="textNoShape">
                  <a:avLst/>
                </a:prstTxWarp>
              </a:bodyPr>
              <a:lstStyle/>
              <a:p>
                <a:pPr marL="0" marR="0" lvl="0" indent="0" algn="ctr" defTabSz="685800" rtl="0" eaLnBrk="1" fontAlgn="base" latinLnBrk="0" hangingPunct="1">
                  <a:lnSpc>
                    <a:spcPct val="90000"/>
                  </a:lnSpc>
                  <a:spcBef>
                    <a:spcPct val="20000"/>
                  </a:spcBef>
                  <a:spcAft>
                    <a:spcPct val="0"/>
                  </a:spcAft>
                  <a:buClrTx/>
                  <a:buSzTx/>
                  <a:buFontTx/>
                  <a:buNone/>
                  <a:tabLst/>
                  <a:defRPr/>
                </a:pPr>
                <a:endParaRPr kumimoji="0" lang="ja-JP" altLang="en-US" sz="825" b="0" i="0" u="none" strike="noStrike" kern="1200" cap="none" spc="0" normalizeH="0" baseline="0" noProof="0" dirty="0">
                  <a:ln>
                    <a:noFill/>
                  </a:ln>
                  <a:solidFill>
                    <a:srgbClr val="000000"/>
                  </a:solidFill>
                  <a:effectLst/>
                  <a:uLnTx/>
                  <a:uFillTx/>
                  <a:latin typeface="Meiryo" charset="-128"/>
                  <a:ea typeface="Meiryo" charset="-128"/>
                  <a:cs typeface="Meiryo" charset="-128"/>
                </a:endParaRPr>
              </a:p>
            </p:txBody>
          </p:sp>
          <p:grpSp>
            <p:nvGrpSpPr>
              <p:cNvPr id="39" name="グループ化 38"/>
              <p:cNvGrpSpPr/>
              <p:nvPr/>
            </p:nvGrpSpPr>
            <p:grpSpPr>
              <a:xfrm>
                <a:off x="4811812" y="2447913"/>
                <a:ext cx="177958" cy="161780"/>
                <a:chOff x="5709314" y="2647023"/>
                <a:chExt cx="286603" cy="286603"/>
              </a:xfrm>
            </p:grpSpPr>
            <p:cxnSp>
              <p:nvCxnSpPr>
                <p:cNvPr id="37" name="直線コネクタ 36"/>
                <p:cNvCxnSpPr/>
                <p:nvPr/>
              </p:nvCxnSpPr>
              <p:spPr bwMode="auto">
                <a:xfrm>
                  <a:off x="5709314" y="2790325"/>
                  <a:ext cx="286603" cy="0"/>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cxnSp>
              <p:nvCxnSpPr>
                <p:cNvPr id="38" name="直線コネクタ 37"/>
                <p:cNvCxnSpPr>
                  <a:cxnSpLocks/>
                </p:cNvCxnSpPr>
                <p:nvPr/>
              </p:nvCxnSpPr>
              <p:spPr bwMode="auto">
                <a:xfrm rot="5400000">
                  <a:off x="5709314" y="2790325"/>
                  <a:ext cx="286603" cy="0"/>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grpSp>
          <p:pic>
            <p:nvPicPr>
              <p:cNvPr id="41" name="図 4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59709" y="2690092"/>
                <a:ext cx="282165" cy="380897"/>
              </a:xfrm>
              <a:prstGeom prst="rect">
                <a:avLst/>
              </a:prstGeom>
            </p:spPr>
          </p:pic>
        </p:grpSp>
        <p:sp>
          <p:nvSpPr>
            <p:cNvPr id="84" name="正方形/長方形 83"/>
            <p:cNvSpPr/>
            <p:nvPr/>
          </p:nvSpPr>
          <p:spPr>
            <a:xfrm>
              <a:off x="4865026" y="2609129"/>
              <a:ext cx="540716" cy="207107"/>
            </a:xfrm>
            <a:prstGeom prst="rect">
              <a:avLst/>
            </a:prstGeom>
            <a:no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1" lang="ja-JP" altLang="en-US" sz="825" b="0" i="0" u="none" strike="noStrike" kern="1200" cap="none" spc="0" normalizeH="0" baseline="0" noProof="0" dirty="0">
                  <a:ln>
                    <a:noFill/>
                  </a:ln>
                  <a:solidFill>
                    <a:srgbClr val="000000"/>
                  </a:solidFill>
                  <a:effectLst/>
                  <a:uLnTx/>
                  <a:uFillTx/>
                  <a:latin typeface="Meiryo" charset="-128"/>
                  <a:ea typeface="Meiryo" charset="-128"/>
                  <a:cs typeface="Meiryo" charset="-128"/>
                </a:rPr>
                <a:t>病院</a:t>
              </a:r>
            </a:p>
          </p:txBody>
        </p:sp>
      </p:grpSp>
      <p:grpSp>
        <p:nvGrpSpPr>
          <p:cNvPr id="123" name="グループ化 122"/>
          <p:cNvGrpSpPr/>
          <p:nvPr/>
        </p:nvGrpSpPr>
        <p:grpSpPr>
          <a:xfrm>
            <a:off x="2623557" y="3418523"/>
            <a:ext cx="1554542" cy="672693"/>
            <a:chOff x="3498076" y="3618708"/>
            <a:chExt cx="2072722" cy="986617"/>
          </a:xfrm>
        </p:grpSpPr>
        <p:grpSp>
          <p:nvGrpSpPr>
            <p:cNvPr id="66" name="グループ化 65"/>
            <p:cNvGrpSpPr/>
            <p:nvPr/>
          </p:nvGrpSpPr>
          <p:grpSpPr>
            <a:xfrm>
              <a:off x="3498076" y="3858357"/>
              <a:ext cx="225583" cy="394770"/>
              <a:chOff x="3220872" y="2497540"/>
              <a:chExt cx="272955" cy="477672"/>
            </a:xfrm>
            <a:solidFill>
              <a:schemeClr val="accent1">
                <a:lumMod val="20000"/>
                <a:lumOff val="80000"/>
              </a:schemeClr>
            </a:solidFill>
          </p:grpSpPr>
          <p:sp>
            <p:nvSpPr>
              <p:cNvPr id="75" name="楕円 74"/>
              <p:cNvSpPr/>
              <p:nvPr/>
            </p:nvSpPr>
            <p:spPr>
              <a:xfrm>
                <a:off x="3227696" y="2497540"/>
                <a:ext cx="259307" cy="232012"/>
              </a:xfrm>
              <a:prstGeom prst="ellipse">
                <a:avLst/>
              </a:prstGeom>
              <a:grp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Meiryo" charset="-128"/>
                  <a:ea typeface="Meiryo" charset="-128"/>
                  <a:cs typeface="Meiryo" charset="-128"/>
                </a:endParaRPr>
              </a:p>
            </p:txBody>
          </p:sp>
          <p:sp>
            <p:nvSpPr>
              <p:cNvPr id="76" name="二等辺三角形 75"/>
              <p:cNvSpPr/>
              <p:nvPr/>
            </p:nvSpPr>
            <p:spPr>
              <a:xfrm>
                <a:off x="3220872" y="2729552"/>
                <a:ext cx="272955" cy="245660"/>
              </a:xfrm>
              <a:prstGeom prst="triangle">
                <a:avLst/>
              </a:prstGeom>
              <a:grp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Meiryo" charset="-128"/>
                  <a:ea typeface="Meiryo" charset="-128"/>
                  <a:cs typeface="Meiryo" charset="-128"/>
                </a:endParaRPr>
              </a:p>
            </p:txBody>
          </p:sp>
        </p:grpSp>
        <p:sp>
          <p:nvSpPr>
            <p:cNvPr id="67" name="ストライプ矢印 83"/>
            <p:cNvSpPr/>
            <p:nvPr/>
          </p:nvSpPr>
          <p:spPr bwMode="auto">
            <a:xfrm>
              <a:off x="3923786" y="3785384"/>
              <a:ext cx="794516" cy="638163"/>
            </a:xfrm>
            <a:prstGeom prst="stripedRightArrow">
              <a:avLst>
                <a:gd name="adj1" fmla="val 79120"/>
                <a:gd name="adj2" fmla="val 50000"/>
              </a:avLst>
            </a:prstGeom>
            <a:solidFill>
              <a:srgbClr val="FFCC99"/>
            </a:solidFill>
            <a:ln w="9525" cap="flat" cmpd="sng" algn="ctr">
              <a:noFill/>
              <a:prstDash val="solid"/>
              <a:round/>
              <a:headEnd type="none" w="med" len="med"/>
              <a:tailEnd type="none" w="med" len="med"/>
            </a:ln>
            <a:effectLst/>
          </p:spPr>
          <p:txBody>
            <a:bodyPr vert="horz" wrap="none" lIns="27000" tIns="35100" rIns="27000" bIns="35100" numCol="1" rtlCol="0" anchor="ctr" anchorCtr="0" compatLnSpc="1">
              <a:prstTxWarp prst="textNoShape">
                <a:avLst/>
              </a:prstTxWarp>
            </a:bodyPr>
            <a:lstStyle/>
            <a:p>
              <a:pPr marL="0" marR="0" lvl="0" indent="0" algn="ctr" defTabSz="685800" rtl="0" eaLnBrk="1" fontAlgn="base" latinLnBrk="0" hangingPunct="1">
                <a:lnSpc>
                  <a:spcPct val="90000"/>
                </a:lnSpc>
                <a:spcBef>
                  <a:spcPct val="20000"/>
                </a:spcBef>
                <a:spcAft>
                  <a:spcPct val="0"/>
                </a:spcAft>
                <a:buClrTx/>
                <a:buSzTx/>
                <a:buFontTx/>
                <a:buNone/>
                <a:tabLst/>
                <a:defRPr/>
              </a:pPr>
              <a:r>
                <a:rPr kumimoji="0" lang="ja-JP" altLang="en-US" sz="825" b="0" i="0" u="none" strike="noStrike" kern="1200" cap="none" spc="0" normalizeH="0" baseline="0" noProof="0" dirty="0">
                  <a:ln>
                    <a:noFill/>
                  </a:ln>
                  <a:solidFill>
                    <a:srgbClr val="000000"/>
                  </a:solidFill>
                  <a:effectLst/>
                  <a:uLnTx/>
                  <a:uFillTx/>
                  <a:latin typeface="Meiryo" charset="-128"/>
                  <a:ea typeface="Meiryo" charset="-128"/>
                  <a:cs typeface="Meiryo" charset="-128"/>
                </a:rPr>
                <a:t>外来受診</a:t>
              </a:r>
            </a:p>
          </p:txBody>
        </p:sp>
        <p:grpSp>
          <p:nvGrpSpPr>
            <p:cNvPr id="86" name="グループ化 85"/>
            <p:cNvGrpSpPr/>
            <p:nvPr/>
          </p:nvGrpSpPr>
          <p:grpSpPr>
            <a:xfrm>
              <a:off x="4942366" y="3618708"/>
              <a:ext cx="386035" cy="715781"/>
              <a:chOff x="5842067" y="4029313"/>
              <a:chExt cx="386035" cy="715781"/>
            </a:xfrm>
          </p:grpSpPr>
          <p:sp>
            <p:nvSpPr>
              <p:cNvPr id="78" name="Rectangle 101"/>
              <p:cNvSpPr/>
              <p:nvPr/>
            </p:nvSpPr>
            <p:spPr bwMode="auto">
              <a:xfrm>
                <a:off x="5842067" y="4029313"/>
                <a:ext cx="386035" cy="715781"/>
              </a:xfrm>
              <a:prstGeom prst="rect">
                <a:avLst/>
              </a:prstGeom>
              <a:noFill/>
              <a:ln w="9525" cap="flat" cmpd="sng" algn="ctr">
                <a:solidFill>
                  <a:schemeClr val="tx1"/>
                </a:solidFill>
                <a:prstDash val="solid"/>
                <a:round/>
                <a:headEnd type="none" w="med" len="med"/>
                <a:tailEnd type="none" w="med" len="med"/>
              </a:ln>
              <a:effectLst/>
            </p:spPr>
            <p:txBody>
              <a:bodyPr vert="horz" wrap="square" lIns="27000" tIns="35100" rIns="27000" bIns="35100" numCol="1" rtlCol="0" anchor="ctr" anchorCtr="0" compatLnSpc="1">
                <a:prstTxWarp prst="textNoShape">
                  <a:avLst/>
                </a:prstTxWarp>
              </a:bodyPr>
              <a:lstStyle/>
              <a:p>
                <a:pPr marL="0" marR="0" lvl="0" indent="0" algn="ctr" defTabSz="685800" rtl="0" eaLnBrk="1" fontAlgn="base" latinLnBrk="0" hangingPunct="1">
                  <a:lnSpc>
                    <a:spcPct val="90000"/>
                  </a:lnSpc>
                  <a:spcBef>
                    <a:spcPct val="20000"/>
                  </a:spcBef>
                  <a:spcAft>
                    <a:spcPct val="0"/>
                  </a:spcAft>
                  <a:buClrTx/>
                  <a:buSzTx/>
                  <a:buFontTx/>
                  <a:buNone/>
                  <a:tabLst/>
                  <a:defRPr/>
                </a:pPr>
                <a:endParaRPr kumimoji="0" lang="ja-JP" altLang="en-US" sz="825" b="0" i="0" u="none" strike="noStrike" kern="1200" cap="none" spc="0" normalizeH="0" baseline="0" noProof="0" dirty="0">
                  <a:ln>
                    <a:noFill/>
                  </a:ln>
                  <a:solidFill>
                    <a:srgbClr val="000000"/>
                  </a:solidFill>
                  <a:effectLst/>
                  <a:uLnTx/>
                  <a:uFillTx/>
                  <a:latin typeface="Meiryo" charset="-128"/>
                  <a:ea typeface="Meiryo" charset="-128"/>
                  <a:cs typeface="Meiryo" charset="-128"/>
                </a:endParaRPr>
              </a:p>
            </p:txBody>
          </p:sp>
          <p:grpSp>
            <p:nvGrpSpPr>
              <p:cNvPr id="80" name="グループ化 79"/>
              <p:cNvGrpSpPr/>
              <p:nvPr/>
            </p:nvGrpSpPr>
            <p:grpSpPr>
              <a:xfrm>
                <a:off x="5946105" y="4074640"/>
                <a:ext cx="177958" cy="161780"/>
                <a:chOff x="5709314" y="2647023"/>
                <a:chExt cx="286603" cy="286603"/>
              </a:xfrm>
            </p:grpSpPr>
            <p:cxnSp>
              <p:nvCxnSpPr>
                <p:cNvPr id="82" name="直線コネクタ 81"/>
                <p:cNvCxnSpPr/>
                <p:nvPr/>
              </p:nvCxnSpPr>
              <p:spPr bwMode="auto">
                <a:xfrm>
                  <a:off x="5709314" y="2790325"/>
                  <a:ext cx="286603" cy="0"/>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cxnSp>
              <p:nvCxnSpPr>
                <p:cNvPr id="83" name="直線コネクタ 82"/>
                <p:cNvCxnSpPr>
                  <a:cxnSpLocks/>
                </p:cNvCxnSpPr>
                <p:nvPr/>
              </p:nvCxnSpPr>
              <p:spPr bwMode="auto">
                <a:xfrm rot="5400000">
                  <a:off x="5709314" y="2790325"/>
                  <a:ext cx="286603" cy="0"/>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grpSp>
        </p:grpSp>
        <p:sp>
          <p:nvSpPr>
            <p:cNvPr id="85" name="正方形/長方形 84"/>
            <p:cNvSpPr/>
            <p:nvPr/>
          </p:nvSpPr>
          <p:spPr>
            <a:xfrm>
              <a:off x="4699969" y="4398218"/>
              <a:ext cx="870829" cy="207107"/>
            </a:xfrm>
            <a:prstGeom prst="rect">
              <a:avLst/>
            </a:prstGeom>
            <a:no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1" lang="ja-JP" altLang="en-US" sz="825" b="0" i="0" u="none" strike="noStrike" kern="1200" cap="none" spc="0" normalizeH="0" baseline="0" noProof="0" dirty="0">
                  <a:ln>
                    <a:noFill/>
                  </a:ln>
                  <a:solidFill>
                    <a:srgbClr val="000000"/>
                  </a:solidFill>
                  <a:effectLst/>
                  <a:uLnTx/>
                  <a:uFillTx/>
                  <a:latin typeface="Meiryo" charset="-128"/>
                  <a:ea typeface="Meiryo" charset="-128"/>
                  <a:cs typeface="Meiryo" charset="-128"/>
                </a:rPr>
                <a:t>病院・診療所</a:t>
              </a:r>
            </a:p>
          </p:txBody>
        </p:sp>
      </p:grpSp>
      <p:sp>
        <p:nvSpPr>
          <p:cNvPr id="93" name="正方形/長方形 92"/>
          <p:cNvSpPr/>
          <p:nvPr/>
        </p:nvSpPr>
        <p:spPr>
          <a:xfrm>
            <a:off x="1555845" y="3161190"/>
            <a:ext cx="4017686" cy="231806"/>
          </a:xfrm>
          <a:prstGeom prst="rect">
            <a:avLst/>
          </a:prstGeom>
          <a:no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1" lang="en-US" altLang="ja-JP" sz="825" b="0" i="0" u="none" strike="noStrike" kern="1200" cap="none" spc="0" normalizeH="0" baseline="0" noProof="0" dirty="0">
                <a:ln>
                  <a:noFill/>
                </a:ln>
                <a:solidFill>
                  <a:srgbClr val="000000"/>
                </a:solidFill>
                <a:effectLst/>
                <a:uLnTx/>
                <a:uFillTx/>
                <a:latin typeface="Meiryo" charset="-128"/>
                <a:ea typeface="Meiryo" charset="-128"/>
                <a:cs typeface="Meiryo" charset="-128"/>
              </a:rPr>
              <a:t>(NDB</a:t>
            </a:r>
            <a:r>
              <a:rPr kumimoji="1" lang="ja-JP" altLang="en-US" sz="825" b="0" i="0" u="none" strike="noStrike" kern="1200" cap="none" spc="0" normalizeH="0" baseline="0" noProof="0" dirty="0">
                <a:ln>
                  <a:noFill/>
                </a:ln>
                <a:solidFill>
                  <a:srgbClr val="000000"/>
                </a:solidFill>
                <a:effectLst/>
                <a:uLnTx/>
                <a:uFillTx/>
                <a:latin typeface="Meiryo" charset="-128"/>
                <a:ea typeface="Meiryo" charset="-128"/>
                <a:cs typeface="Meiryo" charset="-128"/>
              </a:rPr>
              <a:t>は診療科情報を持たないため、精神科・心療内科の標榜に関係なく算出</a:t>
            </a:r>
            <a:r>
              <a:rPr kumimoji="1" lang="en-US" altLang="ja-JP" sz="825" b="0" i="0" u="none" strike="noStrike" kern="1200" cap="none" spc="0" normalizeH="0" baseline="0" noProof="0" dirty="0">
                <a:ln>
                  <a:noFill/>
                </a:ln>
                <a:solidFill>
                  <a:srgbClr val="000000"/>
                </a:solidFill>
                <a:effectLst/>
                <a:uLnTx/>
                <a:uFillTx/>
                <a:latin typeface="Meiryo" charset="-128"/>
                <a:ea typeface="Meiryo" charset="-128"/>
                <a:cs typeface="Meiryo" charset="-128"/>
              </a:rPr>
              <a:t>)</a:t>
            </a:r>
            <a:endParaRPr kumimoji="1" lang="ja-JP" altLang="en-US" sz="825" b="0" i="0" u="none" strike="noStrike" kern="1200" cap="none" spc="0" normalizeH="0" baseline="0" noProof="0" dirty="0">
              <a:ln>
                <a:noFill/>
              </a:ln>
              <a:solidFill>
                <a:srgbClr val="000000"/>
              </a:solidFill>
              <a:effectLst/>
              <a:uLnTx/>
              <a:uFillTx/>
              <a:latin typeface="Meiryo" charset="-128"/>
              <a:ea typeface="Meiryo" charset="-128"/>
              <a:cs typeface="Meiryo" charset="-128"/>
            </a:endParaRPr>
          </a:p>
        </p:txBody>
      </p:sp>
      <p:sp>
        <p:nvSpPr>
          <p:cNvPr id="94" name="正方形/長方形 93"/>
          <p:cNvSpPr/>
          <p:nvPr/>
        </p:nvSpPr>
        <p:spPr>
          <a:xfrm>
            <a:off x="5310327" y="2998584"/>
            <a:ext cx="3646903" cy="279160"/>
          </a:xfrm>
          <a:prstGeom prst="rect">
            <a:avLst/>
          </a:prstGeom>
          <a:no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Meiryo" charset="-128"/>
                <a:ea typeface="Meiryo" charset="-128"/>
                <a:cs typeface="Meiryo" charset="-128"/>
              </a:rPr>
              <a:t>左記患者が</a:t>
            </a:r>
            <a:r>
              <a:rPr kumimoji="1" lang="en-US" altLang="ja-JP" sz="1050" b="0" i="0" u="none" strike="noStrike" kern="1200" cap="none" spc="0" normalizeH="0" baseline="0" noProof="0" dirty="0">
                <a:ln>
                  <a:noFill/>
                </a:ln>
                <a:solidFill>
                  <a:srgbClr val="000000"/>
                </a:solidFill>
                <a:effectLst/>
                <a:uLnTx/>
                <a:uFillTx/>
                <a:latin typeface="Meiryo" charset="-128"/>
                <a:ea typeface="Meiryo" charset="-128"/>
                <a:cs typeface="Meiryo" charset="-128"/>
              </a:rPr>
              <a:t>1</a:t>
            </a:r>
            <a:r>
              <a:rPr kumimoji="1" lang="ja-JP" altLang="en-US" sz="1050" b="0" i="0" u="none" strike="noStrike" kern="1200" cap="none" spc="0" normalizeH="0" baseline="0" noProof="0" dirty="0">
                <a:ln>
                  <a:noFill/>
                </a:ln>
                <a:solidFill>
                  <a:srgbClr val="000000"/>
                </a:solidFill>
                <a:effectLst/>
                <a:uLnTx/>
                <a:uFillTx/>
                <a:latin typeface="Meiryo" charset="-128"/>
                <a:ea typeface="Meiryo" charset="-128"/>
                <a:cs typeface="Meiryo" charset="-128"/>
              </a:rPr>
              <a:t>人以上いた医療機関数</a:t>
            </a:r>
          </a:p>
        </p:txBody>
      </p:sp>
      <p:grpSp>
        <p:nvGrpSpPr>
          <p:cNvPr id="124" name="グループ化 123"/>
          <p:cNvGrpSpPr/>
          <p:nvPr/>
        </p:nvGrpSpPr>
        <p:grpSpPr>
          <a:xfrm>
            <a:off x="6389666" y="3418523"/>
            <a:ext cx="1554542" cy="672693"/>
            <a:chOff x="8345192" y="3618708"/>
            <a:chExt cx="2072722" cy="986617"/>
          </a:xfrm>
        </p:grpSpPr>
        <p:grpSp>
          <p:nvGrpSpPr>
            <p:cNvPr id="95" name="グループ化 94"/>
            <p:cNvGrpSpPr/>
            <p:nvPr/>
          </p:nvGrpSpPr>
          <p:grpSpPr>
            <a:xfrm>
              <a:off x="8345192" y="3858357"/>
              <a:ext cx="225583" cy="394770"/>
              <a:chOff x="3220872" y="2497540"/>
              <a:chExt cx="272955" cy="477672"/>
            </a:xfrm>
            <a:solidFill>
              <a:schemeClr val="bg1"/>
            </a:solidFill>
          </p:grpSpPr>
          <p:sp>
            <p:nvSpPr>
              <p:cNvPr id="96" name="楕円 95"/>
              <p:cNvSpPr/>
              <p:nvPr/>
            </p:nvSpPr>
            <p:spPr>
              <a:xfrm>
                <a:off x="3227696" y="2497540"/>
                <a:ext cx="259307" cy="232012"/>
              </a:xfrm>
              <a:prstGeom prst="ellipse">
                <a:avLst/>
              </a:prstGeom>
              <a:grp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Meiryo" charset="-128"/>
                  <a:ea typeface="Meiryo" charset="-128"/>
                  <a:cs typeface="Meiryo" charset="-128"/>
                </a:endParaRPr>
              </a:p>
            </p:txBody>
          </p:sp>
          <p:sp>
            <p:nvSpPr>
              <p:cNvPr id="97" name="二等辺三角形 96"/>
              <p:cNvSpPr/>
              <p:nvPr/>
            </p:nvSpPr>
            <p:spPr>
              <a:xfrm>
                <a:off x="3220872" y="2729552"/>
                <a:ext cx="272955" cy="245660"/>
              </a:xfrm>
              <a:prstGeom prst="triangle">
                <a:avLst/>
              </a:prstGeom>
              <a:grp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Meiryo" charset="-128"/>
                  <a:ea typeface="Meiryo" charset="-128"/>
                  <a:cs typeface="Meiryo" charset="-128"/>
                </a:endParaRPr>
              </a:p>
            </p:txBody>
          </p:sp>
        </p:grpSp>
        <p:sp>
          <p:nvSpPr>
            <p:cNvPr id="98" name="ストライプ矢印 83"/>
            <p:cNvSpPr/>
            <p:nvPr/>
          </p:nvSpPr>
          <p:spPr bwMode="auto">
            <a:xfrm>
              <a:off x="8770902" y="3785384"/>
              <a:ext cx="794516" cy="638163"/>
            </a:xfrm>
            <a:prstGeom prst="stripedRightArrow">
              <a:avLst>
                <a:gd name="adj1" fmla="val 79120"/>
                <a:gd name="adj2" fmla="val 50000"/>
              </a:avLst>
            </a:prstGeom>
            <a:solidFill>
              <a:srgbClr val="FFCC99"/>
            </a:solidFill>
            <a:ln w="9525" cap="flat" cmpd="sng" algn="ctr">
              <a:noFill/>
              <a:prstDash val="solid"/>
              <a:round/>
              <a:headEnd type="none" w="med" len="med"/>
              <a:tailEnd type="none" w="med" len="med"/>
            </a:ln>
            <a:effectLst/>
          </p:spPr>
          <p:txBody>
            <a:bodyPr vert="horz" wrap="none" lIns="27000" tIns="35100" rIns="27000" bIns="35100" numCol="1" rtlCol="0" anchor="ctr" anchorCtr="0" compatLnSpc="1">
              <a:prstTxWarp prst="textNoShape">
                <a:avLst/>
              </a:prstTxWarp>
            </a:bodyPr>
            <a:lstStyle/>
            <a:p>
              <a:pPr marL="0" marR="0" lvl="0" indent="0" algn="ctr" defTabSz="685800" rtl="0" eaLnBrk="1" fontAlgn="base" latinLnBrk="0" hangingPunct="1">
                <a:lnSpc>
                  <a:spcPct val="90000"/>
                </a:lnSpc>
                <a:spcBef>
                  <a:spcPct val="20000"/>
                </a:spcBef>
                <a:spcAft>
                  <a:spcPct val="0"/>
                </a:spcAft>
                <a:buClrTx/>
                <a:buSzTx/>
                <a:buFontTx/>
                <a:buNone/>
                <a:tabLst/>
                <a:defRPr/>
              </a:pPr>
              <a:r>
                <a:rPr kumimoji="0" lang="ja-JP" altLang="en-US" sz="825" b="0" i="0" u="none" strike="noStrike" kern="1200" cap="none" spc="0" normalizeH="0" baseline="0" noProof="0" dirty="0">
                  <a:ln>
                    <a:noFill/>
                  </a:ln>
                  <a:solidFill>
                    <a:srgbClr val="000000"/>
                  </a:solidFill>
                  <a:effectLst/>
                  <a:uLnTx/>
                  <a:uFillTx/>
                  <a:latin typeface="Meiryo" charset="-128"/>
                  <a:ea typeface="Meiryo" charset="-128"/>
                  <a:cs typeface="Meiryo" charset="-128"/>
                </a:rPr>
                <a:t>外来受診</a:t>
              </a:r>
            </a:p>
          </p:txBody>
        </p:sp>
        <p:grpSp>
          <p:nvGrpSpPr>
            <p:cNvPr id="99" name="グループ化 98"/>
            <p:cNvGrpSpPr/>
            <p:nvPr/>
          </p:nvGrpSpPr>
          <p:grpSpPr>
            <a:xfrm>
              <a:off x="9789482" y="3618708"/>
              <a:ext cx="386035" cy="715781"/>
              <a:chOff x="5842067" y="4029313"/>
              <a:chExt cx="386035" cy="715781"/>
            </a:xfrm>
            <a:solidFill>
              <a:schemeClr val="accent1">
                <a:lumMod val="20000"/>
                <a:lumOff val="80000"/>
              </a:schemeClr>
            </a:solidFill>
          </p:grpSpPr>
          <p:sp>
            <p:nvSpPr>
              <p:cNvPr id="100" name="Rectangle 101"/>
              <p:cNvSpPr/>
              <p:nvPr/>
            </p:nvSpPr>
            <p:spPr bwMode="auto">
              <a:xfrm>
                <a:off x="5842067" y="4029313"/>
                <a:ext cx="386035" cy="715781"/>
              </a:xfrm>
              <a:prstGeom prst="rect">
                <a:avLst/>
              </a:prstGeom>
              <a:grpFill/>
              <a:ln w="9525" cap="flat" cmpd="sng" algn="ctr">
                <a:solidFill>
                  <a:schemeClr val="tx1"/>
                </a:solidFill>
                <a:prstDash val="solid"/>
                <a:round/>
                <a:headEnd type="none" w="med" len="med"/>
                <a:tailEnd type="none" w="med" len="med"/>
              </a:ln>
              <a:effectLst/>
            </p:spPr>
            <p:txBody>
              <a:bodyPr vert="horz" wrap="square" lIns="27000" tIns="35100" rIns="27000" bIns="35100" numCol="1" rtlCol="0" anchor="ctr" anchorCtr="0" compatLnSpc="1">
                <a:prstTxWarp prst="textNoShape">
                  <a:avLst/>
                </a:prstTxWarp>
              </a:bodyPr>
              <a:lstStyle/>
              <a:p>
                <a:pPr marL="0" marR="0" lvl="0" indent="0" algn="ctr" defTabSz="685800" rtl="0" eaLnBrk="1" fontAlgn="base" latinLnBrk="0" hangingPunct="1">
                  <a:lnSpc>
                    <a:spcPct val="90000"/>
                  </a:lnSpc>
                  <a:spcBef>
                    <a:spcPct val="20000"/>
                  </a:spcBef>
                  <a:spcAft>
                    <a:spcPct val="0"/>
                  </a:spcAft>
                  <a:buClrTx/>
                  <a:buSzTx/>
                  <a:buFontTx/>
                  <a:buNone/>
                  <a:tabLst/>
                  <a:defRPr/>
                </a:pPr>
                <a:endParaRPr kumimoji="0" lang="ja-JP" altLang="en-US" sz="825" b="0" i="0" u="none" strike="noStrike" kern="1200" cap="none" spc="0" normalizeH="0" baseline="0" noProof="0" dirty="0">
                  <a:ln>
                    <a:noFill/>
                  </a:ln>
                  <a:solidFill>
                    <a:srgbClr val="000000"/>
                  </a:solidFill>
                  <a:effectLst/>
                  <a:uLnTx/>
                  <a:uFillTx/>
                  <a:latin typeface="Meiryo" charset="-128"/>
                  <a:ea typeface="Meiryo" charset="-128"/>
                  <a:cs typeface="Meiryo" charset="-128"/>
                </a:endParaRPr>
              </a:p>
            </p:txBody>
          </p:sp>
          <p:grpSp>
            <p:nvGrpSpPr>
              <p:cNvPr id="101" name="グループ化 100"/>
              <p:cNvGrpSpPr/>
              <p:nvPr/>
            </p:nvGrpSpPr>
            <p:grpSpPr>
              <a:xfrm>
                <a:off x="5946105" y="4074640"/>
                <a:ext cx="177958" cy="161780"/>
                <a:chOff x="5709314" y="2647023"/>
                <a:chExt cx="286603" cy="286603"/>
              </a:xfrm>
              <a:grpFill/>
            </p:grpSpPr>
            <p:cxnSp>
              <p:nvCxnSpPr>
                <p:cNvPr id="102" name="直線コネクタ 101"/>
                <p:cNvCxnSpPr/>
                <p:nvPr/>
              </p:nvCxnSpPr>
              <p:spPr bwMode="auto">
                <a:xfrm>
                  <a:off x="5709314" y="2790325"/>
                  <a:ext cx="286603" cy="0"/>
                </a:xfrm>
                <a:prstGeom prst="line">
                  <a:avLst/>
                </a:prstGeom>
                <a:grp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cxnSp>
            <p:cxnSp>
              <p:nvCxnSpPr>
                <p:cNvPr id="103" name="直線コネクタ 102"/>
                <p:cNvCxnSpPr>
                  <a:cxnSpLocks/>
                </p:cNvCxnSpPr>
                <p:nvPr/>
              </p:nvCxnSpPr>
              <p:spPr bwMode="auto">
                <a:xfrm rot="5400000">
                  <a:off x="5709314" y="2790325"/>
                  <a:ext cx="286603" cy="0"/>
                </a:xfrm>
                <a:prstGeom prst="line">
                  <a:avLst/>
                </a:prstGeom>
                <a:grp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cxnSp>
          </p:grpSp>
        </p:grpSp>
        <p:sp>
          <p:nvSpPr>
            <p:cNvPr id="104" name="正方形/長方形 103"/>
            <p:cNvSpPr/>
            <p:nvPr/>
          </p:nvSpPr>
          <p:spPr>
            <a:xfrm>
              <a:off x="9547085" y="4398218"/>
              <a:ext cx="870829" cy="207107"/>
            </a:xfrm>
            <a:prstGeom prst="rect">
              <a:avLst/>
            </a:prstGeom>
            <a:no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1" lang="ja-JP" altLang="en-US" sz="825" b="0" i="0" u="none" strike="noStrike" kern="1200" cap="none" spc="0" normalizeH="0" baseline="0" noProof="0" dirty="0">
                  <a:ln>
                    <a:noFill/>
                  </a:ln>
                  <a:solidFill>
                    <a:srgbClr val="000000"/>
                  </a:solidFill>
                  <a:effectLst/>
                  <a:uLnTx/>
                  <a:uFillTx/>
                  <a:latin typeface="Meiryo" charset="-128"/>
                  <a:ea typeface="Meiryo" charset="-128"/>
                  <a:cs typeface="Meiryo" charset="-128"/>
                </a:rPr>
                <a:t>病院・診療所</a:t>
              </a:r>
            </a:p>
          </p:txBody>
        </p:sp>
      </p:grpSp>
      <p:grpSp>
        <p:nvGrpSpPr>
          <p:cNvPr id="108" name="グループ化 107"/>
          <p:cNvGrpSpPr/>
          <p:nvPr/>
        </p:nvGrpSpPr>
        <p:grpSpPr>
          <a:xfrm>
            <a:off x="6379516" y="2287418"/>
            <a:ext cx="1508528" cy="667713"/>
            <a:chOff x="8331658" y="1836923"/>
            <a:chExt cx="2011370" cy="979313"/>
          </a:xfrm>
        </p:grpSpPr>
        <p:grpSp>
          <p:nvGrpSpPr>
            <p:cNvPr id="52" name="グループ化 51"/>
            <p:cNvGrpSpPr/>
            <p:nvPr/>
          </p:nvGrpSpPr>
          <p:grpSpPr>
            <a:xfrm>
              <a:off x="8331658" y="2076811"/>
              <a:ext cx="225583" cy="394770"/>
              <a:chOff x="3220872" y="2497540"/>
              <a:chExt cx="272955" cy="477672"/>
            </a:xfrm>
            <a:solidFill>
              <a:schemeClr val="bg1"/>
            </a:solidFill>
          </p:grpSpPr>
          <p:sp>
            <p:nvSpPr>
              <p:cNvPr id="61" name="楕円 60"/>
              <p:cNvSpPr/>
              <p:nvPr/>
            </p:nvSpPr>
            <p:spPr>
              <a:xfrm>
                <a:off x="3227696" y="2497540"/>
                <a:ext cx="259307" cy="232012"/>
              </a:xfrm>
              <a:prstGeom prst="ellipse">
                <a:avLst/>
              </a:prstGeom>
              <a:grp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Meiryo" charset="-128"/>
                  <a:ea typeface="Meiryo" charset="-128"/>
                  <a:cs typeface="Meiryo" charset="-128"/>
                </a:endParaRPr>
              </a:p>
            </p:txBody>
          </p:sp>
          <p:sp>
            <p:nvSpPr>
              <p:cNvPr id="62" name="二等辺三角形 61"/>
              <p:cNvSpPr/>
              <p:nvPr/>
            </p:nvSpPr>
            <p:spPr>
              <a:xfrm>
                <a:off x="3220872" y="2729552"/>
                <a:ext cx="272955" cy="245660"/>
              </a:xfrm>
              <a:prstGeom prst="triangle">
                <a:avLst/>
              </a:prstGeom>
              <a:grp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Meiryo" charset="-128"/>
                  <a:ea typeface="Meiryo" charset="-128"/>
                  <a:cs typeface="Meiryo" charset="-128"/>
                </a:endParaRPr>
              </a:p>
            </p:txBody>
          </p:sp>
        </p:grpSp>
        <p:sp>
          <p:nvSpPr>
            <p:cNvPr id="53" name="ストライプ矢印 83"/>
            <p:cNvSpPr/>
            <p:nvPr/>
          </p:nvSpPr>
          <p:spPr bwMode="auto">
            <a:xfrm>
              <a:off x="8757368" y="2003838"/>
              <a:ext cx="794516" cy="638163"/>
            </a:xfrm>
            <a:prstGeom prst="stripedRightArrow">
              <a:avLst>
                <a:gd name="adj1" fmla="val 79120"/>
                <a:gd name="adj2" fmla="val 50000"/>
              </a:avLst>
            </a:prstGeom>
            <a:solidFill>
              <a:srgbClr val="FFCC99"/>
            </a:solidFill>
            <a:ln w="9525" cap="flat" cmpd="sng" algn="ctr">
              <a:noFill/>
              <a:prstDash val="solid"/>
              <a:round/>
              <a:headEnd type="none" w="med" len="med"/>
              <a:tailEnd type="none" w="med" len="med"/>
            </a:ln>
            <a:effectLst/>
          </p:spPr>
          <p:txBody>
            <a:bodyPr vert="horz" wrap="none" lIns="27000" tIns="35100" rIns="27000" bIns="35100" numCol="1" rtlCol="0" anchor="ctr" anchorCtr="0" compatLnSpc="1">
              <a:prstTxWarp prst="textNoShape">
                <a:avLst/>
              </a:prstTxWarp>
            </a:bodyPr>
            <a:lstStyle/>
            <a:p>
              <a:pPr marL="0" marR="0" lvl="0" indent="0" algn="ctr" defTabSz="685800" rtl="0" eaLnBrk="1" fontAlgn="base" latinLnBrk="0" hangingPunct="1">
                <a:lnSpc>
                  <a:spcPct val="90000"/>
                </a:lnSpc>
                <a:spcBef>
                  <a:spcPct val="20000"/>
                </a:spcBef>
                <a:spcAft>
                  <a:spcPct val="0"/>
                </a:spcAft>
                <a:buClrTx/>
                <a:buSzTx/>
                <a:buFontTx/>
                <a:buNone/>
                <a:tabLst/>
                <a:defRPr/>
              </a:pPr>
              <a:r>
                <a:rPr kumimoji="0" lang="ja-JP" altLang="en-US" sz="825" b="0" i="0" u="none" strike="noStrike" kern="1200" cap="none" spc="0" normalizeH="0" baseline="0" noProof="0" dirty="0">
                  <a:ln>
                    <a:noFill/>
                  </a:ln>
                  <a:solidFill>
                    <a:srgbClr val="000000"/>
                  </a:solidFill>
                  <a:effectLst/>
                  <a:uLnTx/>
                  <a:uFillTx/>
                  <a:latin typeface="Meiryo" charset="-128"/>
                  <a:ea typeface="Meiryo" charset="-128"/>
                  <a:cs typeface="Meiryo" charset="-128"/>
                </a:rPr>
                <a:t>精神病床に</a:t>
              </a:r>
              <a:br>
                <a:rPr kumimoji="1" lang="en-US" altLang="ja-JP" sz="825" b="0" i="0" u="none" strike="noStrike" kern="1200" cap="none" spc="0" normalizeH="0" baseline="0" noProof="0" dirty="0">
                  <a:ln>
                    <a:noFill/>
                  </a:ln>
                  <a:solidFill>
                    <a:srgbClr val="000000"/>
                  </a:solidFill>
                  <a:effectLst/>
                  <a:uLnTx/>
                  <a:uFillTx/>
                  <a:latin typeface="Meiryo" charset="-128"/>
                  <a:ea typeface="Meiryo" charset="-128"/>
                  <a:cs typeface="Meiryo" charset="-128"/>
                </a:rPr>
              </a:br>
              <a:r>
                <a:rPr kumimoji="0" lang="ja-JP" altLang="en-US" sz="825" b="0" i="0" u="none" strike="noStrike" kern="1200" cap="none" spc="0" normalizeH="0" baseline="0" noProof="0" dirty="0">
                  <a:ln>
                    <a:noFill/>
                  </a:ln>
                  <a:solidFill>
                    <a:srgbClr val="000000"/>
                  </a:solidFill>
                  <a:effectLst/>
                  <a:uLnTx/>
                  <a:uFillTx/>
                  <a:latin typeface="Meiryo" charset="-128"/>
                  <a:ea typeface="Meiryo" charset="-128"/>
                  <a:cs typeface="Meiryo" charset="-128"/>
                </a:rPr>
                <a:t>入院</a:t>
              </a:r>
            </a:p>
          </p:txBody>
        </p:sp>
        <p:grpSp>
          <p:nvGrpSpPr>
            <p:cNvPr id="54" name="グループ化 53"/>
            <p:cNvGrpSpPr/>
            <p:nvPr/>
          </p:nvGrpSpPr>
          <p:grpSpPr>
            <a:xfrm>
              <a:off x="9594905" y="1836923"/>
              <a:ext cx="748123" cy="716020"/>
              <a:chOff x="4526730" y="2402586"/>
              <a:chExt cx="748123" cy="716020"/>
            </a:xfrm>
            <a:solidFill>
              <a:schemeClr val="accent1">
                <a:lumMod val="20000"/>
                <a:lumOff val="80000"/>
              </a:schemeClr>
            </a:solidFill>
          </p:grpSpPr>
          <p:sp>
            <p:nvSpPr>
              <p:cNvPr id="55" name="Rectangle 101"/>
              <p:cNvSpPr/>
              <p:nvPr/>
            </p:nvSpPr>
            <p:spPr bwMode="auto">
              <a:xfrm>
                <a:off x="4707774" y="2402586"/>
                <a:ext cx="386035" cy="243485"/>
              </a:xfrm>
              <a:prstGeom prst="rect">
                <a:avLst/>
              </a:prstGeom>
              <a:grpFill/>
              <a:ln w="9525" cap="flat" cmpd="sng" algn="ctr">
                <a:solidFill>
                  <a:schemeClr val="tx1"/>
                </a:solidFill>
                <a:prstDash val="solid"/>
                <a:round/>
                <a:headEnd type="none" w="med" len="med"/>
                <a:tailEnd type="none" w="med" len="med"/>
              </a:ln>
              <a:effectLst/>
            </p:spPr>
            <p:txBody>
              <a:bodyPr vert="horz" wrap="square" lIns="27000" tIns="35100" rIns="27000" bIns="35100" numCol="1" rtlCol="0" anchor="ctr" anchorCtr="0" compatLnSpc="1">
                <a:prstTxWarp prst="textNoShape">
                  <a:avLst/>
                </a:prstTxWarp>
              </a:bodyPr>
              <a:lstStyle/>
              <a:p>
                <a:pPr marL="0" marR="0" lvl="0" indent="0" algn="ctr" defTabSz="685800" rtl="0" eaLnBrk="1" fontAlgn="base" latinLnBrk="0" hangingPunct="1">
                  <a:lnSpc>
                    <a:spcPct val="90000"/>
                  </a:lnSpc>
                  <a:spcBef>
                    <a:spcPct val="20000"/>
                  </a:spcBef>
                  <a:spcAft>
                    <a:spcPct val="0"/>
                  </a:spcAft>
                  <a:buClrTx/>
                  <a:buSzTx/>
                  <a:buFontTx/>
                  <a:buNone/>
                  <a:tabLst/>
                  <a:defRPr/>
                </a:pPr>
                <a:endParaRPr kumimoji="0" lang="ja-JP" altLang="en-US" sz="825" b="0" i="0" u="none" strike="noStrike" kern="1200" cap="none" spc="0" normalizeH="0" baseline="0" noProof="0" dirty="0">
                  <a:ln>
                    <a:noFill/>
                  </a:ln>
                  <a:solidFill>
                    <a:srgbClr val="000000"/>
                  </a:solidFill>
                  <a:effectLst/>
                  <a:uLnTx/>
                  <a:uFillTx/>
                  <a:latin typeface="Meiryo" charset="-128"/>
                  <a:ea typeface="Meiryo" charset="-128"/>
                  <a:cs typeface="Meiryo" charset="-128"/>
                </a:endParaRPr>
              </a:p>
            </p:txBody>
          </p:sp>
          <p:sp>
            <p:nvSpPr>
              <p:cNvPr id="56" name="Rectangle 95"/>
              <p:cNvSpPr/>
              <p:nvPr/>
            </p:nvSpPr>
            <p:spPr bwMode="auto">
              <a:xfrm>
                <a:off x="4526730" y="2642474"/>
                <a:ext cx="748123" cy="476132"/>
              </a:xfrm>
              <a:prstGeom prst="rect">
                <a:avLst/>
              </a:prstGeom>
              <a:grpFill/>
              <a:ln w="9525" cap="flat" cmpd="sng" algn="ctr">
                <a:solidFill>
                  <a:schemeClr val="tx1"/>
                </a:solidFill>
                <a:prstDash val="solid"/>
                <a:round/>
                <a:headEnd type="none" w="med" len="med"/>
                <a:tailEnd type="none" w="med" len="med"/>
              </a:ln>
              <a:effectLst/>
            </p:spPr>
            <p:txBody>
              <a:bodyPr vert="horz" wrap="square" lIns="27000" tIns="35100" rIns="27000" bIns="35100" numCol="1" rtlCol="0" anchor="ctr" anchorCtr="0" compatLnSpc="1">
                <a:prstTxWarp prst="textNoShape">
                  <a:avLst/>
                </a:prstTxWarp>
              </a:bodyPr>
              <a:lstStyle/>
              <a:p>
                <a:pPr marL="0" marR="0" lvl="0" indent="0" algn="ctr" defTabSz="685800" rtl="0" eaLnBrk="1" fontAlgn="base" latinLnBrk="0" hangingPunct="1">
                  <a:lnSpc>
                    <a:spcPct val="90000"/>
                  </a:lnSpc>
                  <a:spcBef>
                    <a:spcPct val="20000"/>
                  </a:spcBef>
                  <a:spcAft>
                    <a:spcPct val="0"/>
                  </a:spcAft>
                  <a:buClrTx/>
                  <a:buSzTx/>
                  <a:buFontTx/>
                  <a:buNone/>
                  <a:tabLst/>
                  <a:defRPr/>
                </a:pPr>
                <a:endParaRPr kumimoji="0" lang="ja-JP" altLang="en-US" sz="825" b="0" i="0" u="none" strike="noStrike" kern="1200" cap="none" spc="0" normalizeH="0" baseline="0" noProof="0" dirty="0">
                  <a:ln>
                    <a:noFill/>
                  </a:ln>
                  <a:solidFill>
                    <a:srgbClr val="000000"/>
                  </a:solidFill>
                  <a:effectLst/>
                  <a:uLnTx/>
                  <a:uFillTx/>
                  <a:latin typeface="Meiryo" charset="-128"/>
                  <a:ea typeface="Meiryo" charset="-128"/>
                  <a:cs typeface="Meiryo" charset="-128"/>
                </a:endParaRPr>
              </a:p>
            </p:txBody>
          </p:sp>
          <p:grpSp>
            <p:nvGrpSpPr>
              <p:cNvPr id="57" name="グループ化 56"/>
              <p:cNvGrpSpPr/>
              <p:nvPr/>
            </p:nvGrpSpPr>
            <p:grpSpPr>
              <a:xfrm>
                <a:off x="4811812" y="2447913"/>
                <a:ext cx="177958" cy="161780"/>
                <a:chOff x="5709314" y="2647023"/>
                <a:chExt cx="286603" cy="286603"/>
              </a:xfrm>
              <a:grpFill/>
            </p:grpSpPr>
            <p:cxnSp>
              <p:nvCxnSpPr>
                <p:cNvPr id="59" name="直線コネクタ 58"/>
                <p:cNvCxnSpPr/>
                <p:nvPr/>
              </p:nvCxnSpPr>
              <p:spPr bwMode="auto">
                <a:xfrm>
                  <a:off x="5709314" y="2790325"/>
                  <a:ext cx="286603" cy="0"/>
                </a:xfrm>
                <a:prstGeom prst="line">
                  <a:avLst/>
                </a:prstGeom>
                <a:grp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cxnSp>
            <p:cxnSp>
              <p:nvCxnSpPr>
                <p:cNvPr id="60" name="直線コネクタ 59"/>
                <p:cNvCxnSpPr>
                  <a:cxnSpLocks/>
                </p:cNvCxnSpPr>
                <p:nvPr/>
              </p:nvCxnSpPr>
              <p:spPr bwMode="auto">
                <a:xfrm rot="5400000">
                  <a:off x="5709314" y="2790325"/>
                  <a:ext cx="286603" cy="0"/>
                </a:xfrm>
                <a:prstGeom prst="line">
                  <a:avLst/>
                </a:prstGeom>
                <a:grp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cxnSp>
          </p:grpSp>
          <p:pic>
            <p:nvPicPr>
              <p:cNvPr id="58" name="図 5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59709" y="2690092"/>
                <a:ext cx="282165" cy="380897"/>
              </a:xfrm>
              <a:prstGeom prst="rect">
                <a:avLst/>
              </a:prstGeom>
              <a:grpFill/>
            </p:spPr>
          </p:pic>
        </p:grpSp>
        <p:sp>
          <p:nvSpPr>
            <p:cNvPr id="106" name="正方形/長方形 105"/>
            <p:cNvSpPr/>
            <p:nvPr/>
          </p:nvSpPr>
          <p:spPr>
            <a:xfrm>
              <a:off x="9698608" y="2609129"/>
              <a:ext cx="540716" cy="207107"/>
            </a:xfrm>
            <a:prstGeom prst="rect">
              <a:avLst/>
            </a:prstGeom>
            <a:no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1" lang="ja-JP" altLang="en-US" sz="825" b="0" i="0" u="none" strike="noStrike" kern="1200" cap="none" spc="0" normalizeH="0" baseline="0" noProof="0" dirty="0">
                  <a:ln>
                    <a:noFill/>
                  </a:ln>
                  <a:solidFill>
                    <a:srgbClr val="000000"/>
                  </a:solidFill>
                  <a:effectLst/>
                  <a:uLnTx/>
                  <a:uFillTx/>
                  <a:latin typeface="Meiryo" charset="-128"/>
                  <a:ea typeface="Meiryo" charset="-128"/>
                  <a:cs typeface="Meiryo" charset="-128"/>
                </a:rPr>
                <a:t>病院</a:t>
              </a:r>
            </a:p>
          </p:txBody>
        </p:sp>
      </p:grpSp>
      <p:sp>
        <p:nvSpPr>
          <p:cNvPr id="122" name="正方形/長方形 121"/>
          <p:cNvSpPr/>
          <p:nvPr/>
        </p:nvSpPr>
        <p:spPr>
          <a:xfrm>
            <a:off x="1544218" y="4732928"/>
            <a:ext cx="3646903" cy="279160"/>
          </a:xfrm>
          <a:prstGeom prst="rect">
            <a:avLst/>
          </a:prstGeom>
          <a:no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1" lang="ja-JP" altLang="en-US" sz="1050" b="0" i="0" u="none" strike="noStrike" kern="1200" cap="none" spc="0" normalizeH="0" baseline="0" noProof="0">
                <a:ln>
                  <a:noFill/>
                </a:ln>
                <a:solidFill>
                  <a:srgbClr val="000000"/>
                </a:solidFill>
                <a:effectLst/>
                <a:uLnTx/>
                <a:uFillTx/>
                <a:latin typeface="Meiryo" charset="-128"/>
                <a:ea typeface="Meiryo" charset="-128"/>
                <a:cs typeface="Meiryo" charset="-128"/>
              </a:rPr>
              <a:t>各疾患で</a:t>
            </a:r>
            <a:r>
              <a:rPr kumimoji="1" lang="ja-JP" altLang="en-US" sz="1050" b="0" i="0" u="none" strike="noStrike" kern="1200" cap="none" spc="0" normalizeH="0" baseline="0" noProof="0" dirty="0">
                <a:ln>
                  <a:noFill/>
                </a:ln>
                <a:solidFill>
                  <a:srgbClr val="000000"/>
                </a:solidFill>
                <a:effectLst/>
                <a:uLnTx/>
                <a:uFillTx/>
                <a:latin typeface="Meiryo" charset="-128"/>
                <a:ea typeface="Meiryo" charset="-128"/>
                <a:cs typeface="Meiryo" charset="-128"/>
              </a:rPr>
              <a:t>特定の診療行為が算定された実患者数</a:t>
            </a:r>
          </a:p>
        </p:txBody>
      </p:sp>
      <p:grpSp>
        <p:nvGrpSpPr>
          <p:cNvPr id="125" name="グループ化 124"/>
          <p:cNvGrpSpPr/>
          <p:nvPr/>
        </p:nvGrpSpPr>
        <p:grpSpPr>
          <a:xfrm>
            <a:off x="2600550" y="5005338"/>
            <a:ext cx="1554542" cy="672693"/>
            <a:chOff x="3498076" y="3618708"/>
            <a:chExt cx="2072722" cy="986617"/>
          </a:xfrm>
        </p:grpSpPr>
        <p:grpSp>
          <p:nvGrpSpPr>
            <p:cNvPr id="126" name="グループ化 125"/>
            <p:cNvGrpSpPr/>
            <p:nvPr/>
          </p:nvGrpSpPr>
          <p:grpSpPr>
            <a:xfrm>
              <a:off x="3498076" y="3858357"/>
              <a:ext cx="225583" cy="394770"/>
              <a:chOff x="3220872" y="2497540"/>
              <a:chExt cx="272955" cy="477672"/>
            </a:xfrm>
            <a:solidFill>
              <a:schemeClr val="accent1">
                <a:lumMod val="20000"/>
                <a:lumOff val="80000"/>
              </a:schemeClr>
            </a:solidFill>
          </p:grpSpPr>
          <p:sp>
            <p:nvSpPr>
              <p:cNvPr id="134" name="楕円 133"/>
              <p:cNvSpPr/>
              <p:nvPr/>
            </p:nvSpPr>
            <p:spPr>
              <a:xfrm>
                <a:off x="3227696" y="2497540"/>
                <a:ext cx="259307" cy="232012"/>
              </a:xfrm>
              <a:prstGeom prst="ellipse">
                <a:avLst/>
              </a:prstGeom>
              <a:grp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Meiryo" charset="-128"/>
                  <a:ea typeface="Meiryo" charset="-128"/>
                  <a:cs typeface="Meiryo" charset="-128"/>
                </a:endParaRPr>
              </a:p>
            </p:txBody>
          </p:sp>
          <p:sp>
            <p:nvSpPr>
              <p:cNvPr id="135" name="二等辺三角形 134"/>
              <p:cNvSpPr/>
              <p:nvPr/>
            </p:nvSpPr>
            <p:spPr>
              <a:xfrm>
                <a:off x="3220872" y="2729552"/>
                <a:ext cx="272955" cy="245660"/>
              </a:xfrm>
              <a:prstGeom prst="triangle">
                <a:avLst/>
              </a:prstGeom>
              <a:grp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Meiryo" charset="-128"/>
                  <a:ea typeface="Meiryo" charset="-128"/>
                  <a:cs typeface="Meiryo" charset="-128"/>
                </a:endParaRPr>
              </a:p>
            </p:txBody>
          </p:sp>
        </p:grpSp>
        <p:sp>
          <p:nvSpPr>
            <p:cNvPr id="127" name="ストライプ矢印 83"/>
            <p:cNvSpPr/>
            <p:nvPr/>
          </p:nvSpPr>
          <p:spPr bwMode="auto">
            <a:xfrm>
              <a:off x="3923786" y="3785384"/>
              <a:ext cx="794516" cy="638163"/>
            </a:xfrm>
            <a:prstGeom prst="stripedRightArrow">
              <a:avLst>
                <a:gd name="adj1" fmla="val 79120"/>
                <a:gd name="adj2" fmla="val 50000"/>
              </a:avLst>
            </a:prstGeom>
            <a:solidFill>
              <a:srgbClr val="FFCC99"/>
            </a:solidFill>
            <a:ln w="9525" cap="flat" cmpd="sng" algn="ctr">
              <a:noFill/>
              <a:prstDash val="solid"/>
              <a:round/>
              <a:headEnd type="none" w="med" len="med"/>
              <a:tailEnd type="none" w="med" len="med"/>
            </a:ln>
            <a:effectLst/>
          </p:spPr>
          <p:txBody>
            <a:bodyPr vert="horz" wrap="none" lIns="27000" tIns="35100" rIns="27000" bIns="35100" numCol="1" rtlCol="0" anchor="ctr" anchorCtr="0" compatLnSpc="1">
              <a:prstTxWarp prst="textNoShape">
                <a:avLst/>
              </a:prstTxWarp>
            </a:bodyPr>
            <a:lstStyle/>
            <a:p>
              <a:pPr marL="0" marR="0" lvl="0" indent="0" algn="ctr" defTabSz="685800" rtl="0" eaLnBrk="1" fontAlgn="base" latinLnBrk="0" hangingPunct="1">
                <a:lnSpc>
                  <a:spcPct val="90000"/>
                </a:lnSpc>
                <a:spcBef>
                  <a:spcPct val="20000"/>
                </a:spcBef>
                <a:spcAft>
                  <a:spcPct val="0"/>
                </a:spcAft>
                <a:buClrTx/>
                <a:buSzTx/>
                <a:buFontTx/>
                <a:buNone/>
                <a:tabLst/>
                <a:defRPr/>
              </a:pPr>
              <a:r>
                <a:rPr kumimoji="0" lang="ja-JP" altLang="en-US" sz="825" b="0" i="0" u="none" strike="noStrike" kern="1200" cap="none" spc="0" normalizeH="0" baseline="0" noProof="0" dirty="0">
                  <a:ln>
                    <a:noFill/>
                  </a:ln>
                  <a:solidFill>
                    <a:srgbClr val="000000"/>
                  </a:solidFill>
                  <a:effectLst/>
                  <a:uLnTx/>
                  <a:uFillTx/>
                  <a:latin typeface="Meiryo" charset="-128"/>
                  <a:ea typeface="Meiryo" charset="-128"/>
                  <a:cs typeface="Meiryo" charset="-128"/>
                </a:rPr>
                <a:t>特定の</a:t>
              </a:r>
              <a:endParaRPr kumimoji="0" lang="en-US" altLang="ja-JP" sz="825" b="0" i="0" u="none" strike="noStrike" kern="1200" cap="none" spc="0" normalizeH="0" baseline="0" noProof="0" dirty="0">
                <a:ln>
                  <a:noFill/>
                </a:ln>
                <a:solidFill>
                  <a:srgbClr val="000000"/>
                </a:solidFill>
                <a:effectLst/>
                <a:uLnTx/>
                <a:uFillTx/>
                <a:latin typeface="Meiryo" charset="-128"/>
                <a:ea typeface="Meiryo" charset="-128"/>
                <a:cs typeface="Meiryo" charset="-128"/>
              </a:endParaRPr>
            </a:p>
            <a:p>
              <a:pPr marL="0" marR="0" lvl="0" indent="0" algn="ctr" defTabSz="685800" rtl="0" eaLnBrk="1" fontAlgn="base" latinLnBrk="0" hangingPunct="1">
                <a:lnSpc>
                  <a:spcPct val="90000"/>
                </a:lnSpc>
                <a:spcBef>
                  <a:spcPct val="20000"/>
                </a:spcBef>
                <a:spcAft>
                  <a:spcPct val="0"/>
                </a:spcAft>
                <a:buClrTx/>
                <a:buSzTx/>
                <a:buFontTx/>
                <a:buNone/>
                <a:tabLst/>
                <a:defRPr/>
              </a:pPr>
              <a:r>
                <a:rPr kumimoji="0" lang="ja-JP" altLang="en-US" sz="825" b="0" i="0" u="none" strike="noStrike" kern="1200" cap="none" spc="0" normalizeH="0" baseline="0" noProof="0" dirty="0">
                  <a:ln>
                    <a:noFill/>
                  </a:ln>
                  <a:solidFill>
                    <a:srgbClr val="000000"/>
                  </a:solidFill>
                  <a:effectLst/>
                  <a:uLnTx/>
                  <a:uFillTx/>
                  <a:latin typeface="Meiryo" charset="-128"/>
                  <a:ea typeface="Meiryo" charset="-128"/>
                  <a:cs typeface="Meiryo" charset="-128"/>
                </a:rPr>
                <a:t>診療行為</a:t>
              </a:r>
            </a:p>
          </p:txBody>
        </p:sp>
        <p:grpSp>
          <p:nvGrpSpPr>
            <p:cNvPr id="128" name="グループ化 127"/>
            <p:cNvGrpSpPr/>
            <p:nvPr/>
          </p:nvGrpSpPr>
          <p:grpSpPr>
            <a:xfrm>
              <a:off x="4942366" y="3618708"/>
              <a:ext cx="386035" cy="715781"/>
              <a:chOff x="5842067" y="4029313"/>
              <a:chExt cx="386035" cy="715781"/>
            </a:xfrm>
          </p:grpSpPr>
          <p:sp>
            <p:nvSpPr>
              <p:cNvPr id="130" name="Rectangle 101"/>
              <p:cNvSpPr/>
              <p:nvPr/>
            </p:nvSpPr>
            <p:spPr bwMode="auto">
              <a:xfrm>
                <a:off x="5842067" y="4029313"/>
                <a:ext cx="386035" cy="715781"/>
              </a:xfrm>
              <a:prstGeom prst="rect">
                <a:avLst/>
              </a:prstGeom>
              <a:noFill/>
              <a:ln w="9525" cap="flat" cmpd="sng" algn="ctr">
                <a:solidFill>
                  <a:schemeClr val="tx1"/>
                </a:solidFill>
                <a:prstDash val="solid"/>
                <a:round/>
                <a:headEnd type="none" w="med" len="med"/>
                <a:tailEnd type="none" w="med" len="med"/>
              </a:ln>
              <a:effectLst/>
            </p:spPr>
            <p:txBody>
              <a:bodyPr vert="horz" wrap="square" lIns="27000" tIns="35100" rIns="27000" bIns="35100" numCol="1" rtlCol="0" anchor="ctr" anchorCtr="0" compatLnSpc="1">
                <a:prstTxWarp prst="textNoShape">
                  <a:avLst/>
                </a:prstTxWarp>
              </a:bodyPr>
              <a:lstStyle/>
              <a:p>
                <a:pPr marL="0" marR="0" lvl="0" indent="0" algn="ctr" defTabSz="685800" rtl="0" eaLnBrk="1" fontAlgn="base" latinLnBrk="0" hangingPunct="1">
                  <a:lnSpc>
                    <a:spcPct val="90000"/>
                  </a:lnSpc>
                  <a:spcBef>
                    <a:spcPct val="20000"/>
                  </a:spcBef>
                  <a:spcAft>
                    <a:spcPct val="0"/>
                  </a:spcAft>
                  <a:buClrTx/>
                  <a:buSzTx/>
                  <a:buFontTx/>
                  <a:buNone/>
                  <a:tabLst/>
                  <a:defRPr/>
                </a:pPr>
                <a:endParaRPr kumimoji="0" lang="ja-JP" altLang="en-US" sz="825" b="0" i="0" u="none" strike="noStrike" kern="1200" cap="none" spc="0" normalizeH="0" baseline="0" noProof="0" dirty="0">
                  <a:ln>
                    <a:noFill/>
                  </a:ln>
                  <a:solidFill>
                    <a:srgbClr val="000000"/>
                  </a:solidFill>
                  <a:effectLst/>
                  <a:uLnTx/>
                  <a:uFillTx/>
                  <a:latin typeface="Meiryo" charset="-128"/>
                  <a:ea typeface="Meiryo" charset="-128"/>
                  <a:cs typeface="Meiryo" charset="-128"/>
                </a:endParaRPr>
              </a:p>
            </p:txBody>
          </p:sp>
          <p:grpSp>
            <p:nvGrpSpPr>
              <p:cNvPr id="131" name="グループ化 130"/>
              <p:cNvGrpSpPr/>
              <p:nvPr/>
            </p:nvGrpSpPr>
            <p:grpSpPr>
              <a:xfrm>
                <a:off x="5946105" y="4074640"/>
                <a:ext cx="177958" cy="161780"/>
                <a:chOff x="5709314" y="2647023"/>
                <a:chExt cx="286603" cy="286603"/>
              </a:xfrm>
            </p:grpSpPr>
            <p:cxnSp>
              <p:nvCxnSpPr>
                <p:cNvPr id="132" name="直線コネクタ 131"/>
                <p:cNvCxnSpPr/>
                <p:nvPr/>
              </p:nvCxnSpPr>
              <p:spPr bwMode="auto">
                <a:xfrm>
                  <a:off x="5709314" y="2790325"/>
                  <a:ext cx="286603" cy="0"/>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cxnSp>
              <p:nvCxnSpPr>
                <p:cNvPr id="133" name="直線コネクタ 132"/>
                <p:cNvCxnSpPr>
                  <a:cxnSpLocks/>
                </p:cNvCxnSpPr>
                <p:nvPr/>
              </p:nvCxnSpPr>
              <p:spPr bwMode="auto">
                <a:xfrm rot="5400000">
                  <a:off x="5709314" y="2790325"/>
                  <a:ext cx="286603" cy="0"/>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grpSp>
        </p:grpSp>
        <p:sp>
          <p:nvSpPr>
            <p:cNvPr id="129" name="正方形/長方形 128"/>
            <p:cNvSpPr/>
            <p:nvPr/>
          </p:nvSpPr>
          <p:spPr>
            <a:xfrm>
              <a:off x="4699969" y="4398218"/>
              <a:ext cx="870829" cy="207107"/>
            </a:xfrm>
            <a:prstGeom prst="rect">
              <a:avLst/>
            </a:prstGeom>
            <a:no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1" lang="ja-JP" altLang="en-US" sz="825" b="0" i="0" u="none" strike="noStrike" kern="1200" cap="none" spc="0" normalizeH="0" baseline="0" noProof="0" dirty="0">
                  <a:ln>
                    <a:noFill/>
                  </a:ln>
                  <a:solidFill>
                    <a:srgbClr val="000000"/>
                  </a:solidFill>
                  <a:effectLst/>
                  <a:uLnTx/>
                  <a:uFillTx/>
                  <a:latin typeface="Meiryo" charset="-128"/>
                  <a:ea typeface="Meiryo" charset="-128"/>
                  <a:cs typeface="Meiryo" charset="-128"/>
                </a:rPr>
                <a:t>病院・診療所</a:t>
              </a:r>
            </a:p>
          </p:txBody>
        </p:sp>
      </p:grpSp>
      <p:grpSp>
        <p:nvGrpSpPr>
          <p:cNvPr id="136" name="グループ化 135"/>
          <p:cNvGrpSpPr/>
          <p:nvPr/>
        </p:nvGrpSpPr>
        <p:grpSpPr>
          <a:xfrm>
            <a:off x="1576316" y="5653669"/>
            <a:ext cx="4615864" cy="331615"/>
            <a:chOff x="2376264" y="4456023"/>
            <a:chExt cx="9012283" cy="588506"/>
          </a:xfrm>
        </p:grpSpPr>
        <p:sp>
          <p:nvSpPr>
            <p:cNvPr id="137" name="正方形/長方形 136"/>
            <p:cNvSpPr/>
            <p:nvPr/>
          </p:nvSpPr>
          <p:spPr>
            <a:xfrm>
              <a:off x="2376264" y="4456023"/>
              <a:ext cx="9012283" cy="339981"/>
            </a:xfrm>
            <a:prstGeom prst="rect">
              <a:avLst/>
            </a:prstGeom>
            <a:no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1" lang="ja-JP" altLang="en-US" sz="825" b="0" i="0" u="none" strike="noStrike" kern="1200" cap="none" spc="0" normalizeH="0" baseline="0" noProof="0" dirty="0">
                  <a:ln>
                    <a:noFill/>
                  </a:ln>
                  <a:solidFill>
                    <a:srgbClr val="000000"/>
                  </a:solidFill>
                  <a:effectLst/>
                  <a:uLnTx/>
                  <a:uFillTx/>
                  <a:latin typeface="Meiryo" charset="-128"/>
                  <a:ea typeface="Meiryo" charset="-128"/>
                  <a:cs typeface="Meiryo" charset="-128"/>
                </a:rPr>
                <a:t>入院：精神病床入院料算定を要件とする</a:t>
              </a:r>
            </a:p>
          </p:txBody>
        </p:sp>
        <p:sp>
          <p:nvSpPr>
            <p:cNvPr id="138" name="正方形/長方形 137"/>
            <p:cNvSpPr/>
            <p:nvPr/>
          </p:nvSpPr>
          <p:spPr>
            <a:xfrm>
              <a:off x="2376264" y="4704548"/>
              <a:ext cx="9012283" cy="339981"/>
            </a:xfrm>
            <a:prstGeom prst="rect">
              <a:avLst/>
            </a:prstGeom>
            <a:no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1" lang="ja-JP" altLang="en-US" sz="825" b="0" i="0" u="none" strike="noStrike" kern="1200" cap="none" spc="0" normalizeH="0" baseline="0" noProof="0" dirty="0">
                  <a:ln>
                    <a:noFill/>
                  </a:ln>
                  <a:solidFill>
                    <a:srgbClr val="000000"/>
                  </a:solidFill>
                  <a:effectLst/>
                  <a:uLnTx/>
                  <a:uFillTx/>
                  <a:latin typeface="Meiryo" charset="-128"/>
                  <a:ea typeface="Meiryo" charset="-128"/>
                  <a:cs typeface="Meiryo" charset="-128"/>
                </a:rPr>
                <a:t>外来：精神療法を算定された患者に限定、ただし一般科でしか算定されないものは除く</a:t>
              </a:r>
            </a:p>
          </p:txBody>
        </p:sp>
      </p:grpSp>
      <p:sp>
        <p:nvSpPr>
          <p:cNvPr id="141" name="正方形/長方形 140"/>
          <p:cNvSpPr/>
          <p:nvPr/>
        </p:nvSpPr>
        <p:spPr>
          <a:xfrm>
            <a:off x="5310327" y="4732928"/>
            <a:ext cx="3646903" cy="279160"/>
          </a:xfrm>
          <a:prstGeom prst="rect">
            <a:avLst/>
          </a:prstGeom>
          <a:no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Meiryo" charset="-128"/>
                <a:ea typeface="Meiryo" charset="-128"/>
                <a:cs typeface="Meiryo" charset="-128"/>
              </a:rPr>
              <a:t>左記患者が</a:t>
            </a:r>
            <a:r>
              <a:rPr kumimoji="1" lang="en-US" altLang="ja-JP" sz="1050" b="0" i="0" u="none" strike="noStrike" kern="1200" cap="none" spc="0" normalizeH="0" baseline="0" noProof="0" dirty="0">
                <a:ln>
                  <a:noFill/>
                </a:ln>
                <a:solidFill>
                  <a:srgbClr val="000000"/>
                </a:solidFill>
                <a:effectLst/>
                <a:uLnTx/>
                <a:uFillTx/>
                <a:latin typeface="Meiryo" charset="-128"/>
                <a:ea typeface="Meiryo" charset="-128"/>
                <a:cs typeface="Meiryo" charset="-128"/>
              </a:rPr>
              <a:t>1</a:t>
            </a:r>
            <a:r>
              <a:rPr kumimoji="1" lang="ja-JP" altLang="en-US" sz="1050" b="0" i="0" u="none" strike="noStrike" kern="1200" cap="none" spc="0" normalizeH="0" baseline="0" noProof="0" dirty="0">
                <a:ln>
                  <a:noFill/>
                </a:ln>
                <a:solidFill>
                  <a:srgbClr val="000000"/>
                </a:solidFill>
                <a:effectLst/>
                <a:uLnTx/>
                <a:uFillTx/>
                <a:latin typeface="Meiryo" charset="-128"/>
                <a:ea typeface="Meiryo" charset="-128"/>
                <a:cs typeface="Meiryo" charset="-128"/>
              </a:rPr>
              <a:t>人以上いた医療機関数</a:t>
            </a:r>
          </a:p>
        </p:txBody>
      </p:sp>
      <p:grpSp>
        <p:nvGrpSpPr>
          <p:cNvPr id="154" name="グループ化 153"/>
          <p:cNvGrpSpPr/>
          <p:nvPr/>
        </p:nvGrpSpPr>
        <p:grpSpPr>
          <a:xfrm>
            <a:off x="6366659" y="5005338"/>
            <a:ext cx="1554542" cy="672693"/>
            <a:chOff x="8630519" y="5384562"/>
            <a:chExt cx="2072722" cy="896924"/>
          </a:xfrm>
        </p:grpSpPr>
        <p:grpSp>
          <p:nvGrpSpPr>
            <p:cNvPr id="143" name="グループ化 142"/>
            <p:cNvGrpSpPr/>
            <p:nvPr/>
          </p:nvGrpSpPr>
          <p:grpSpPr>
            <a:xfrm>
              <a:off x="8630519" y="5602425"/>
              <a:ext cx="225583" cy="358882"/>
              <a:chOff x="3220872" y="2497540"/>
              <a:chExt cx="272955" cy="477672"/>
            </a:xfrm>
            <a:solidFill>
              <a:schemeClr val="bg1"/>
            </a:solidFill>
          </p:grpSpPr>
          <p:sp>
            <p:nvSpPr>
              <p:cNvPr id="151" name="楕円 150"/>
              <p:cNvSpPr/>
              <p:nvPr/>
            </p:nvSpPr>
            <p:spPr>
              <a:xfrm>
                <a:off x="3227696" y="2497540"/>
                <a:ext cx="259307" cy="232012"/>
              </a:xfrm>
              <a:prstGeom prst="ellipse">
                <a:avLst/>
              </a:prstGeom>
              <a:grp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Meiryo" charset="-128"/>
                  <a:ea typeface="Meiryo" charset="-128"/>
                  <a:cs typeface="Meiryo" charset="-128"/>
                </a:endParaRPr>
              </a:p>
            </p:txBody>
          </p:sp>
          <p:sp>
            <p:nvSpPr>
              <p:cNvPr id="152" name="二等辺三角形 151"/>
              <p:cNvSpPr/>
              <p:nvPr/>
            </p:nvSpPr>
            <p:spPr>
              <a:xfrm>
                <a:off x="3220872" y="2729552"/>
                <a:ext cx="272955" cy="245660"/>
              </a:xfrm>
              <a:prstGeom prst="triangle">
                <a:avLst/>
              </a:prstGeom>
              <a:grp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Meiryo" charset="-128"/>
                  <a:ea typeface="Meiryo" charset="-128"/>
                  <a:cs typeface="Meiryo" charset="-128"/>
                </a:endParaRPr>
              </a:p>
            </p:txBody>
          </p:sp>
        </p:grpSp>
        <p:sp>
          <p:nvSpPr>
            <p:cNvPr id="144" name="ストライプ矢印 83"/>
            <p:cNvSpPr/>
            <p:nvPr/>
          </p:nvSpPr>
          <p:spPr bwMode="auto">
            <a:xfrm>
              <a:off x="9056229" y="5536086"/>
              <a:ext cx="794516" cy="580148"/>
            </a:xfrm>
            <a:prstGeom prst="stripedRightArrow">
              <a:avLst>
                <a:gd name="adj1" fmla="val 79120"/>
                <a:gd name="adj2" fmla="val 50000"/>
              </a:avLst>
            </a:prstGeom>
            <a:solidFill>
              <a:srgbClr val="FFCC99"/>
            </a:solidFill>
            <a:ln w="9525" cap="flat" cmpd="sng" algn="ctr">
              <a:noFill/>
              <a:prstDash val="solid"/>
              <a:round/>
              <a:headEnd type="none" w="med" len="med"/>
              <a:tailEnd type="none" w="med" len="med"/>
            </a:ln>
            <a:effectLst/>
          </p:spPr>
          <p:txBody>
            <a:bodyPr vert="horz" wrap="none" lIns="27000" tIns="35100" rIns="27000" bIns="35100" numCol="1" rtlCol="0" anchor="ctr" anchorCtr="0" compatLnSpc="1">
              <a:prstTxWarp prst="textNoShape">
                <a:avLst/>
              </a:prstTxWarp>
            </a:bodyPr>
            <a:lstStyle/>
            <a:p>
              <a:pPr marL="0" marR="0" lvl="0" indent="0" algn="ctr" defTabSz="685800" rtl="0" eaLnBrk="1" fontAlgn="base" latinLnBrk="0" hangingPunct="1">
                <a:lnSpc>
                  <a:spcPct val="90000"/>
                </a:lnSpc>
                <a:spcBef>
                  <a:spcPct val="20000"/>
                </a:spcBef>
                <a:spcAft>
                  <a:spcPct val="0"/>
                </a:spcAft>
                <a:buClrTx/>
                <a:buSzTx/>
                <a:buFontTx/>
                <a:buNone/>
                <a:tabLst/>
                <a:defRPr/>
              </a:pPr>
              <a:r>
                <a:rPr kumimoji="0" lang="ja-JP" altLang="en-US" sz="825" b="0" i="0" u="none" strike="noStrike" kern="1200" cap="none" spc="0" normalizeH="0" baseline="0" noProof="0" dirty="0">
                  <a:ln>
                    <a:noFill/>
                  </a:ln>
                  <a:solidFill>
                    <a:srgbClr val="000000"/>
                  </a:solidFill>
                  <a:effectLst/>
                  <a:uLnTx/>
                  <a:uFillTx/>
                  <a:latin typeface="Meiryo" charset="-128"/>
                  <a:ea typeface="Meiryo" charset="-128"/>
                  <a:cs typeface="Meiryo" charset="-128"/>
                </a:rPr>
                <a:t>特定の</a:t>
              </a:r>
              <a:endParaRPr kumimoji="0" lang="en-US" altLang="ja-JP" sz="825" b="0" i="0" u="none" strike="noStrike" kern="1200" cap="none" spc="0" normalizeH="0" baseline="0" noProof="0" dirty="0">
                <a:ln>
                  <a:noFill/>
                </a:ln>
                <a:solidFill>
                  <a:srgbClr val="000000"/>
                </a:solidFill>
                <a:effectLst/>
                <a:uLnTx/>
                <a:uFillTx/>
                <a:latin typeface="Meiryo" charset="-128"/>
                <a:ea typeface="Meiryo" charset="-128"/>
                <a:cs typeface="Meiryo" charset="-128"/>
              </a:endParaRPr>
            </a:p>
            <a:p>
              <a:pPr marL="0" marR="0" lvl="0" indent="0" algn="ctr" defTabSz="685800" rtl="0" eaLnBrk="1" fontAlgn="base" latinLnBrk="0" hangingPunct="1">
                <a:lnSpc>
                  <a:spcPct val="90000"/>
                </a:lnSpc>
                <a:spcBef>
                  <a:spcPct val="20000"/>
                </a:spcBef>
                <a:spcAft>
                  <a:spcPct val="0"/>
                </a:spcAft>
                <a:buClrTx/>
                <a:buSzTx/>
                <a:buFontTx/>
                <a:buNone/>
                <a:tabLst/>
                <a:defRPr/>
              </a:pPr>
              <a:r>
                <a:rPr kumimoji="0" lang="ja-JP" altLang="en-US" sz="825" b="0" i="0" u="none" strike="noStrike" kern="1200" cap="none" spc="0" normalizeH="0" baseline="0" noProof="0" dirty="0">
                  <a:ln>
                    <a:noFill/>
                  </a:ln>
                  <a:solidFill>
                    <a:srgbClr val="000000"/>
                  </a:solidFill>
                  <a:effectLst/>
                  <a:uLnTx/>
                  <a:uFillTx/>
                  <a:latin typeface="Meiryo" charset="-128"/>
                  <a:ea typeface="Meiryo" charset="-128"/>
                  <a:cs typeface="Meiryo" charset="-128"/>
                </a:rPr>
                <a:t>診療行為</a:t>
              </a:r>
            </a:p>
          </p:txBody>
        </p:sp>
        <p:grpSp>
          <p:nvGrpSpPr>
            <p:cNvPr id="145" name="グループ化 144"/>
            <p:cNvGrpSpPr/>
            <p:nvPr/>
          </p:nvGrpSpPr>
          <p:grpSpPr>
            <a:xfrm>
              <a:off x="10074809" y="5384562"/>
              <a:ext cx="386035" cy="650710"/>
              <a:chOff x="5842067" y="4029313"/>
              <a:chExt cx="386035" cy="715781"/>
            </a:xfrm>
            <a:solidFill>
              <a:schemeClr val="accent1">
                <a:lumMod val="20000"/>
                <a:lumOff val="80000"/>
              </a:schemeClr>
            </a:solidFill>
          </p:grpSpPr>
          <p:sp>
            <p:nvSpPr>
              <p:cNvPr id="147" name="Rectangle 101"/>
              <p:cNvSpPr/>
              <p:nvPr/>
            </p:nvSpPr>
            <p:spPr bwMode="auto">
              <a:xfrm>
                <a:off x="5842067" y="4029313"/>
                <a:ext cx="386035" cy="715781"/>
              </a:xfrm>
              <a:prstGeom prst="rect">
                <a:avLst/>
              </a:prstGeom>
              <a:grpFill/>
              <a:ln w="9525" cap="flat" cmpd="sng" algn="ctr">
                <a:solidFill>
                  <a:schemeClr val="tx1"/>
                </a:solidFill>
                <a:prstDash val="solid"/>
                <a:round/>
                <a:headEnd type="none" w="med" len="med"/>
                <a:tailEnd type="none" w="med" len="med"/>
              </a:ln>
              <a:effectLst/>
            </p:spPr>
            <p:txBody>
              <a:bodyPr vert="horz" wrap="square" lIns="27000" tIns="35100" rIns="27000" bIns="35100" numCol="1" rtlCol="0" anchor="ctr" anchorCtr="0" compatLnSpc="1">
                <a:prstTxWarp prst="textNoShape">
                  <a:avLst/>
                </a:prstTxWarp>
              </a:bodyPr>
              <a:lstStyle/>
              <a:p>
                <a:pPr marL="0" marR="0" lvl="0" indent="0" algn="ctr" defTabSz="685800" rtl="0" eaLnBrk="1" fontAlgn="base" latinLnBrk="0" hangingPunct="1">
                  <a:lnSpc>
                    <a:spcPct val="90000"/>
                  </a:lnSpc>
                  <a:spcBef>
                    <a:spcPct val="20000"/>
                  </a:spcBef>
                  <a:spcAft>
                    <a:spcPct val="0"/>
                  </a:spcAft>
                  <a:buClrTx/>
                  <a:buSzTx/>
                  <a:buFontTx/>
                  <a:buNone/>
                  <a:tabLst/>
                  <a:defRPr/>
                </a:pPr>
                <a:endParaRPr kumimoji="0" lang="ja-JP" altLang="en-US" sz="825" b="0" i="0" u="none" strike="noStrike" kern="1200" cap="none" spc="0" normalizeH="0" baseline="0" noProof="0" dirty="0">
                  <a:ln>
                    <a:noFill/>
                  </a:ln>
                  <a:solidFill>
                    <a:srgbClr val="000000"/>
                  </a:solidFill>
                  <a:effectLst/>
                  <a:uLnTx/>
                  <a:uFillTx/>
                  <a:latin typeface="Meiryo" charset="-128"/>
                  <a:ea typeface="Meiryo" charset="-128"/>
                  <a:cs typeface="Meiryo" charset="-128"/>
                </a:endParaRPr>
              </a:p>
            </p:txBody>
          </p:sp>
          <p:grpSp>
            <p:nvGrpSpPr>
              <p:cNvPr id="148" name="グループ化 147"/>
              <p:cNvGrpSpPr/>
              <p:nvPr/>
            </p:nvGrpSpPr>
            <p:grpSpPr>
              <a:xfrm>
                <a:off x="5946105" y="4074640"/>
                <a:ext cx="177958" cy="161780"/>
                <a:chOff x="5709314" y="2647023"/>
                <a:chExt cx="286603" cy="286603"/>
              </a:xfrm>
              <a:grpFill/>
            </p:grpSpPr>
            <p:cxnSp>
              <p:nvCxnSpPr>
                <p:cNvPr id="149" name="直線コネクタ 148"/>
                <p:cNvCxnSpPr/>
                <p:nvPr/>
              </p:nvCxnSpPr>
              <p:spPr bwMode="auto">
                <a:xfrm>
                  <a:off x="5709314" y="2790325"/>
                  <a:ext cx="286603" cy="0"/>
                </a:xfrm>
                <a:prstGeom prst="line">
                  <a:avLst/>
                </a:prstGeom>
                <a:grp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cxnSp>
            <p:cxnSp>
              <p:nvCxnSpPr>
                <p:cNvPr id="150" name="直線コネクタ 149"/>
                <p:cNvCxnSpPr>
                  <a:cxnSpLocks/>
                </p:cNvCxnSpPr>
                <p:nvPr/>
              </p:nvCxnSpPr>
              <p:spPr bwMode="auto">
                <a:xfrm rot="5400000">
                  <a:off x="5709314" y="2790325"/>
                  <a:ext cx="286603" cy="0"/>
                </a:xfrm>
                <a:prstGeom prst="line">
                  <a:avLst/>
                </a:prstGeom>
                <a:grp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cxnSp>
          </p:grpSp>
        </p:grpSp>
        <p:sp>
          <p:nvSpPr>
            <p:cNvPr id="146" name="正方形/長方形 145"/>
            <p:cNvSpPr/>
            <p:nvPr/>
          </p:nvSpPr>
          <p:spPr>
            <a:xfrm>
              <a:off x="9832412" y="6093207"/>
              <a:ext cx="870829" cy="188279"/>
            </a:xfrm>
            <a:prstGeom prst="rect">
              <a:avLst/>
            </a:prstGeom>
            <a:no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1" lang="ja-JP" altLang="en-US" sz="825" b="0" i="0" u="none" strike="noStrike" kern="1200" cap="none" spc="0" normalizeH="0" baseline="0" noProof="0" dirty="0">
                  <a:ln>
                    <a:noFill/>
                  </a:ln>
                  <a:solidFill>
                    <a:srgbClr val="000000"/>
                  </a:solidFill>
                  <a:effectLst/>
                  <a:uLnTx/>
                  <a:uFillTx/>
                  <a:latin typeface="Meiryo" charset="-128"/>
                  <a:ea typeface="Meiryo" charset="-128"/>
                  <a:cs typeface="Meiryo" charset="-128"/>
                </a:rPr>
                <a:t>病院・診療所</a:t>
              </a:r>
            </a:p>
          </p:txBody>
        </p:sp>
      </p:grpSp>
      <p:grpSp>
        <p:nvGrpSpPr>
          <p:cNvPr id="4" name="グループ化 3"/>
          <p:cNvGrpSpPr/>
          <p:nvPr/>
        </p:nvGrpSpPr>
        <p:grpSpPr>
          <a:xfrm>
            <a:off x="1555845" y="4133978"/>
            <a:ext cx="5875944" cy="476137"/>
            <a:chOff x="2074459" y="4368975"/>
            <a:chExt cx="7206020" cy="634850"/>
          </a:xfrm>
        </p:grpSpPr>
        <p:sp>
          <p:nvSpPr>
            <p:cNvPr id="87" name="正方形/長方形 86"/>
            <p:cNvSpPr/>
            <p:nvPr/>
          </p:nvSpPr>
          <p:spPr>
            <a:xfrm>
              <a:off x="2074459" y="4368975"/>
              <a:ext cx="7206020" cy="280976"/>
            </a:xfrm>
            <a:prstGeom prst="rect">
              <a:avLst/>
            </a:prstGeom>
            <a:no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eaLnBrk="1" hangingPunct="1">
                <a:lnSpc>
                  <a:spcPct val="90000"/>
                </a:lnSpc>
                <a:spcBef>
                  <a:spcPct val="20000"/>
                </a:spcBef>
                <a:defRPr/>
              </a:pPr>
              <a:r>
                <a:rPr kumimoji="1" lang="ja-JP" altLang="en-US" sz="825" b="0" i="0" u="none" strike="noStrike" kern="1200" cap="none" spc="0" normalizeH="0" baseline="0" noProof="0" dirty="0">
                  <a:ln>
                    <a:noFill/>
                  </a:ln>
                  <a:solidFill>
                    <a:srgbClr val="000000"/>
                  </a:solidFill>
                  <a:effectLst/>
                  <a:uLnTx/>
                  <a:uFillTx/>
                  <a:latin typeface="Meiryo" charset="-128"/>
                  <a:ea typeface="Meiryo" charset="-128"/>
                  <a:cs typeface="Meiryo" charset="-128"/>
                </a:rPr>
                <a:t>・統合失調症、うつ病・躁うつ病、児童・思春期精神疾患、アルコール依存症、薬物依存症、ギャンブル等依存症、</a:t>
              </a:r>
              <a:r>
                <a:rPr kumimoji="1" lang="en-US" altLang="ja-JP" sz="825" b="0" i="0" u="none" strike="noStrike" kern="1200" cap="none" spc="0" normalizeH="0" baseline="0" noProof="0" dirty="0">
                  <a:ln>
                    <a:noFill/>
                  </a:ln>
                  <a:solidFill>
                    <a:srgbClr val="000000"/>
                  </a:solidFill>
                  <a:effectLst/>
                  <a:uLnTx/>
                  <a:uFillTx/>
                  <a:latin typeface="Meiryo" charset="-128"/>
                  <a:ea typeface="Meiryo" charset="-128"/>
                  <a:cs typeface="Meiryo" charset="-128"/>
                </a:rPr>
                <a:t>PTSD</a:t>
              </a:r>
              <a:br>
                <a:rPr kumimoji="1" lang="en-US" altLang="ja-JP" sz="825" b="0" i="0" u="none" strike="noStrike" kern="1200" cap="none" spc="0" normalizeH="0" baseline="0" noProof="0" dirty="0">
                  <a:ln>
                    <a:noFill/>
                  </a:ln>
                  <a:solidFill>
                    <a:srgbClr val="000000"/>
                  </a:solidFill>
                  <a:effectLst/>
                  <a:uLnTx/>
                  <a:uFillTx/>
                  <a:latin typeface="Meiryo" charset="-128"/>
                  <a:ea typeface="Meiryo" charset="-128"/>
                  <a:cs typeface="Meiryo" charset="-128"/>
                </a:rPr>
              </a:br>
              <a:r>
                <a:rPr kumimoji="1" lang="ja-JP" altLang="en-US" sz="825" b="0" i="0" u="none" strike="noStrike" kern="1200" cap="none" spc="0" normalizeH="0" baseline="0" noProof="0" dirty="0">
                  <a:ln>
                    <a:noFill/>
                  </a:ln>
                  <a:solidFill>
                    <a:srgbClr val="000000"/>
                  </a:solidFill>
                  <a:effectLst/>
                  <a:uLnTx/>
                  <a:uFillTx/>
                  <a:latin typeface="Meiryo" charset="-128"/>
                  <a:ea typeface="Meiryo" charset="-128"/>
                  <a:cs typeface="Meiryo" charset="-128"/>
                </a:rPr>
                <a:t>⇒通常これらの疾</a:t>
              </a:r>
              <a:r>
                <a:rPr lang="ja-JP" altLang="en-US" sz="825" dirty="0">
                  <a:solidFill>
                    <a:srgbClr val="000000"/>
                  </a:solidFill>
                  <a:latin typeface="Meiryo" charset="-128"/>
                  <a:ea typeface="Meiryo" charset="-128"/>
                  <a:cs typeface="Meiryo" charset="-128"/>
                </a:rPr>
                <a:t>患は、精</a:t>
              </a:r>
              <a:r>
                <a:rPr kumimoji="1" lang="ja-JP" altLang="en-US" sz="825" b="0" i="0" u="none" strike="noStrike" kern="1200" cap="none" spc="0" normalizeH="0" baseline="0" noProof="0" dirty="0">
                  <a:ln>
                    <a:noFill/>
                  </a:ln>
                  <a:solidFill>
                    <a:srgbClr val="000000"/>
                  </a:solidFill>
                  <a:effectLst/>
                  <a:uLnTx/>
                  <a:uFillTx/>
                  <a:latin typeface="Meiryo" charset="-128"/>
                  <a:ea typeface="Meiryo" charset="-128"/>
                  <a:cs typeface="Meiryo" charset="-128"/>
                </a:rPr>
                <a:t>神療法の診療報酬が算定されるため、精神療法算定患者を抽出した。</a:t>
              </a:r>
            </a:p>
          </p:txBody>
        </p:sp>
        <p:sp>
          <p:nvSpPr>
            <p:cNvPr id="88" name="正方形/長方形 87"/>
            <p:cNvSpPr/>
            <p:nvPr/>
          </p:nvSpPr>
          <p:spPr>
            <a:xfrm>
              <a:off x="2074459" y="4722849"/>
              <a:ext cx="7206020" cy="280976"/>
            </a:xfrm>
            <a:prstGeom prst="rect">
              <a:avLst/>
            </a:prstGeom>
            <a:no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1" lang="ja-JP" altLang="en-US" sz="825" b="0" i="0" u="none" strike="noStrike" kern="1200" cap="none" spc="0" normalizeH="0" baseline="0" noProof="0" dirty="0">
                  <a:ln>
                    <a:noFill/>
                  </a:ln>
                  <a:solidFill>
                    <a:srgbClr val="000000"/>
                  </a:solidFill>
                  <a:effectLst/>
                  <a:uLnTx/>
                  <a:uFillTx/>
                  <a:latin typeface="Meiryo" charset="-128"/>
                  <a:ea typeface="Meiryo" charset="-128"/>
                  <a:cs typeface="Meiryo" charset="-128"/>
                </a:rPr>
                <a:t>・認知症、発達障害、摂食障害、てんかん</a:t>
              </a:r>
              <a:br>
                <a:rPr kumimoji="1" lang="en-US" altLang="ja-JP" sz="825" b="0" i="0" u="none" strike="noStrike" kern="1200" cap="none" spc="0" normalizeH="0" baseline="0" noProof="0" dirty="0">
                  <a:ln>
                    <a:noFill/>
                  </a:ln>
                  <a:solidFill>
                    <a:srgbClr val="000000"/>
                  </a:solidFill>
                  <a:effectLst/>
                  <a:uLnTx/>
                  <a:uFillTx/>
                  <a:latin typeface="Meiryo" charset="-128"/>
                  <a:ea typeface="Meiryo" charset="-128"/>
                  <a:cs typeface="Meiryo" charset="-128"/>
                </a:rPr>
              </a:br>
              <a:r>
                <a:rPr kumimoji="1" lang="ja-JP" altLang="en-US" sz="825" b="0" i="0" u="none" strike="noStrike" kern="1200" cap="none" spc="0" normalizeH="0" baseline="0" noProof="0" dirty="0">
                  <a:ln>
                    <a:noFill/>
                  </a:ln>
                  <a:solidFill>
                    <a:srgbClr val="000000"/>
                  </a:solidFill>
                  <a:effectLst/>
                  <a:uLnTx/>
                  <a:uFillTx/>
                  <a:latin typeface="Meiryo" charset="-128"/>
                  <a:ea typeface="Meiryo" charset="-128"/>
                  <a:cs typeface="Meiryo" charset="-128"/>
                </a:rPr>
                <a:t>⇒精神療法を伴わない精神科診療もあるため、またこれら疾患は精神科以外での診療もあるため、初診・</a:t>
              </a:r>
              <a:r>
                <a:rPr lang="ja-JP" altLang="en-US" sz="825" dirty="0">
                  <a:solidFill>
                    <a:srgbClr val="000000"/>
                  </a:solidFill>
                  <a:latin typeface="Meiryo" charset="-128"/>
                  <a:ea typeface="Meiryo" charset="-128"/>
                  <a:cs typeface="Meiryo" charset="-128"/>
                </a:rPr>
                <a:t>再診</a:t>
              </a:r>
              <a:r>
                <a:rPr kumimoji="1" lang="ja-JP" altLang="en-US" sz="825" b="0" i="0" u="none" strike="noStrike" kern="1200" cap="none" spc="0" normalizeH="0" baseline="0" noProof="0" dirty="0">
                  <a:ln>
                    <a:noFill/>
                  </a:ln>
                  <a:solidFill>
                    <a:srgbClr val="000000"/>
                  </a:solidFill>
                  <a:effectLst/>
                  <a:uLnTx/>
                  <a:uFillTx/>
                  <a:latin typeface="Meiryo" charset="-128"/>
                  <a:ea typeface="Meiryo" charset="-128"/>
                  <a:cs typeface="Meiryo" charset="-128"/>
                </a:rPr>
                <a:t>・外来診療料による抽出も併記した。他疾患での受診もカウントされるため、実際よりも数値が多い可能性がある。</a:t>
              </a:r>
            </a:p>
          </p:txBody>
        </p:sp>
      </p:grpSp>
    </p:spTree>
    <p:extLst>
      <p:ext uri="{BB962C8B-B14F-4D97-AF65-F5344CB8AC3E}">
        <p14:creationId xmlns:p14="http://schemas.microsoft.com/office/powerpoint/2010/main" val="637027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補足説明 </a:t>
            </a:r>
            <a:r>
              <a:rPr lang="en-US" altLang="ja-JP" dirty="0"/>
              <a:t>–NDB</a:t>
            </a:r>
            <a:br>
              <a:rPr lang="en-US" altLang="ja-JP" dirty="0"/>
            </a:br>
            <a:r>
              <a:rPr lang="ja-JP" altLang="en-US" dirty="0"/>
              <a:t>認知症など一部疾患の外来の算出方法</a:t>
            </a:r>
          </a:p>
        </p:txBody>
      </p:sp>
      <p:sp>
        <p:nvSpPr>
          <p:cNvPr id="3" name="コンテンツ プレースホルダー 2"/>
          <p:cNvSpPr>
            <a:spLocks noGrp="1"/>
          </p:cNvSpPr>
          <p:nvPr>
            <p:ph idx="1"/>
          </p:nvPr>
        </p:nvSpPr>
        <p:spPr/>
        <p:txBody>
          <a:bodyPr/>
          <a:lstStyle/>
          <a:p>
            <a:pPr marL="0" indent="0"/>
            <a:r>
              <a:rPr kumimoji="1" lang="ja-JP" altLang="en-US" sz="1400" dirty="0">
                <a:latin typeface="Meiryo" charset="-128"/>
                <a:ea typeface="Meiryo" charset="-128"/>
                <a:cs typeface="Meiryo" charset="-128"/>
              </a:rPr>
              <a:t> 認知症、発達障害、摂食障害、てんかんの外来は精神療法が算出されない</a:t>
            </a:r>
            <a:r>
              <a:rPr lang="ja-JP" altLang="en-US" sz="1400" dirty="0"/>
              <a:t>場合</a:t>
            </a:r>
            <a:r>
              <a:rPr kumimoji="1" lang="ja-JP" altLang="en-US" sz="1400" dirty="0">
                <a:latin typeface="Meiryo" charset="-128"/>
                <a:ea typeface="Meiryo" charset="-128"/>
                <a:cs typeface="Meiryo" charset="-128"/>
              </a:rPr>
              <a:t>もあるため、精神療法に</a:t>
            </a:r>
            <a:br>
              <a:rPr kumimoji="1" lang="en-US" altLang="ja-JP" sz="1400" dirty="0">
                <a:latin typeface="Meiryo" charset="-128"/>
                <a:ea typeface="Meiryo" charset="-128"/>
                <a:cs typeface="Meiryo" charset="-128"/>
              </a:rPr>
            </a:br>
            <a:r>
              <a:rPr kumimoji="1" lang="ja-JP" altLang="en-US" sz="1400" dirty="0">
                <a:latin typeface="Meiryo" charset="-128"/>
                <a:ea typeface="Meiryo" charset="-128"/>
                <a:cs typeface="Meiryo" charset="-128"/>
              </a:rPr>
              <a:t>限定せず初診、再診、外来診療料で算出。</a:t>
            </a:r>
          </a:p>
        </p:txBody>
      </p:sp>
      <p:grpSp>
        <p:nvGrpSpPr>
          <p:cNvPr id="12" name="グループ化 11"/>
          <p:cNvGrpSpPr/>
          <p:nvPr/>
        </p:nvGrpSpPr>
        <p:grpSpPr>
          <a:xfrm>
            <a:off x="149286" y="2210669"/>
            <a:ext cx="4666774" cy="253916"/>
            <a:chOff x="474115" y="2270012"/>
            <a:chExt cx="6410909" cy="338555"/>
          </a:xfrm>
        </p:grpSpPr>
        <p:cxnSp>
          <p:nvCxnSpPr>
            <p:cNvPr id="123" name="Straight Connector 122"/>
            <p:cNvCxnSpPr/>
            <p:nvPr/>
          </p:nvCxnSpPr>
          <p:spPr bwMode="auto">
            <a:xfrm>
              <a:off x="474115" y="2579439"/>
              <a:ext cx="6410909"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sp>
          <p:nvSpPr>
            <p:cNvPr id="124" name="TextBox 123"/>
            <p:cNvSpPr txBox="1"/>
            <p:nvPr/>
          </p:nvSpPr>
          <p:spPr>
            <a:xfrm>
              <a:off x="1987163" y="2270012"/>
              <a:ext cx="3384813" cy="338555"/>
            </a:xfrm>
            <a:prstGeom prst="rect">
              <a:avLst/>
            </a:prstGeom>
            <a:noFill/>
          </p:spPr>
          <p:txBody>
            <a:bodyPr vert="horz"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Meiryo" charset="-128"/>
                  <a:ea typeface="Meiryo" charset="-128"/>
                  <a:cs typeface="Meiryo" charset="-128"/>
                </a:rPr>
                <a:t>外来を受診した患者の算出方法</a:t>
              </a:r>
            </a:p>
          </p:txBody>
        </p:sp>
      </p:grpSp>
      <p:sp>
        <p:nvSpPr>
          <p:cNvPr id="8" name="Rectangle 7"/>
          <p:cNvSpPr/>
          <p:nvPr/>
        </p:nvSpPr>
        <p:spPr>
          <a:xfrm>
            <a:off x="147954" y="3443771"/>
            <a:ext cx="1363016" cy="855900"/>
          </a:xfrm>
          <a:prstGeom prst="rect">
            <a:avLst/>
          </a:prstGeom>
          <a:solidFill>
            <a:schemeClr val="bg1"/>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Meiryo" charset="-128"/>
                <a:ea typeface="Meiryo" charset="-128"/>
                <a:cs typeface="Meiryo" charset="-128"/>
              </a:rPr>
              <a:t>1.</a:t>
            </a:r>
            <a:r>
              <a:rPr kumimoji="1" lang="ja-JP" altLang="en-US" sz="900" b="0" i="0" u="none" strike="noStrike" kern="1200" cap="none" spc="0" normalizeH="0" baseline="0" noProof="0" dirty="0">
                <a:ln>
                  <a:noFill/>
                </a:ln>
                <a:solidFill>
                  <a:srgbClr val="000000"/>
                </a:solidFill>
                <a:effectLst/>
                <a:uLnTx/>
                <a:uFillTx/>
                <a:latin typeface="Meiryo" charset="-128"/>
                <a:ea typeface="Meiryo" charset="-128"/>
                <a:cs typeface="Meiryo" charset="-128"/>
              </a:rPr>
              <a:t>精神に限定</a:t>
            </a:r>
            <a:br>
              <a:rPr kumimoji="1" lang="en-US" altLang="ja-JP" sz="900" b="0" i="0" u="none" strike="noStrike" kern="1200" cap="none" spc="0" normalizeH="0" baseline="0" noProof="0" dirty="0">
                <a:ln>
                  <a:noFill/>
                </a:ln>
                <a:solidFill>
                  <a:srgbClr val="000000"/>
                </a:solidFill>
                <a:effectLst/>
                <a:uLnTx/>
                <a:uFillTx/>
                <a:latin typeface="Meiryo" charset="-128"/>
                <a:ea typeface="Meiryo" charset="-128"/>
                <a:cs typeface="Meiryo" charset="-128"/>
              </a:rPr>
            </a:br>
            <a:r>
              <a:rPr kumimoji="1" lang="ja-JP" altLang="en-US" sz="900" b="0" i="0" u="none" strike="noStrike" kern="1200" cap="none" spc="0" normalizeH="0" baseline="0" noProof="0" dirty="0">
                <a:ln>
                  <a:noFill/>
                </a:ln>
                <a:solidFill>
                  <a:srgbClr val="000000"/>
                </a:solidFill>
                <a:effectLst/>
                <a:uLnTx/>
                <a:uFillTx/>
                <a:latin typeface="Meiryo" charset="-128"/>
                <a:ea typeface="Meiryo" charset="-128"/>
                <a:cs typeface="Meiryo" charset="-128"/>
              </a:rPr>
              <a:t>通院精神療法で算出</a:t>
            </a:r>
          </a:p>
        </p:txBody>
      </p:sp>
      <p:sp>
        <p:nvSpPr>
          <p:cNvPr id="31" name="Rectangle 30"/>
          <p:cNvSpPr/>
          <p:nvPr/>
        </p:nvSpPr>
        <p:spPr>
          <a:xfrm>
            <a:off x="138429" y="4690585"/>
            <a:ext cx="1363016" cy="855900"/>
          </a:xfrm>
          <a:prstGeom prst="rect">
            <a:avLst/>
          </a:prstGeom>
          <a:solidFill>
            <a:schemeClr val="bg1"/>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Meiryo" charset="-128"/>
                <a:ea typeface="Meiryo" charset="-128"/>
                <a:cs typeface="Meiryo" charset="-128"/>
              </a:rPr>
              <a:t>2.</a:t>
            </a:r>
            <a:r>
              <a:rPr kumimoji="1" lang="ja-JP" altLang="en-US" sz="900" b="0" i="0" u="none" strike="noStrike" kern="1200" cap="none" spc="0" normalizeH="0" baseline="0" noProof="0" dirty="0">
                <a:ln>
                  <a:noFill/>
                </a:ln>
                <a:solidFill>
                  <a:srgbClr val="000000"/>
                </a:solidFill>
                <a:effectLst/>
                <a:uLnTx/>
                <a:uFillTx/>
                <a:latin typeface="Meiryo" charset="-128"/>
                <a:ea typeface="Meiryo" charset="-128"/>
                <a:cs typeface="Meiryo" charset="-128"/>
              </a:rPr>
              <a:t>限定なし</a:t>
            </a:r>
            <a:br>
              <a:rPr kumimoji="1" lang="en-US" altLang="ja-JP" sz="900" b="0" i="0" u="none" strike="noStrike" kern="1200" cap="none" spc="0" normalizeH="0" baseline="0" noProof="0" dirty="0">
                <a:ln>
                  <a:noFill/>
                </a:ln>
                <a:solidFill>
                  <a:srgbClr val="000000"/>
                </a:solidFill>
                <a:effectLst/>
                <a:uLnTx/>
                <a:uFillTx/>
                <a:latin typeface="Meiryo" charset="-128"/>
                <a:ea typeface="Meiryo" charset="-128"/>
                <a:cs typeface="Meiryo" charset="-128"/>
              </a:rPr>
            </a:br>
            <a:r>
              <a:rPr kumimoji="1" lang="ja-JP" altLang="en-US" sz="900" b="0" i="0" u="none" strike="noStrike" kern="1200" cap="none" spc="0" normalizeH="0" baseline="0" noProof="0" dirty="0">
                <a:ln>
                  <a:noFill/>
                </a:ln>
                <a:solidFill>
                  <a:srgbClr val="000000"/>
                </a:solidFill>
                <a:effectLst/>
                <a:uLnTx/>
                <a:uFillTx/>
                <a:latin typeface="Meiryo" charset="-128"/>
                <a:ea typeface="Meiryo" charset="-128"/>
                <a:cs typeface="Meiryo" charset="-128"/>
              </a:rPr>
              <a:t>初診・再診・外来診療料</a:t>
            </a:r>
            <a:br>
              <a:rPr kumimoji="1" lang="en-US" altLang="ja-JP" sz="900" b="0" i="0" u="none" strike="noStrike" kern="1200" cap="none" spc="0" normalizeH="0" baseline="0" noProof="0" dirty="0">
                <a:ln>
                  <a:noFill/>
                </a:ln>
                <a:solidFill>
                  <a:srgbClr val="000000"/>
                </a:solidFill>
                <a:effectLst/>
                <a:uLnTx/>
                <a:uFillTx/>
                <a:latin typeface="Meiryo" charset="-128"/>
                <a:ea typeface="Meiryo" charset="-128"/>
                <a:cs typeface="Meiryo" charset="-128"/>
              </a:rPr>
            </a:br>
            <a:r>
              <a:rPr kumimoji="1" lang="ja-JP" altLang="en-US" sz="900" b="0" i="0" u="none" strike="noStrike" kern="1200" cap="none" spc="0" normalizeH="0" baseline="0" noProof="0" dirty="0" err="1">
                <a:ln>
                  <a:noFill/>
                </a:ln>
                <a:solidFill>
                  <a:srgbClr val="000000"/>
                </a:solidFill>
                <a:effectLst/>
                <a:uLnTx/>
                <a:uFillTx/>
                <a:latin typeface="Meiryo" charset="-128"/>
                <a:ea typeface="Meiryo" charset="-128"/>
                <a:cs typeface="Meiryo" charset="-128"/>
              </a:rPr>
              <a:t>で算</a:t>
            </a:r>
            <a:r>
              <a:rPr kumimoji="1" lang="ja-JP" altLang="en-US" sz="900" b="0" i="0" u="none" strike="noStrike" kern="1200" cap="none" spc="0" normalizeH="0" baseline="0" noProof="0" dirty="0">
                <a:ln>
                  <a:noFill/>
                </a:ln>
                <a:solidFill>
                  <a:srgbClr val="000000"/>
                </a:solidFill>
                <a:effectLst/>
                <a:uLnTx/>
                <a:uFillTx/>
                <a:latin typeface="Meiryo" charset="-128"/>
                <a:ea typeface="Meiryo" charset="-128"/>
                <a:cs typeface="Meiryo" charset="-128"/>
              </a:rPr>
              <a:t>出</a:t>
            </a:r>
          </a:p>
        </p:txBody>
      </p:sp>
      <p:grpSp>
        <p:nvGrpSpPr>
          <p:cNvPr id="14" name="グループ化 13"/>
          <p:cNvGrpSpPr/>
          <p:nvPr/>
        </p:nvGrpSpPr>
        <p:grpSpPr>
          <a:xfrm>
            <a:off x="5118216" y="2206822"/>
            <a:ext cx="3915000" cy="253916"/>
            <a:chOff x="7348070" y="2264886"/>
            <a:chExt cx="4380885" cy="338556"/>
          </a:xfrm>
        </p:grpSpPr>
        <p:sp>
          <p:nvSpPr>
            <p:cNvPr id="84" name="TextBox 83"/>
            <p:cNvSpPr txBox="1"/>
            <p:nvPr/>
          </p:nvSpPr>
          <p:spPr>
            <a:xfrm>
              <a:off x="7721208" y="2264886"/>
              <a:ext cx="3634608" cy="338556"/>
            </a:xfrm>
            <a:prstGeom prst="rect">
              <a:avLst/>
            </a:prstGeom>
            <a:noFill/>
            <a:ln>
              <a:noFill/>
            </a:ln>
          </p:spPr>
          <p:txBody>
            <a:bodyPr wrap="square"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Meiryo" charset="-128"/>
                  <a:ea typeface="Meiryo" charset="-128"/>
                  <a:cs typeface="Meiryo" charset="-128"/>
                </a:rPr>
                <a:t> 各定義での算出結果イメージ</a:t>
              </a:r>
            </a:p>
          </p:txBody>
        </p:sp>
        <p:cxnSp>
          <p:nvCxnSpPr>
            <p:cNvPr id="122" name="Straight Connector 121"/>
            <p:cNvCxnSpPr/>
            <p:nvPr/>
          </p:nvCxnSpPr>
          <p:spPr bwMode="auto">
            <a:xfrm>
              <a:off x="7348070" y="2584176"/>
              <a:ext cx="4380885"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grpSp>
      <p:sp>
        <p:nvSpPr>
          <p:cNvPr id="16" name="Oval 15"/>
          <p:cNvSpPr/>
          <p:nvPr/>
        </p:nvSpPr>
        <p:spPr>
          <a:xfrm>
            <a:off x="2280581" y="3521994"/>
            <a:ext cx="783876" cy="699399"/>
          </a:xfrm>
          <a:prstGeom prst="ellipse">
            <a:avLst/>
          </a:prstGeom>
          <a:solidFill>
            <a:schemeClr val="accent1">
              <a:lumMod val="20000"/>
              <a:lumOff val="80000"/>
            </a:schemeClr>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endParaRPr kumimoji="1" lang="ja-JP" altLang="en-US" sz="825" b="0" i="0" u="none" strike="noStrike" kern="1200" cap="none" spc="0" normalizeH="0" baseline="0" noProof="0" dirty="0">
              <a:ln>
                <a:noFill/>
              </a:ln>
              <a:solidFill>
                <a:srgbClr val="000000"/>
              </a:solidFill>
              <a:effectLst/>
              <a:uLnTx/>
              <a:uFillTx/>
              <a:latin typeface="Meiryo" charset="-128"/>
              <a:ea typeface="Meiryo" charset="-128"/>
              <a:cs typeface="Meiryo" charset="-128"/>
            </a:endParaRPr>
          </a:p>
        </p:txBody>
      </p:sp>
      <p:grpSp>
        <p:nvGrpSpPr>
          <p:cNvPr id="6" name="Group 5"/>
          <p:cNvGrpSpPr/>
          <p:nvPr/>
        </p:nvGrpSpPr>
        <p:grpSpPr>
          <a:xfrm>
            <a:off x="1676729" y="3443772"/>
            <a:ext cx="1991580" cy="855844"/>
            <a:chOff x="1064508" y="3606800"/>
            <a:chExt cx="4356000" cy="1968500"/>
          </a:xfrm>
        </p:grpSpPr>
        <p:sp>
          <p:nvSpPr>
            <p:cNvPr id="5" name="Rectangle 4"/>
            <p:cNvSpPr/>
            <p:nvPr/>
          </p:nvSpPr>
          <p:spPr>
            <a:xfrm>
              <a:off x="1064508" y="3606800"/>
              <a:ext cx="4356000" cy="1968500"/>
            </a:xfrm>
            <a:prstGeom prst="rect">
              <a:avLst/>
            </a:prstGeom>
            <a:no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endParaRPr kumimoji="1" lang="ja-JP" altLang="en-US" sz="825" b="0" i="0" u="none" strike="noStrike" kern="1200" cap="none" spc="0" normalizeH="0" baseline="0" noProof="0" dirty="0">
                <a:ln>
                  <a:noFill/>
                </a:ln>
                <a:solidFill>
                  <a:srgbClr val="000000"/>
                </a:solidFill>
                <a:effectLst/>
                <a:uLnTx/>
                <a:uFillTx/>
                <a:latin typeface="Meiryo" charset="-128"/>
                <a:ea typeface="Meiryo" charset="-128"/>
                <a:cs typeface="Meiryo" charset="-128"/>
              </a:endParaRPr>
            </a:p>
          </p:txBody>
        </p:sp>
        <p:sp>
          <p:nvSpPr>
            <p:cNvPr id="60" name="Rectangle 59"/>
            <p:cNvSpPr/>
            <p:nvPr/>
          </p:nvSpPr>
          <p:spPr>
            <a:xfrm>
              <a:off x="3242508" y="3606800"/>
              <a:ext cx="2178000" cy="1968500"/>
            </a:xfrm>
            <a:prstGeom prst="rect">
              <a:avLst/>
            </a:prstGeom>
            <a:solidFill>
              <a:schemeClr val="bg1"/>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endParaRPr kumimoji="1" lang="ja-JP" altLang="en-US" sz="825" b="0" i="0" u="none" strike="noStrike" kern="1200" cap="none" spc="0" normalizeH="0" baseline="0" noProof="0" dirty="0">
                <a:ln>
                  <a:noFill/>
                </a:ln>
                <a:solidFill>
                  <a:srgbClr val="000000"/>
                </a:solidFill>
                <a:effectLst/>
                <a:uLnTx/>
                <a:uFillTx/>
                <a:latin typeface="Meiryo" charset="-128"/>
                <a:ea typeface="Meiryo" charset="-128"/>
                <a:cs typeface="Meiryo" charset="-128"/>
              </a:endParaRPr>
            </a:p>
          </p:txBody>
        </p:sp>
      </p:grpSp>
      <p:sp>
        <p:nvSpPr>
          <p:cNvPr id="20" name="TextBox 19"/>
          <p:cNvSpPr txBox="1"/>
          <p:nvPr/>
        </p:nvSpPr>
        <p:spPr>
          <a:xfrm>
            <a:off x="1774378" y="3079075"/>
            <a:ext cx="794870" cy="369332"/>
          </a:xfrm>
          <a:prstGeom prst="rect">
            <a:avLst/>
          </a:prstGeom>
          <a:noFill/>
          <a:ln>
            <a:noFill/>
          </a:ln>
        </p:spPr>
        <p:txBody>
          <a:bodyPr wrap="square"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Meiryo" charset="-128"/>
                <a:ea typeface="Meiryo" charset="-128"/>
                <a:cs typeface="Meiryo" charset="-128"/>
              </a:rPr>
              <a:t>精神療法の算定あり</a:t>
            </a:r>
          </a:p>
        </p:txBody>
      </p:sp>
      <p:sp>
        <p:nvSpPr>
          <p:cNvPr id="74" name="TextBox 73"/>
          <p:cNvSpPr txBox="1"/>
          <p:nvPr/>
        </p:nvSpPr>
        <p:spPr>
          <a:xfrm>
            <a:off x="1562732" y="2571330"/>
            <a:ext cx="2245403" cy="384721"/>
          </a:xfrm>
          <a:prstGeom prst="rect">
            <a:avLst/>
          </a:prstGeom>
          <a:noFill/>
          <a:ln>
            <a:noFill/>
          </a:ln>
        </p:spPr>
        <p:txBody>
          <a:bodyPr wrap="square"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charset="-128"/>
                <a:ea typeface="Meiryo" charset="-128"/>
                <a:cs typeface="Meiryo" charset="-128"/>
              </a:rPr>
              <a:t>外来患者</a:t>
            </a:r>
            <a:endParaRPr kumimoji="1" lang="en-US" altLang="ja-JP" sz="1000" b="0" i="0" u="none" strike="noStrike" kern="1200" cap="none" spc="0" normalizeH="0" baseline="0" noProof="0" dirty="0">
              <a:ln>
                <a:noFill/>
              </a:ln>
              <a:solidFill>
                <a:srgbClr val="000000"/>
              </a:solidFill>
              <a:effectLst/>
              <a:uLnTx/>
              <a:uFillTx/>
              <a:latin typeface="Meiryo" charset="-128"/>
              <a:ea typeface="Meiryo" charset="-128"/>
              <a:cs typeface="Meiryo"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Meiryo" charset="-128"/>
                <a:ea typeface="Meiryo" charset="-128"/>
                <a:cs typeface="Meiryo" charset="-128"/>
              </a:rPr>
              <a:t>(</a:t>
            </a:r>
            <a:r>
              <a:rPr kumimoji="1" lang="ja-JP" altLang="en-US" sz="900" b="0" i="0" u="none" strike="noStrike" kern="1200" cap="none" spc="0" normalizeH="0" baseline="0" noProof="0" dirty="0">
                <a:ln>
                  <a:noFill/>
                </a:ln>
                <a:solidFill>
                  <a:srgbClr val="000000"/>
                </a:solidFill>
                <a:effectLst/>
                <a:uLnTx/>
                <a:uFillTx/>
                <a:latin typeface="Meiryo" charset="-128"/>
                <a:ea typeface="Meiryo" charset="-128"/>
                <a:cs typeface="Meiryo" charset="-128"/>
              </a:rPr>
              <a:t>初診・再診・外来診療料を算定</a:t>
            </a:r>
            <a:r>
              <a:rPr kumimoji="1" lang="en-US" altLang="ja-JP" sz="900" b="0" i="0" u="none" strike="noStrike" kern="1200" cap="none" spc="0" normalizeH="0" baseline="0" noProof="0" dirty="0">
                <a:ln>
                  <a:noFill/>
                </a:ln>
                <a:solidFill>
                  <a:srgbClr val="000000"/>
                </a:solidFill>
                <a:effectLst/>
                <a:uLnTx/>
                <a:uFillTx/>
                <a:latin typeface="Meiryo" charset="-128"/>
                <a:ea typeface="Meiryo" charset="-128"/>
                <a:cs typeface="Meiryo" charset="-128"/>
              </a:rPr>
              <a:t>)</a:t>
            </a:r>
            <a:endParaRPr kumimoji="1" lang="ja-JP" altLang="en-US" sz="900" b="0" i="0" u="none" strike="noStrike" kern="1200" cap="none" spc="0" normalizeH="0" baseline="0" noProof="0" dirty="0">
              <a:ln>
                <a:noFill/>
              </a:ln>
              <a:solidFill>
                <a:srgbClr val="000000"/>
              </a:solidFill>
              <a:effectLst/>
              <a:uLnTx/>
              <a:uFillTx/>
              <a:latin typeface="Meiryo" charset="-128"/>
              <a:ea typeface="Meiryo" charset="-128"/>
              <a:cs typeface="Meiryo" charset="-128"/>
            </a:endParaRPr>
          </a:p>
        </p:txBody>
      </p:sp>
      <p:sp>
        <p:nvSpPr>
          <p:cNvPr id="93" name="Oval 92"/>
          <p:cNvSpPr/>
          <p:nvPr/>
        </p:nvSpPr>
        <p:spPr>
          <a:xfrm>
            <a:off x="2280581" y="3521994"/>
            <a:ext cx="783876" cy="699399"/>
          </a:xfrm>
          <a:prstGeom prst="ellipse">
            <a:avLst/>
          </a:prstGeom>
          <a:noFill/>
          <a:ln>
            <a:solidFill>
              <a:schemeClr val="tx1"/>
            </a:solidFill>
            <a:prstDash val="dash"/>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endParaRPr kumimoji="1" lang="ja-JP" altLang="en-US" sz="825" b="0" i="0" u="none" strike="noStrike" kern="1200" cap="none" spc="0" normalizeH="0" baseline="0" noProof="0" dirty="0">
              <a:ln>
                <a:noFill/>
              </a:ln>
              <a:solidFill>
                <a:srgbClr val="000000"/>
              </a:solidFill>
              <a:effectLst/>
              <a:uLnTx/>
              <a:uFillTx/>
              <a:latin typeface="Meiryo" charset="-128"/>
              <a:ea typeface="Meiryo" charset="-128"/>
              <a:cs typeface="Meiryo" charset="-128"/>
            </a:endParaRPr>
          </a:p>
        </p:txBody>
      </p:sp>
      <p:sp>
        <p:nvSpPr>
          <p:cNvPr id="96" name="TextBox 95"/>
          <p:cNvSpPr txBox="1"/>
          <p:nvPr/>
        </p:nvSpPr>
        <p:spPr>
          <a:xfrm>
            <a:off x="2796320" y="3079075"/>
            <a:ext cx="794870" cy="369332"/>
          </a:xfrm>
          <a:prstGeom prst="rect">
            <a:avLst/>
          </a:prstGeom>
          <a:noFill/>
          <a:ln>
            <a:noFill/>
          </a:ln>
        </p:spPr>
        <p:txBody>
          <a:bodyPr wrap="square"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Meiryo" charset="-128"/>
                <a:ea typeface="Meiryo" charset="-128"/>
                <a:cs typeface="Meiryo" charset="-128"/>
              </a:rPr>
              <a:t>精神療法の算定なし</a:t>
            </a:r>
          </a:p>
        </p:txBody>
      </p:sp>
      <p:grpSp>
        <p:nvGrpSpPr>
          <p:cNvPr id="32" name="Group 31"/>
          <p:cNvGrpSpPr/>
          <p:nvPr/>
        </p:nvGrpSpPr>
        <p:grpSpPr>
          <a:xfrm>
            <a:off x="1668544" y="4690641"/>
            <a:ext cx="1991580" cy="855844"/>
            <a:chOff x="1064508" y="3606800"/>
            <a:chExt cx="4356000" cy="1968500"/>
          </a:xfrm>
        </p:grpSpPr>
        <p:sp>
          <p:nvSpPr>
            <p:cNvPr id="33" name="Rectangle 32"/>
            <p:cNvSpPr/>
            <p:nvPr/>
          </p:nvSpPr>
          <p:spPr>
            <a:xfrm>
              <a:off x="1064508" y="3606800"/>
              <a:ext cx="4356000" cy="1968500"/>
            </a:xfrm>
            <a:prstGeom prst="rect">
              <a:avLst/>
            </a:prstGeom>
            <a:no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endParaRPr kumimoji="1" lang="ja-JP" altLang="en-US" sz="825" b="0" i="0" u="none" strike="noStrike" kern="1200" cap="none" spc="0" normalizeH="0" baseline="0" noProof="0" dirty="0">
                <a:ln>
                  <a:noFill/>
                </a:ln>
                <a:solidFill>
                  <a:srgbClr val="000000"/>
                </a:solidFill>
                <a:effectLst/>
                <a:uLnTx/>
                <a:uFillTx/>
                <a:latin typeface="Meiryo" charset="-128"/>
                <a:ea typeface="Meiryo" charset="-128"/>
                <a:cs typeface="Meiryo" charset="-128"/>
              </a:endParaRPr>
            </a:p>
          </p:txBody>
        </p:sp>
        <p:sp>
          <p:nvSpPr>
            <p:cNvPr id="34" name="Rectangle 33"/>
            <p:cNvSpPr/>
            <p:nvPr/>
          </p:nvSpPr>
          <p:spPr>
            <a:xfrm>
              <a:off x="3242508" y="3606800"/>
              <a:ext cx="2178000" cy="1968500"/>
            </a:xfrm>
            <a:prstGeom prst="rect">
              <a:avLst/>
            </a:prstGeom>
            <a:solidFill>
              <a:schemeClr val="bg1"/>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endParaRPr kumimoji="1" lang="ja-JP" altLang="en-US" sz="825" b="0" i="0" u="none" strike="noStrike" kern="1200" cap="none" spc="0" normalizeH="0" baseline="0" noProof="0" dirty="0">
                <a:ln>
                  <a:noFill/>
                </a:ln>
                <a:solidFill>
                  <a:srgbClr val="000000"/>
                </a:solidFill>
                <a:effectLst/>
                <a:uLnTx/>
                <a:uFillTx/>
                <a:latin typeface="Meiryo" charset="-128"/>
                <a:ea typeface="Meiryo" charset="-128"/>
                <a:cs typeface="Meiryo" charset="-128"/>
              </a:endParaRPr>
            </a:p>
          </p:txBody>
        </p:sp>
      </p:grpSp>
      <p:sp>
        <p:nvSpPr>
          <p:cNvPr id="35" name="Oval 34"/>
          <p:cNvSpPr/>
          <p:nvPr/>
        </p:nvSpPr>
        <p:spPr>
          <a:xfrm>
            <a:off x="2274775" y="4776608"/>
            <a:ext cx="783876" cy="699399"/>
          </a:xfrm>
          <a:prstGeom prst="ellipse">
            <a:avLst/>
          </a:prstGeom>
          <a:solidFill>
            <a:schemeClr val="accent1">
              <a:lumMod val="20000"/>
              <a:lumOff val="80000"/>
            </a:schemeClr>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endParaRPr kumimoji="1" lang="ja-JP" altLang="en-US" sz="825" b="0" i="0" u="none" strike="noStrike" kern="1200" cap="none" spc="0" normalizeH="0" baseline="0" noProof="0" dirty="0">
              <a:ln>
                <a:noFill/>
              </a:ln>
              <a:solidFill>
                <a:srgbClr val="000000"/>
              </a:solidFill>
              <a:effectLst/>
              <a:uLnTx/>
              <a:uFillTx/>
              <a:latin typeface="Meiryo" charset="-128"/>
              <a:ea typeface="Meiryo" charset="-128"/>
              <a:cs typeface="Meiryo" charset="-128"/>
            </a:endParaRPr>
          </a:p>
        </p:txBody>
      </p:sp>
      <p:grpSp>
        <p:nvGrpSpPr>
          <p:cNvPr id="17" name="グループ化 16"/>
          <p:cNvGrpSpPr/>
          <p:nvPr/>
        </p:nvGrpSpPr>
        <p:grpSpPr>
          <a:xfrm>
            <a:off x="2961107" y="3561023"/>
            <a:ext cx="1848416" cy="621341"/>
            <a:chOff x="4543513" y="3615159"/>
            <a:chExt cx="2464555" cy="828455"/>
          </a:xfrm>
        </p:grpSpPr>
        <p:grpSp>
          <p:nvGrpSpPr>
            <p:cNvPr id="13" name="Group 12"/>
            <p:cNvGrpSpPr/>
            <p:nvPr/>
          </p:nvGrpSpPr>
          <p:grpSpPr>
            <a:xfrm flipV="1">
              <a:off x="4543513" y="3893768"/>
              <a:ext cx="209034" cy="252501"/>
              <a:chOff x="6477000" y="5283200"/>
              <a:chExt cx="342900" cy="203200"/>
            </a:xfrm>
          </p:grpSpPr>
          <p:cxnSp>
            <p:nvCxnSpPr>
              <p:cNvPr id="11" name="Straight Connector 10"/>
              <p:cNvCxnSpPr/>
              <p:nvPr/>
            </p:nvCxnSpPr>
            <p:spPr bwMode="auto">
              <a:xfrm flipH="1" flipV="1">
                <a:off x="6477000" y="5283200"/>
                <a:ext cx="317500" cy="88900"/>
              </a:xfrm>
              <a:prstGeom prst="lin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cxnSp>
            <p:nvCxnSpPr>
              <p:cNvPr id="43" name="Straight Connector 42"/>
              <p:cNvCxnSpPr/>
              <p:nvPr/>
            </p:nvCxnSpPr>
            <p:spPr bwMode="auto">
              <a:xfrm flipH="1" flipV="1">
                <a:off x="6502400" y="5295900"/>
                <a:ext cx="317500" cy="190500"/>
              </a:xfrm>
              <a:prstGeom prst="lin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grpSp>
        <p:sp>
          <p:nvSpPr>
            <p:cNvPr id="40" name="Rectangle 39"/>
            <p:cNvSpPr/>
            <p:nvPr/>
          </p:nvSpPr>
          <p:spPr>
            <a:xfrm>
              <a:off x="4752547" y="3615159"/>
              <a:ext cx="2255521" cy="828455"/>
            </a:xfrm>
            <a:prstGeom prst="rect">
              <a:avLst/>
            </a:prstGeom>
            <a:solidFill>
              <a:schemeClr val="bg1"/>
            </a:solidFill>
            <a:ln w="28575">
              <a:solidFill>
                <a:srgbClr val="FF0000"/>
              </a:solidFill>
              <a:prstDash val="dash"/>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Meiryo" charset="-128"/>
                  <a:ea typeface="Meiryo" charset="-128"/>
                  <a:cs typeface="Meiryo" charset="-128"/>
                </a:rPr>
                <a:t>精神療法の算定はないが</a:t>
              </a:r>
              <a:br>
                <a:rPr kumimoji="1" lang="en-US" altLang="ja-JP" sz="900" b="0" i="0" u="none" strike="noStrike" kern="1200" cap="none" spc="0" normalizeH="0" baseline="0" noProof="0" dirty="0">
                  <a:ln>
                    <a:noFill/>
                  </a:ln>
                  <a:solidFill>
                    <a:srgbClr val="000000"/>
                  </a:solidFill>
                  <a:effectLst/>
                  <a:uLnTx/>
                  <a:uFillTx/>
                  <a:latin typeface="Meiryo" charset="-128"/>
                  <a:ea typeface="Meiryo" charset="-128"/>
                  <a:cs typeface="Meiryo" charset="-128"/>
                </a:rPr>
              </a:br>
              <a:r>
                <a:rPr kumimoji="1" lang="ja-JP" altLang="en-US" sz="900" b="0" i="0" u="none" strike="noStrike" kern="1200" cap="none" spc="0" normalizeH="0" baseline="0" noProof="0" dirty="0">
                  <a:ln>
                    <a:noFill/>
                  </a:ln>
                  <a:solidFill>
                    <a:srgbClr val="000000"/>
                  </a:solidFill>
                  <a:effectLst/>
                  <a:uLnTx/>
                  <a:uFillTx/>
                  <a:latin typeface="Meiryo" charset="-128"/>
                  <a:ea typeface="Meiryo" charset="-128"/>
                  <a:cs typeface="Meiryo" charset="-128"/>
                </a:rPr>
                <a:t>認知症などの外来診療を</a:t>
              </a:r>
              <a:br>
                <a:rPr kumimoji="1" lang="en-US" altLang="ja-JP" sz="900" b="0" i="0" u="none" strike="noStrike" kern="1200" cap="none" spc="0" normalizeH="0" baseline="0" noProof="0" dirty="0">
                  <a:ln>
                    <a:noFill/>
                  </a:ln>
                  <a:solidFill>
                    <a:srgbClr val="000000"/>
                  </a:solidFill>
                  <a:effectLst/>
                  <a:uLnTx/>
                  <a:uFillTx/>
                  <a:latin typeface="Meiryo" charset="-128"/>
                  <a:ea typeface="Meiryo" charset="-128"/>
                  <a:cs typeface="Meiryo" charset="-128"/>
                </a:rPr>
              </a:br>
              <a:r>
                <a:rPr kumimoji="1" lang="ja-JP" altLang="en-US" sz="900" b="0" i="0" u="none" strike="noStrike" kern="1200" cap="none" spc="0" normalizeH="0" baseline="0" noProof="0" dirty="0">
                  <a:ln>
                    <a:noFill/>
                  </a:ln>
                  <a:solidFill>
                    <a:srgbClr val="000000"/>
                  </a:solidFill>
                  <a:effectLst/>
                  <a:uLnTx/>
                  <a:uFillTx/>
                  <a:latin typeface="Meiryo" charset="-128"/>
                  <a:ea typeface="Meiryo" charset="-128"/>
                  <a:cs typeface="Meiryo" charset="-128"/>
                </a:rPr>
                <a:t>実施している患者が算出不可</a:t>
              </a:r>
            </a:p>
          </p:txBody>
        </p:sp>
      </p:grpSp>
      <p:sp>
        <p:nvSpPr>
          <p:cNvPr id="7" name="Right Bracket 6"/>
          <p:cNvSpPr/>
          <p:nvPr/>
        </p:nvSpPr>
        <p:spPr bwMode="auto">
          <a:xfrm rot="16200000">
            <a:off x="2642986" y="2057978"/>
            <a:ext cx="84896" cy="2006133"/>
          </a:xfrm>
          <a:prstGeom prst="rightBracke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000000"/>
              </a:solidFill>
              <a:effectLst/>
              <a:uLnTx/>
              <a:uFillTx/>
              <a:latin typeface="Meiryo" charset="-128"/>
              <a:ea typeface="Meiryo" charset="-128"/>
              <a:cs typeface="Meiryo" charset="-128"/>
            </a:endParaRPr>
          </a:p>
        </p:txBody>
      </p:sp>
      <p:grpSp>
        <p:nvGrpSpPr>
          <p:cNvPr id="15" name="グループ化 14"/>
          <p:cNvGrpSpPr/>
          <p:nvPr/>
        </p:nvGrpSpPr>
        <p:grpSpPr>
          <a:xfrm>
            <a:off x="2955205" y="4807893"/>
            <a:ext cx="1839053" cy="621341"/>
            <a:chOff x="4535644" y="5111188"/>
            <a:chExt cx="2452071" cy="828455"/>
          </a:xfrm>
        </p:grpSpPr>
        <p:grpSp>
          <p:nvGrpSpPr>
            <p:cNvPr id="55" name="Group 54"/>
            <p:cNvGrpSpPr/>
            <p:nvPr/>
          </p:nvGrpSpPr>
          <p:grpSpPr>
            <a:xfrm flipV="1">
              <a:off x="4535644" y="5368560"/>
              <a:ext cx="209034" cy="252501"/>
              <a:chOff x="6477000" y="5283200"/>
              <a:chExt cx="342900" cy="203200"/>
            </a:xfrm>
          </p:grpSpPr>
          <p:cxnSp>
            <p:nvCxnSpPr>
              <p:cNvPr id="56" name="Straight Connector 55"/>
              <p:cNvCxnSpPr/>
              <p:nvPr/>
            </p:nvCxnSpPr>
            <p:spPr bwMode="auto">
              <a:xfrm flipH="1" flipV="1">
                <a:off x="6477000" y="5283200"/>
                <a:ext cx="317500" cy="88900"/>
              </a:xfrm>
              <a:prstGeom prst="line">
                <a:avLst/>
              </a:prstGeom>
              <a:noFill/>
              <a:ln w="19050" cap="flat" cmpd="sng" algn="ctr">
                <a:solidFill>
                  <a:schemeClr val="accent1">
                    <a:lumMod val="75000"/>
                  </a:schemeClr>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cxnSp>
            <p:nvCxnSpPr>
              <p:cNvPr id="57" name="Straight Connector 56"/>
              <p:cNvCxnSpPr/>
              <p:nvPr/>
            </p:nvCxnSpPr>
            <p:spPr bwMode="auto">
              <a:xfrm flipH="1" flipV="1">
                <a:off x="6502400" y="5295900"/>
                <a:ext cx="317500" cy="190500"/>
              </a:xfrm>
              <a:prstGeom prst="line">
                <a:avLst/>
              </a:prstGeom>
              <a:noFill/>
              <a:ln w="19050" cap="flat" cmpd="sng" algn="ctr">
                <a:solidFill>
                  <a:schemeClr val="accent1">
                    <a:lumMod val="75000"/>
                  </a:schemeClr>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grpSp>
        <p:sp>
          <p:nvSpPr>
            <p:cNvPr id="36" name="Rectangle 35"/>
            <p:cNvSpPr/>
            <p:nvPr/>
          </p:nvSpPr>
          <p:spPr>
            <a:xfrm>
              <a:off x="4730381" y="5111188"/>
              <a:ext cx="2257334" cy="828455"/>
            </a:xfrm>
            <a:prstGeom prst="rect">
              <a:avLst/>
            </a:prstGeom>
            <a:solidFill>
              <a:schemeClr val="bg1"/>
            </a:solidFill>
            <a:ln w="28575">
              <a:solidFill>
                <a:srgbClr val="1E3AF8"/>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Meiryo" charset="-128"/>
                  <a:ea typeface="Meiryo" charset="-128"/>
                  <a:cs typeface="Meiryo" charset="-128"/>
                </a:rPr>
                <a:t>認知症などの疾患をもち、</a:t>
              </a:r>
              <a:br>
                <a:rPr kumimoji="1" lang="en-US" altLang="ja-JP" sz="900" b="0" i="0" u="none" strike="noStrike" kern="1200" cap="none" spc="0" normalizeH="0" baseline="0" noProof="0" dirty="0">
                  <a:ln>
                    <a:noFill/>
                  </a:ln>
                  <a:solidFill>
                    <a:srgbClr val="000000"/>
                  </a:solidFill>
                  <a:effectLst/>
                  <a:uLnTx/>
                  <a:uFillTx/>
                  <a:latin typeface="Meiryo" charset="-128"/>
                  <a:ea typeface="Meiryo" charset="-128"/>
                  <a:cs typeface="Meiryo" charset="-128"/>
                </a:rPr>
              </a:br>
              <a:r>
                <a:rPr kumimoji="1" lang="ja-JP" altLang="en-US" sz="900" b="0" i="0" u="none" strike="noStrike" kern="1200" cap="none" spc="0" normalizeH="0" baseline="0" noProof="0" dirty="0">
                  <a:ln>
                    <a:noFill/>
                  </a:ln>
                  <a:solidFill>
                    <a:srgbClr val="000000"/>
                  </a:solidFill>
                  <a:effectLst/>
                  <a:uLnTx/>
                  <a:uFillTx/>
                  <a:latin typeface="Meiryo" charset="-128"/>
                  <a:ea typeface="Meiryo" charset="-128"/>
                  <a:cs typeface="Meiryo" charset="-128"/>
                </a:rPr>
                <a:t>初診・再診・外来診療料</a:t>
              </a:r>
              <a:br>
                <a:rPr kumimoji="1" lang="en-US" altLang="ja-JP" sz="900" b="0" i="0" u="none" strike="noStrike" kern="1200" cap="none" spc="0" normalizeH="0" baseline="0" noProof="0" dirty="0">
                  <a:ln>
                    <a:noFill/>
                  </a:ln>
                  <a:solidFill>
                    <a:srgbClr val="000000"/>
                  </a:solidFill>
                  <a:effectLst/>
                  <a:uLnTx/>
                  <a:uFillTx/>
                  <a:latin typeface="Meiryo" charset="-128"/>
                  <a:ea typeface="Meiryo" charset="-128"/>
                  <a:cs typeface="Meiryo" charset="-128"/>
                </a:rPr>
              </a:br>
              <a:r>
                <a:rPr kumimoji="1" lang="ja-JP" altLang="en-US" sz="900" b="0" i="0" u="none" strike="noStrike" kern="1200" cap="none" spc="0" normalizeH="0" baseline="0" noProof="0" dirty="0">
                  <a:ln>
                    <a:noFill/>
                  </a:ln>
                  <a:solidFill>
                    <a:srgbClr val="000000"/>
                  </a:solidFill>
                  <a:effectLst/>
                  <a:uLnTx/>
                  <a:uFillTx/>
                  <a:latin typeface="Meiryo" charset="-128"/>
                  <a:ea typeface="Meiryo" charset="-128"/>
                  <a:cs typeface="Meiryo" charset="-128"/>
                </a:rPr>
                <a:t>を算定した患者全体を算出</a:t>
              </a:r>
              <a:r>
                <a:rPr kumimoji="1" lang="en-US" altLang="ja-JP" sz="900" b="0" i="0" u="none" strike="noStrike" kern="1200" cap="none" spc="0" normalizeH="0" baseline="0" noProof="0" dirty="0">
                  <a:ln>
                    <a:noFill/>
                  </a:ln>
                  <a:solidFill>
                    <a:srgbClr val="000000"/>
                  </a:solidFill>
                  <a:effectLst/>
                  <a:uLnTx/>
                  <a:uFillTx/>
                  <a:latin typeface="Meiryo" charset="-128"/>
                  <a:ea typeface="Meiryo" charset="-128"/>
                  <a:cs typeface="Meiryo" charset="-128"/>
                </a:rPr>
                <a:t>*</a:t>
              </a:r>
              <a:endParaRPr kumimoji="1" lang="ja-JP" altLang="en-US" sz="900" b="0" i="0" u="none" strike="noStrike" kern="1200" cap="none" spc="0" normalizeH="0" baseline="0" noProof="0" dirty="0">
                <a:ln>
                  <a:noFill/>
                </a:ln>
                <a:solidFill>
                  <a:srgbClr val="000000"/>
                </a:solidFill>
                <a:effectLst/>
                <a:uLnTx/>
                <a:uFillTx/>
                <a:latin typeface="Meiryo" charset="-128"/>
                <a:ea typeface="Meiryo" charset="-128"/>
                <a:cs typeface="Meiryo" charset="-128"/>
              </a:endParaRPr>
            </a:p>
          </p:txBody>
        </p:sp>
      </p:grpSp>
      <p:sp>
        <p:nvSpPr>
          <p:cNvPr id="22" name="正方形/長方形 21"/>
          <p:cNvSpPr/>
          <p:nvPr/>
        </p:nvSpPr>
        <p:spPr>
          <a:xfrm>
            <a:off x="1668544" y="5607762"/>
            <a:ext cx="2975132" cy="152309"/>
          </a:xfrm>
          <a:prstGeom prst="rect">
            <a:avLst/>
          </a:prstGeom>
          <a:solidFill>
            <a:schemeClr val="bg1"/>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1" lang="en-US" altLang="ja-JP" sz="750" b="0" i="0" u="none" strike="noStrike" kern="1200" cap="none" spc="0" normalizeH="0" baseline="0" noProof="0" dirty="0">
                <a:ln>
                  <a:noFill/>
                </a:ln>
                <a:solidFill>
                  <a:srgbClr val="000000"/>
                </a:solidFill>
                <a:effectLst/>
                <a:uLnTx/>
                <a:uFillTx/>
                <a:latin typeface="Meiryo" charset="-128"/>
                <a:ea typeface="Meiryo" charset="-128"/>
                <a:cs typeface="Meiryo" charset="-128"/>
              </a:rPr>
              <a:t>*</a:t>
            </a:r>
            <a:r>
              <a:rPr kumimoji="1" lang="ja-JP" altLang="en-US" sz="750" b="0" i="0" u="none" strike="noStrike" kern="1200" cap="none" spc="0" normalizeH="0" baseline="0" noProof="0" dirty="0">
                <a:ln>
                  <a:noFill/>
                </a:ln>
                <a:solidFill>
                  <a:srgbClr val="000000"/>
                </a:solidFill>
                <a:effectLst/>
                <a:uLnTx/>
                <a:uFillTx/>
                <a:latin typeface="Meiryo" charset="-128"/>
                <a:ea typeface="Meiryo" charset="-128"/>
                <a:cs typeface="Meiryo" charset="-128"/>
              </a:rPr>
              <a:t>ただし他疾患での受診もカウントされるため多く出る可能性がある</a:t>
            </a:r>
          </a:p>
        </p:txBody>
      </p:sp>
      <p:graphicFrame>
        <p:nvGraphicFramePr>
          <p:cNvPr id="62" name="Content Placeholder 4"/>
          <p:cNvGraphicFramePr>
            <a:graphicFrameLocks/>
          </p:cNvGraphicFramePr>
          <p:nvPr>
            <p:extLst>
              <p:ext uri="{D42A27DB-BD31-4B8C-83A1-F6EECF244321}">
                <p14:modId xmlns:p14="http://schemas.microsoft.com/office/powerpoint/2010/main" val="1007077177"/>
              </p:ext>
            </p:extLst>
          </p:nvPr>
        </p:nvGraphicFramePr>
        <p:xfrm>
          <a:off x="5051854" y="3948990"/>
          <a:ext cx="3981363" cy="1104826"/>
        </p:xfrm>
        <a:graphic>
          <a:graphicData uri="http://schemas.openxmlformats.org/drawingml/2006/table">
            <a:tbl>
              <a:tblPr/>
              <a:tblGrid>
                <a:gridCol w="926155">
                  <a:extLst>
                    <a:ext uri="{9D8B030D-6E8A-4147-A177-3AD203B41FA5}">
                      <a16:colId xmlns:a16="http://schemas.microsoft.com/office/drawing/2014/main" val="20000"/>
                    </a:ext>
                  </a:extLst>
                </a:gridCol>
                <a:gridCol w="862243">
                  <a:extLst>
                    <a:ext uri="{9D8B030D-6E8A-4147-A177-3AD203B41FA5}">
                      <a16:colId xmlns:a16="http://schemas.microsoft.com/office/drawing/2014/main" val="20003"/>
                    </a:ext>
                  </a:extLst>
                </a:gridCol>
                <a:gridCol w="720080">
                  <a:extLst>
                    <a:ext uri="{9D8B030D-6E8A-4147-A177-3AD203B41FA5}">
                      <a16:colId xmlns:a16="http://schemas.microsoft.com/office/drawing/2014/main" val="20004"/>
                    </a:ext>
                  </a:extLst>
                </a:gridCol>
                <a:gridCol w="648072">
                  <a:extLst>
                    <a:ext uri="{9D8B030D-6E8A-4147-A177-3AD203B41FA5}">
                      <a16:colId xmlns:a16="http://schemas.microsoft.com/office/drawing/2014/main" val="244931673"/>
                    </a:ext>
                  </a:extLst>
                </a:gridCol>
                <a:gridCol w="824813">
                  <a:extLst>
                    <a:ext uri="{9D8B030D-6E8A-4147-A177-3AD203B41FA5}">
                      <a16:colId xmlns:a16="http://schemas.microsoft.com/office/drawing/2014/main" val="413190523"/>
                    </a:ext>
                  </a:extLst>
                </a:gridCol>
              </a:tblGrid>
              <a:tr h="361044">
                <a:tc>
                  <a:txBody>
                    <a:bodyPr/>
                    <a:lstStyle/>
                    <a:p>
                      <a:pPr algn="ctr" fontAlgn="ctr"/>
                      <a:r>
                        <a:rPr lang="ja-JP" altLang="en-US" sz="1100" b="0" i="0" u="none" strike="noStrike" dirty="0">
                          <a:solidFill>
                            <a:srgbClr val="000000"/>
                          </a:solidFill>
                          <a:effectLst/>
                          <a:latin typeface="Meiryo" charset="-128"/>
                          <a:ea typeface="Meiryo" charset="-128"/>
                          <a:cs typeface="Meiryo" charset="-128"/>
                        </a:rPr>
                        <a:t>外来を受診</a:t>
                      </a:r>
                      <a:br>
                        <a:rPr lang="en-US" altLang="ja-JP" sz="1100" b="0" i="0" u="none" strike="noStrike" dirty="0">
                          <a:solidFill>
                            <a:srgbClr val="000000"/>
                          </a:solidFill>
                          <a:effectLst/>
                          <a:latin typeface="Meiryo" charset="-128"/>
                          <a:ea typeface="Meiryo" charset="-128"/>
                          <a:cs typeface="Meiryo" charset="-128"/>
                        </a:rPr>
                      </a:br>
                      <a:r>
                        <a:rPr lang="ja-JP" altLang="en-US" sz="1100" b="0" i="0" u="none" strike="noStrike" dirty="0">
                          <a:solidFill>
                            <a:srgbClr val="000000"/>
                          </a:solidFill>
                          <a:effectLst/>
                          <a:latin typeface="Meiryo" charset="-128"/>
                          <a:ea typeface="Meiryo" charset="-128"/>
                          <a:cs typeface="Meiryo" charset="-128"/>
                        </a:rPr>
                        <a:t>した患者数</a:t>
                      </a:r>
                    </a:p>
                  </a:txBody>
                  <a:tcPr marL="3659" marR="3659" marT="3024"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4E7FE"/>
                    </a:solidFill>
                  </a:tcPr>
                </a:tc>
                <a:tc>
                  <a:txBody>
                    <a:bodyPr/>
                    <a:lstStyle/>
                    <a:p>
                      <a:pPr algn="ctr" fontAlgn="ctr"/>
                      <a:r>
                        <a:rPr lang="ja-JP" altLang="en-US" sz="1200" b="0" i="0" u="none" strike="noStrike" dirty="0">
                          <a:solidFill>
                            <a:srgbClr val="000000"/>
                          </a:solidFill>
                          <a:effectLst/>
                          <a:latin typeface="Meiryo" charset="-128"/>
                          <a:ea typeface="Meiryo" charset="-128"/>
                          <a:cs typeface="Meiryo" charset="-128"/>
                        </a:rPr>
                        <a:t>認知症</a:t>
                      </a:r>
                    </a:p>
                  </a:txBody>
                  <a:tcPr marL="3659" marR="3659" marT="3024"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4E7FE"/>
                    </a:solidFill>
                  </a:tcPr>
                </a:tc>
                <a:tc>
                  <a:txBody>
                    <a:bodyPr/>
                    <a:lstStyle/>
                    <a:p>
                      <a:pPr algn="ctr" fontAlgn="ctr"/>
                      <a:r>
                        <a:rPr lang="ja-JP" altLang="en-US" sz="1200" b="0" i="0" u="none" strike="noStrike" dirty="0">
                          <a:solidFill>
                            <a:srgbClr val="000000"/>
                          </a:solidFill>
                          <a:effectLst/>
                          <a:latin typeface="Meiryo" charset="-128"/>
                          <a:ea typeface="Meiryo" charset="-128"/>
                          <a:cs typeface="Meiryo" charset="-128"/>
                        </a:rPr>
                        <a:t>発達障害</a:t>
                      </a:r>
                    </a:p>
                  </a:txBody>
                  <a:tcPr marL="3659" marR="3659" marT="3024"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200" b="0" i="0" u="none" strike="noStrike" dirty="0">
                          <a:solidFill>
                            <a:srgbClr val="000000"/>
                          </a:solidFill>
                          <a:effectLst/>
                          <a:latin typeface="Meiryo" charset="-128"/>
                          <a:ea typeface="Meiryo" charset="-128"/>
                          <a:cs typeface="Meiryo" charset="-128"/>
                        </a:rPr>
                        <a:t>摂食障害</a:t>
                      </a:r>
                    </a:p>
                  </a:txBody>
                  <a:tcPr marL="3659" marR="3659" marT="3024"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200" b="0" i="0" u="none" strike="noStrike" dirty="0">
                          <a:solidFill>
                            <a:srgbClr val="000000"/>
                          </a:solidFill>
                          <a:effectLst/>
                          <a:latin typeface="Meiryo" charset="-128"/>
                          <a:ea typeface="Meiryo" charset="-128"/>
                          <a:cs typeface="Meiryo" charset="-128"/>
                        </a:rPr>
                        <a:t>てんかん</a:t>
                      </a:r>
                    </a:p>
                  </a:txBody>
                  <a:tcPr marL="3659" marR="3659" marT="3024"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371891">
                <a:tc>
                  <a:txBody>
                    <a:bodyPr/>
                    <a:lstStyle/>
                    <a:p>
                      <a:pPr algn="l" fontAlgn="ctr"/>
                      <a:r>
                        <a:rPr lang="en-US" altLang="ja-JP" sz="1200" b="0" i="0" u="none" strike="noStrike" dirty="0">
                          <a:solidFill>
                            <a:srgbClr val="000000"/>
                          </a:solidFill>
                          <a:effectLst/>
                          <a:latin typeface="Meiryo" charset="-128"/>
                          <a:ea typeface="Meiryo" charset="-128"/>
                          <a:cs typeface="Meiryo" charset="-128"/>
                        </a:rPr>
                        <a:t>1.</a:t>
                      </a:r>
                      <a:r>
                        <a:rPr lang="ja-JP" altLang="en-US" sz="1200" b="0" i="0" u="none" strike="noStrike" dirty="0">
                          <a:solidFill>
                            <a:srgbClr val="000000"/>
                          </a:solidFill>
                          <a:effectLst/>
                          <a:latin typeface="Meiryo" charset="-128"/>
                          <a:ea typeface="Meiryo" charset="-128"/>
                          <a:cs typeface="Meiryo" charset="-128"/>
                        </a:rPr>
                        <a:t>精神に限定</a:t>
                      </a:r>
                    </a:p>
                  </a:txBody>
                  <a:tcPr marL="3659" marR="3659" marT="3024"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Meiryo" charset="-128"/>
                          <a:ea typeface="Meiryo" charset="-128"/>
                          <a:cs typeface="Meiryo" charset="-128"/>
                        </a:rPr>
                        <a:t>288,588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Meiryo" charset="-128"/>
                          <a:ea typeface="Meiryo" charset="-128"/>
                          <a:cs typeface="Meiryo" charset="-128"/>
                        </a:rPr>
                        <a:t>167,597</a:t>
                      </a:r>
                    </a:p>
                  </a:txBody>
                  <a:tcPr marL="3659" marR="3659" marT="3024"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Meiryo" charset="-128"/>
                          <a:ea typeface="Meiryo" charset="-128"/>
                          <a:cs typeface="Meiryo" charset="-128"/>
                        </a:rPr>
                        <a:t>24,207</a:t>
                      </a:r>
                    </a:p>
                  </a:txBody>
                  <a:tcPr marL="3659" marR="3659" marT="3024"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eiryo" charset="-128"/>
                          <a:ea typeface="Meiryo" charset="-128"/>
                          <a:cs typeface="Meiryo" charset="-128"/>
                        </a:rPr>
                        <a:t>369,823</a:t>
                      </a:r>
                    </a:p>
                  </a:txBody>
                  <a:tcPr marL="3659" marR="3659" marT="3024"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371891">
                <a:tc>
                  <a:txBody>
                    <a:bodyPr/>
                    <a:lstStyle/>
                    <a:p>
                      <a:pPr algn="l" fontAlgn="ctr"/>
                      <a:r>
                        <a:rPr lang="en-US" altLang="ja-JP" sz="1200" b="0" i="0" u="none" strike="noStrike" dirty="0">
                          <a:solidFill>
                            <a:srgbClr val="000000"/>
                          </a:solidFill>
                          <a:effectLst/>
                          <a:latin typeface="Meiryo" charset="-128"/>
                          <a:ea typeface="Meiryo" charset="-128"/>
                          <a:cs typeface="Meiryo" charset="-128"/>
                        </a:rPr>
                        <a:t>2.</a:t>
                      </a:r>
                      <a:r>
                        <a:rPr lang="ja-JP" altLang="en-US" sz="1200" b="0" i="0" u="none" strike="noStrike" dirty="0">
                          <a:solidFill>
                            <a:srgbClr val="000000"/>
                          </a:solidFill>
                          <a:effectLst/>
                          <a:latin typeface="Meiryo" charset="-128"/>
                          <a:ea typeface="Meiryo" charset="-128"/>
                          <a:cs typeface="Meiryo" charset="-128"/>
                        </a:rPr>
                        <a:t>限定なし</a:t>
                      </a:r>
                    </a:p>
                  </a:txBody>
                  <a:tcPr marL="3659" marR="3659" marT="3024"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Meiryo" charset="-128"/>
                          <a:ea typeface="Meiryo" charset="-128"/>
                          <a:cs typeface="Meiryo" charset="-128"/>
                        </a:rPr>
                        <a:t>1,545,123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Meiryo" charset="-128"/>
                          <a:ea typeface="Meiryo" charset="-128"/>
                          <a:cs typeface="Meiryo" charset="-128"/>
                        </a:rPr>
                        <a:t>425,318</a:t>
                      </a:r>
                    </a:p>
                  </a:txBody>
                  <a:tcPr marL="3659" marR="3659" marT="3024"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eiryo" charset="-128"/>
                          <a:ea typeface="Meiryo" charset="-128"/>
                          <a:cs typeface="Meiryo" charset="-128"/>
                        </a:rPr>
                        <a:t>96,910</a:t>
                      </a:r>
                    </a:p>
                  </a:txBody>
                  <a:tcPr marL="3659" marR="3659" marT="3024"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eiryo" charset="-128"/>
                          <a:ea typeface="Meiryo" charset="-128"/>
                          <a:cs typeface="Meiryo" charset="-128"/>
                        </a:rPr>
                        <a:t>1,260,432</a:t>
                      </a:r>
                    </a:p>
                  </a:txBody>
                  <a:tcPr marL="3659" marR="3659" marT="3024"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68" name="Rectangle 126"/>
          <p:cNvSpPr/>
          <p:nvPr/>
        </p:nvSpPr>
        <p:spPr>
          <a:xfrm>
            <a:off x="6000018" y="4358003"/>
            <a:ext cx="3030619" cy="257800"/>
          </a:xfrm>
          <a:prstGeom prst="rect">
            <a:avLst/>
          </a:prstGeom>
          <a:noFill/>
          <a:ln w="28575">
            <a:solidFill>
              <a:srgbClr val="FF0000"/>
            </a:solidFill>
            <a:prstDash val="dash"/>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endParaRPr kumimoji="1" lang="ja-JP" altLang="en-US" sz="825" b="0" i="0" u="none" strike="noStrike" kern="1200" cap="none" spc="0" normalizeH="0" baseline="0" noProof="0" dirty="0">
              <a:ln>
                <a:noFill/>
              </a:ln>
              <a:solidFill>
                <a:srgbClr val="000000"/>
              </a:solidFill>
              <a:effectLst/>
              <a:uLnTx/>
              <a:uFillTx/>
              <a:latin typeface="Meiryo" charset="-128"/>
              <a:ea typeface="Meiryo" charset="-128"/>
              <a:cs typeface="Meiryo" charset="-128"/>
            </a:endParaRPr>
          </a:p>
        </p:txBody>
      </p:sp>
      <p:grpSp>
        <p:nvGrpSpPr>
          <p:cNvPr id="71" name="Group 57"/>
          <p:cNvGrpSpPr/>
          <p:nvPr/>
        </p:nvGrpSpPr>
        <p:grpSpPr>
          <a:xfrm rot="19524105" flipV="1">
            <a:off x="6611348" y="3589668"/>
            <a:ext cx="96732" cy="822404"/>
            <a:chOff x="7265144" y="4781753"/>
            <a:chExt cx="163537" cy="482455"/>
          </a:xfrm>
        </p:grpSpPr>
        <p:cxnSp>
          <p:nvCxnSpPr>
            <p:cNvPr id="72" name="Straight Connector 58"/>
            <p:cNvCxnSpPr>
              <a:cxnSpLocks/>
            </p:cNvCxnSpPr>
            <p:nvPr/>
          </p:nvCxnSpPr>
          <p:spPr bwMode="auto">
            <a:xfrm rot="19524105" flipH="1" flipV="1">
              <a:off x="7265144" y="4782641"/>
              <a:ext cx="163537" cy="356362"/>
            </a:xfrm>
            <a:prstGeom prst="lin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cxnSp>
          <p:nvCxnSpPr>
            <p:cNvPr id="73" name="Straight Connector 60"/>
            <p:cNvCxnSpPr>
              <a:cxnSpLocks/>
            </p:cNvCxnSpPr>
            <p:nvPr/>
          </p:nvCxnSpPr>
          <p:spPr bwMode="auto">
            <a:xfrm rot="19524105" flipV="1">
              <a:off x="7388663" y="4781753"/>
              <a:ext cx="15664" cy="482455"/>
            </a:xfrm>
            <a:prstGeom prst="lin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grpSp>
      <p:sp>
        <p:nvSpPr>
          <p:cNvPr id="75" name="Rectangle 133"/>
          <p:cNvSpPr/>
          <p:nvPr/>
        </p:nvSpPr>
        <p:spPr>
          <a:xfrm>
            <a:off x="6147202" y="3326099"/>
            <a:ext cx="1998250" cy="515253"/>
          </a:xfrm>
          <a:prstGeom prst="rect">
            <a:avLst/>
          </a:prstGeom>
          <a:solidFill>
            <a:schemeClr val="bg1"/>
          </a:solidFill>
          <a:ln w="28575">
            <a:solidFill>
              <a:srgbClr val="FF0000"/>
            </a:solidFill>
            <a:prstDash val="dash"/>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Meiryo" charset="-128"/>
                <a:ea typeface="Meiryo" charset="-128"/>
                <a:cs typeface="Meiryo" charset="-128"/>
              </a:rPr>
              <a:t>精神療法に限定した患者数は</a:t>
            </a:r>
            <a:br>
              <a:rPr kumimoji="1" lang="en-US" altLang="ja-JP" sz="900" b="0" i="0" u="none" strike="noStrike" kern="1200" cap="none" spc="0" normalizeH="0" baseline="0" noProof="0" dirty="0">
                <a:ln>
                  <a:noFill/>
                </a:ln>
                <a:solidFill>
                  <a:srgbClr val="000000"/>
                </a:solidFill>
                <a:effectLst/>
                <a:uLnTx/>
                <a:uFillTx/>
                <a:latin typeface="Meiryo" charset="-128"/>
                <a:ea typeface="Meiryo" charset="-128"/>
                <a:cs typeface="Meiryo" charset="-128"/>
              </a:rPr>
            </a:br>
            <a:r>
              <a:rPr kumimoji="1" lang="en-US" altLang="ja-JP" sz="900" b="0" i="0" u="none" strike="noStrike" kern="1200" cap="none" spc="0" normalizeH="0" baseline="0" noProof="0" dirty="0">
                <a:ln>
                  <a:noFill/>
                </a:ln>
                <a:solidFill>
                  <a:srgbClr val="000000"/>
                </a:solidFill>
                <a:effectLst/>
                <a:uLnTx/>
                <a:uFillTx/>
                <a:latin typeface="Meiryo" charset="-128"/>
                <a:ea typeface="Meiryo" charset="-128"/>
                <a:cs typeface="Meiryo" charset="-128"/>
              </a:rPr>
              <a:t>4</a:t>
            </a:r>
            <a:r>
              <a:rPr kumimoji="1" lang="ja-JP" altLang="en-US" sz="900" b="0" i="0" u="none" strike="noStrike" kern="1200" cap="none" spc="0" normalizeH="0" baseline="0" noProof="0" dirty="0">
                <a:ln>
                  <a:noFill/>
                </a:ln>
                <a:solidFill>
                  <a:srgbClr val="000000"/>
                </a:solidFill>
                <a:effectLst/>
                <a:uLnTx/>
                <a:uFillTx/>
                <a:latin typeface="Meiryo" charset="-128"/>
                <a:ea typeface="Meiryo" charset="-128"/>
                <a:cs typeface="Meiryo" charset="-128"/>
              </a:rPr>
              <a:t>疾患の外来診療の実態よりも</a:t>
            </a:r>
            <a:br>
              <a:rPr kumimoji="1" lang="en-US" altLang="ja-JP" sz="900" b="0" i="0" u="none" strike="noStrike" kern="1200" cap="none" spc="0" normalizeH="0" baseline="0" noProof="0" dirty="0">
                <a:ln>
                  <a:noFill/>
                </a:ln>
                <a:solidFill>
                  <a:srgbClr val="000000"/>
                </a:solidFill>
                <a:effectLst/>
                <a:uLnTx/>
                <a:uFillTx/>
                <a:latin typeface="Meiryo" charset="-128"/>
                <a:ea typeface="Meiryo" charset="-128"/>
                <a:cs typeface="Meiryo" charset="-128"/>
              </a:rPr>
            </a:br>
            <a:r>
              <a:rPr kumimoji="1" lang="ja-JP" altLang="en-US" sz="900" b="0" i="0" u="none" strike="noStrike" kern="1200" cap="none" spc="0" normalizeH="0" baseline="0" noProof="0" dirty="0">
                <a:ln>
                  <a:noFill/>
                </a:ln>
                <a:solidFill>
                  <a:srgbClr val="000000"/>
                </a:solidFill>
                <a:effectLst/>
                <a:uLnTx/>
                <a:uFillTx/>
                <a:latin typeface="Meiryo" charset="-128"/>
                <a:ea typeface="Meiryo" charset="-128"/>
                <a:cs typeface="Meiryo" charset="-128"/>
              </a:rPr>
              <a:t>少ない恐れがある</a:t>
            </a:r>
          </a:p>
        </p:txBody>
      </p:sp>
      <p:sp>
        <p:nvSpPr>
          <p:cNvPr id="76" name="Rectangle 126"/>
          <p:cNvSpPr/>
          <p:nvPr/>
        </p:nvSpPr>
        <p:spPr>
          <a:xfrm>
            <a:off x="6002597" y="4755376"/>
            <a:ext cx="3030619" cy="257800"/>
          </a:xfrm>
          <a:prstGeom prst="rect">
            <a:avLst/>
          </a:prstGeom>
          <a:noFill/>
          <a:ln w="28575">
            <a:solidFill>
              <a:srgbClr val="1E3AF8"/>
            </a:solidFill>
            <a:prstDash val="soli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endParaRPr kumimoji="1" lang="ja-JP" altLang="en-US" sz="825" b="0" i="0" u="none" strike="noStrike" kern="1200" cap="none" spc="0" normalizeH="0" baseline="0" noProof="0" dirty="0">
              <a:ln>
                <a:noFill/>
              </a:ln>
              <a:solidFill>
                <a:srgbClr val="000000"/>
              </a:solidFill>
              <a:effectLst/>
              <a:uLnTx/>
              <a:uFillTx/>
              <a:latin typeface="Meiryo" charset="-128"/>
              <a:ea typeface="Meiryo" charset="-128"/>
              <a:cs typeface="Meiryo" charset="-128"/>
            </a:endParaRPr>
          </a:p>
        </p:txBody>
      </p:sp>
      <p:grpSp>
        <p:nvGrpSpPr>
          <p:cNvPr id="4" name="Group 3">
            <a:extLst>
              <a:ext uri="{FF2B5EF4-FFF2-40B4-BE49-F238E27FC236}">
                <a16:creationId xmlns:a16="http://schemas.microsoft.com/office/drawing/2014/main" id="{652D92A5-976B-4EBF-BFAD-CF6D75137A84}"/>
              </a:ext>
            </a:extLst>
          </p:cNvPr>
          <p:cNvGrpSpPr/>
          <p:nvPr/>
        </p:nvGrpSpPr>
        <p:grpSpPr>
          <a:xfrm>
            <a:off x="6130424" y="5012501"/>
            <a:ext cx="1897557" cy="731951"/>
            <a:chOff x="6130424" y="5142375"/>
            <a:chExt cx="1897557" cy="731951"/>
          </a:xfrm>
        </p:grpSpPr>
        <p:grpSp>
          <p:nvGrpSpPr>
            <p:cNvPr id="77" name="Group 57"/>
            <p:cNvGrpSpPr/>
            <p:nvPr/>
          </p:nvGrpSpPr>
          <p:grpSpPr>
            <a:xfrm rot="5021214" flipV="1">
              <a:off x="6779967" y="5289975"/>
              <a:ext cx="530212" cy="235011"/>
              <a:chOff x="6920271" y="6227983"/>
              <a:chExt cx="436043" cy="283418"/>
            </a:xfrm>
          </p:grpSpPr>
          <p:cxnSp>
            <p:nvCxnSpPr>
              <p:cNvPr id="78" name="Straight Connector 58"/>
              <p:cNvCxnSpPr>
                <a:cxnSpLocks/>
              </p:cNvCxnSpPr>
              <p:nvPr/>
            </p:nvCxnSpPr>
            <p:spPr bwMode="auto">
              <a:xfrm rot="5021214" flipH="1">
                <a:off x="7067823" y="6080431"/>
                <a:ext cx="140939" cy="436043"/>
              </a:xfrm>
              <a:prstGeom prst="line">
                <a:avLst/>
              </a:prstGeom>
              <a:noFill/>
              <a:ln w="19050" cap="flat" cmpd="sng" algn="ctr">
                <a:solidFill>
                  <a:srgbClr val="1E3AF8"/>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cxnSp>
            <p:nvCxnSpPr>
              <p:cNvPr id="79" name="Straight Connector 60"/>
              <p:cNvCxnSpPr>
                <a:cxnSpLocks/>
              </p:cNvCxnSpPr>
              <p:nvPr/>
            </p:nvCxnSpPr>
            <p:spPr bwMode="auto">
              <a:xfrm rot="5021214" flipH="1">
                <a:off x="7016832" y="6186742"/>
                <a:ext cx="268877" cy="380442"/>
              </a:xfrm>
              <a:prstGeom prst="line">
                <a:avLst/>
              </a:prstGeom>
              <a:noFill/>
              <a:ln w="19050" cap="flat" cmpd="sng" algn="ctr">
                <a:solidFill>
                  <a:srgbClr val="1E3AF8"/>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grpSp>
        <p:sp>
          <p:nvSpPr>
            <p:cNvPr id="80" name="Rectangle 133"/>
            <p:cNvSpPr/>
            <p:nvPr/>
          </p:nvSpPr>
          <p:spPr>
            <a:xfrm>
              <a:off x="6130424" y="5359074"/>
              <a:ext cx="1897557" cy="515252"/>
            </a:xfrm>
            <a:prstGeom prst="rect">
              <a:avLst/>
            </a:prstGeom>
            <a:solidFill>
              <a:schemeClr val="bg1"/>
            </a:solidFill>
            <a:ln w="28575">
              <a:solidFill>
                <a:srgbClr val="1E3AF8"/>
              </a:solidFill>
              <a:prstDash val="soli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Meiryo" charset="-128"/>
                  <a:ea typeface="Meiryo" charset="-128"/>
                  <a:cs typeface="Meiryo" charset="-128"/>
                </a:rPr>
                <a:t>精神療法が算出されない各疾患の</a:t>
              </a:r>
              <a:br>
                <a:rPr kumimoji="1" lang="en-US" altLang="ja-JP" sz="900" b="0" i="0" u="none" strike="noStrike" kern="1200" cap="none" spc="0" normalizeH="0" baseline="0" noProof="0" dirty="0">
                  <a:ln>
                    <a:noFill/>
                  </a:ln>
                  <a:solidFill>
                    <a:srgbClr val="000000"/>
                  </a:solidFill>
                  <a:effectLst/>
                  <a:uLnTx/>
                  <a:uFillTx/>
                  <a:latin typeface="Meiryo" charset="-128"/>
                  <a:ea typeface="Meiryo" charset="-128"/>
                  <a:cs typeface="Meiryo" charset="-128"/>
                </a:rPr>
              </a:br>
              <a:r>
                <a:rPr kumimoji="1" lang="ja-JP" altLang="en-US" sz="900" b="0" i="0" u="none" strike="noStrike" kern="1200" cap="none" spc="0" normalizeH="0" baseline="0" noProof="0" dirty="0">
                  <a:ln>
                    <a:noFill/>
                  </a:ln>
                  <a:solidFill>
                    <a:srgbClr val="000000"/>
                  </a:solidFill>
                  <a:effectLst/>
                  <a:uLnTx/>
                  <a:uFillTx/>
                  <a:latin typeface="Meiryo" charset="-128"/>
                  <a:ea typeface="Meiryo" charset="-128"/>
                  <a:cs typeface="Meiryo" charset="-128"/>
                </a:rPr>
                <a:t>患者数も算出可能</a:t>
              </a:r>
            </a:p>
          </p:txBody>
        </p:sp>
      </p:grpSp>
      <p:cxnSp>
        <p:nvCxnSpPr>
          <p:cNvPr id="81" name="直線コネクタ 80"/>
          <p:cNvCxnSpPr>
            <a:cxnSpLocks/>
          </p:cNvCxnSpPr>
          <p:nvPr/>
        </p:nvCxnSpPr>
        <p:spPr bwMode="auto">
          <a:xfrm flipV="1">
            <a:off x="138429" y="4495128"/>
            <a:ext cx="4860000" cy="0"/>
          </a:xfrm>
          <a:prstGeom prst="line">
            <a:avLst/>
          </a:prstGeom>
          <a:noFill/>
          <a:ln w="12700" cap="flat" cmpd="sng" algn="ctr">
            <a:solidFill>
              <a:schemeClr val="bg2"/>
            </a:solidFill>
            <a:prstDash val="dash"/>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grpSp>
        <p:nvGrpSpPr>
          <p:cNvPr id="28" name="グループ化 27"/>
          <p:cNvGrpSpPr/>
          <p:nvPr/>
        </p:nvGrpSpPr>
        <p:grpSpPr>
          <a:xfrm>
            <a:off x="3599892" y="2638199"/>
            <a:ext cx="1296144" cy="270000"/>
            <a:chOff x="5161994" y="2361246"/>
            <a:chExt cx="1728192" cy="360000"/>
          </a:xfrm>
        </p:grpSpPr>
        <p:sp>
          <p:nvSpPr>
            <p:cNvPr id="82" name="Oval 34"/>
            <p:cNvSpPr/>
            <p:nvPr/>
          </p:nvSpPr>
          <p:spPr>
            <a:xfrm>
              <a:off x="5161994" y="2418304"/>
              <a:ext cx="245885" cy="245885"/>
            </a:xfrm>
            <a:prstGeom prst="ellipse">
              <a:avLst/>
            </a:prstGeom>
            <a:solidFill>
              <a:schemeClr val="accent1">
                <a:lumMod val="20000"/>
                <a:lumOff val="80000"/>
              </a:schemeClr>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endParaRPr kumimoji="1" lang="ja-JP" altLang="en-US" sz="825" b="0" i="0" u="none" strike="noStrike" kern="1200" cap="none" spc="0" normalizeH="0" baseline="0" noProof="0" dirty="0">
                <a:ln>
                  <a:noFill/>
                </a:ln>
                <a:solidFill>
                  <a:srgbClr val="000000"/>
                </a:solidFill>
                <a:effectLst/>
                <a:uLnTx/>
                <a:uFillTx/>
                <a:latin typeface="Meiryo" charset="-128"/>
                <a:ea typeface="Meiryo" charset="-128"/>
                <a:cs typeface="Meiryo" charset="-128"/>
              </a:endParaRPr>
            </a:p>
          </p:txBody>
        </p:sp>
        <p:sp>
          <p:nvSpPr>
            <p:cNvPr id="27" name="正方形/長方形 26"/>
            <p:cNvSpPr/>
            <p:nvPr/>
          </p:nvSpPr>
          <p:spPr>
            <a:xfrm>
              <a:off x="5455351" y="2361246"/>
              <a:ext cx="1434835" cy="360000"/>
            </a:xfrm>
            <a:prstGeom prst="rect">
              <a:avLst/>
            </a:prstGeom>
            <a:no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Meiryo" charset="-128"/>
                  <a:ea typeface="Meiryo" charset="-128"/>
                  <a:cs typeface="Meiryo" charset="-128"/>
                </a:rPr>
                <a:t>：各疾患を有する患者</a:t>
              </a:r>
              <a:endParaRPr kumimoji="1" lang="en-US" altLang="ja-JP" sz="800" b="0" i="0" u="none" strike="noStrike" kern="1200" cap="none" spc="0" normalizeH="0" baseline="0" noProof="0" dirty="0">
                <a:ln>
                  <a:noFill/>
                </a:ln>
                <a:solidFill>
                  <a:srgbClr val="000000"/>
                </a:solidFill>
                <a:effectLst/>
                <a:uLnTx/>
                <a:uFillTx/>
                <a:latin typeface="Meiryo" charset="-128"/>
                <a:ea typeface="Meiryo" charset="-128"/>
                <a:cs typeface="Meiryo" charset="-128"/>
              </a:endParaRPr>
            </a:p>
          </p:txBody>
        </p:sp>
      </p:grpSp>
    </p:spTree>
    <p:extLst>
      <p:ext uri="{BB962C8B-B14F-4D97-AF65-F5344CB8AC3E}">
        <p14:creationId xmlns:p14="http://schemas.microsoft.com/office/powerpoint/2010/main" val="1134048011"/>
      </p:ext>
    </p:extLst>
  </p:cSld>
  <p:clrMapOvr>
    <a:masterClrMapping/>
  </p:clrMapOvr>
</p:sld>
</file>

<file path=ppt/theme/theme1.xml><?xml version="1.0" encoding="utf-8"?>
<a:theme xmlns:a="http://schemas.openxmlformats.org/drawingml/2006/main" name="1_10 September 2009">
  <a:themeElements>
    <a:clrScheme name="10 September 2009 1">
      <a:dk1>
        <a:srgbClr val="000000"/>
      </a:dk1>
      <a:lt1>
        <a:srgbClr val="FFFFFF"/>
      </a:lt1>
      <a:dk2>
        <a:srgbClr val="000000"/>
      </a:dk2>
      <a:lt2>
        <a:srgbClr val="808080"/>
      </a:lt2>
      <a:accent1>
        <a:srgbClr val="7889FB"/>
      </a:accent1>
      <a:accent2>
        <a:srgbClr val="009999"/>
      </a:accent2>
      <a:accent3>
        <a:srgbClr val="FFFFFF"/>
      </a:accent3>
      <a:accent4>
        <a:srgbClr val="000000"/>
      </a:accent4>
      <a:accent5>
        <a:srgbClr val="BEC4FD"/>
      </a:accent5>
      <a:accent6>
        <a:srgbClr val="008A8A"/>
      </a:accent6>
      <a:hlink>
        <a:srgbClr val="7889FB"/>
      </a:hlink>
      <a:folHlink>
        <a:srgbClr val="9900CC"/>
      </a:folHlink>
    </a:clrScheme>
    <a:fontScheme name="10 September 2009">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sz="700" dirty="0">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defRPr>
        </a:defPPr>
      </a:lstStyle>
    </a:lnDef>
    <a:txDef>
      <a:spPr bwMode="auto">
        <a:noFill/>
        <a:ln>
          <a:noFill/>
        </a:ln>
      </a:spPr>
      <a:bodyPr wrap="square" rtlCol="0">
        <a:noAutofit/>
      </a:bodyPr>
      <a:lstStyle>
        <a:defPPr algn="ctr">
          <a:defRPr kumimoji="1" sz="900" dirty="0" smtClean="0">
            <a:latin typeface="Meiryo UI" panose="020B0604030504040204" pitchFamily="50" charset="-128"/>
            <a:ea typeface="Meiryo UI" panose="020B0604030504040204" pitchFamily="50" charset="-128"/>
            <a:cs typeface="Meiryo UI" panose="020B0604030504040204" pitchFamily="50" charset="-128"/>
          </a:defRPr>
        </a:defPPr>
      </a:lstStyle>
    </a:txDef>
  </a:objectDefaults>
  <a:extraClrSchemeLst>
    <a:extraClrScheme>
      <a:clrScheme name="10 September 2009 1">
        <a:dk1>
          <a:srgbClr val="000000"/>
        </a:dk1>
        <a:lt1>
          <a:srgbClr val="FFFFFF"/>
        </a:lt1>
        <a:dk2>
          <a:srgbClr val="000000"/>
        </a:dk2>
        <a:lt2>
          <a:srgbClr val="808080"/>
        </a:lt2>
        <a:accent1>
          <a:srgbClr val="7889FB"/>
        </a:accent1>
        <a:accent2>
          <a:srgbClr val="009999"/>
        </a:accent2>
        <a:accent3>
          <a:srgbClr val="FFFFFF"/>
        </a:accent3>
        <a:accent4>
          <a:srgbClr val="000000"/>
        </a:accent4>
        <a:accent5>
          <a:srgbClr val="BEC4FD"/>
        </a:accent5>
        <a:accent6>
          <a:srgbClr val="008A8A"/>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64074</TotalTime>
  <Words>2327</Words>
  <Application>Microsoft Office PowerPoint</Application>
  <PresentationFormat>画面に合わせる (4:3)</PresentationFormat>
  <Paragraphs>325</Paragraphs>
  <Slides>12</Slides>
  <Notes>5</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12</vt:i4>
      </vt:variant>
    </vt:vector>
  </HeadingPairs>
  <TitlesOfParts>
    <vt:vector size="19" baseType="lpstr">
      <vt:lpstr>Meiryo UI</vt:lpstr>
      <vt:lpstr>Meiryo</vt:lpstr>
      <vt:lpstr>Meiryo</vt:lpstr>
      <vt:lpstr>Arial</vt:lpstr>
      <vt:lpstr>Wingdings</vt:lpstr>
      <vt:lpstr>1_10 September 2009</vt:lpstr>
      <vt:lpstr>Microsoft Excel ワークシート</vt:lpstr>
      <vt:lpstr>精神保健福祉資料（NDBベース）の 定義と補足説明</vt:lpstr>
      <vt:lpstr>目次</vt:lpstr>
      <vt:lpstr>精神保健福祉資料（NDBベース）の各指標定義</vt:lpstr>
      <vt:lpstr>目次</vt:lpstr>
      <vt:lpstr>補足説明 –NDB</vt:lpstr>
      <vt:lpstr>補足説明 –NDB 患者ID切替え対応</vt:lpstr>
      <vt:lpstr>補足説明 –NDB NDBデータ特性および集計方法の注意点</vt:lpstr>
      <vt:lpstr>補足説明 –NDB 指標の算出方法</vt:lpstr>
      <vt:lpstr>補足説明 –NDB 認知症など一部疾患の外来の算出方法</vt:lpstr>
      <vt:lpstr>補足説明 –NDB 入院継続と入院日数の定義</vt:lpstr>
      <vt:lpstr>補足説明 –NDB 退院率の算出</vt:lpstr>
      <vt:lpstr>補足説明 –NDB 再入院率の算出</vt:lpstr>
    </vt:vector>
  </TitlesOfParts>
  <Company>IBM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XXX   2010年X月X日 日本アイ・ビー・エム株式会社</dc:title>
  <dc:creator>AA361337</dc:creator>
  <cp:lastModifiedBy>北村　真紀子</cp:lastModifiedBy>
  <cp:revision>1745</cp:revision>
  <cp:lastPrinted>2019-10-02T08:44:00Z</cp:lastPrinted>
  <dcterms:created xsi:type="dcterms:W3CDTF">2010-03-11T01:11:41Z</dcterms:created>
  <dcterms:modified xsi:type="dcterms:W3CDTF">2021-11-18T04:22:02Z</dcterms:modified>
</cp:coreProperties>
</file>