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6"/>
  </p:notesMasterIdLst>
  <p:handoutMasterIdLst>
    <p:handoutMasterId r:id="rId27"/>
  </p:handoutMasterIdLst>
  <p:sldIdLst>
    <p:sldId id="3854" r:id="rId2"/>
    <p:sldId id="5052" r:id="rId3"/>
    <p:sldId id="5032" r:id="rId4"/>
    <p:sldId id="5033" r:id="rId5"/>
    <p:sldId id="5034" r:id="rId6"/>
    <p:sldId id="4972" r:id="rId7"/>
    <p:sldId id="5035" r:id="rId8"/>
    <p:sldId id="5036" r:id="rId9"/>
    <p:sldId id="5037" r:id="rId10"/>
    <p:sldId id="5038" r:id="rId11"/>
    <p:sldId id="5039" r:id="rId12"/>
    <p:sldId id="5040" r:id="rId13"/>
    <p:sldId id="5041" r:id="rId14"/>
    <p:sldId id="5042" r:id="rId15"/>
    <p:sldId id="5043" r:id="rId16"/>
    <p:sldId id="5044" r:id="rId17"/>
    <p:sldId id="5045" r:id="rId18"/>
    <p:sldId id="5046" r:id="rId19"/>
    <p:sldId id="5047" r:id="rId20"/>
    <p:sldId id="5048" r:id="rId21"/>
    <p:sldId id="5049" r:id="rId22"/>
    <p:sldId id="5050" r:id="rId23"/>
    <p:sldId id="4961" r:id="rId24"/>
    <p:sldId id="5051" r:id="rId25"/>
  </p:sldIdLst>
  <p:sldSz cx="12192000" cy="6858000"/>
  <p:notesSz cx="6805613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ahoma" panose="020B0604030504040204" pitchFamily="34" charset="0"/>
        <a:ea typeface="MS UI Gothic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ahoma" panose="020B0604030504040204" pitchFamily="34" charset="0"/>
        <a:ea typeface="MS UI Gothic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ahoma" panose="020B0604030504040204" pitchFamily="34" charset="0"/>
        <a:ea typeface="MS UI Gothic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ahoma" panose="020B0604030504040204" pitchFamily="34" charset="0"/>
        <a:ea typeface="MS UI Gothic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ahoma" panose="020B0604030504040204" pitchFamily="34" charset="0"/>
        <a:ea typeface="MS UI Gothic" panose="020B0600070205080204" pitchFamily="50" charset="-128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ahoma" panose="020B0604030504040204" pitchFamily="34" charset="0"/>
        <a:ea typeface="MS UI Gothic" panose="020B0600070205080204" pitchFamily="50" charset="-128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ahoma" panose="020B0604030504040204" pitchFamily="34" charset="0"/>
        <a:ea typeface="MS UI Gothic" panose="020B0600070205080204" pitchFamily="50" charset="-128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ahoma" panose="020B0604030504040204" pitchFamily="34" charset="0"/>
        <a:ea typeface="MS UI Gothic" panose="020B0600070205080204" pitchFamily="50" charset="-128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ahoma" panose="020B0604030504040204" pitchFamily="34" charset="0"/>
        <a:ea typeface="MS UI Gothic" panose="020B0600070205080204" pitchFamily="50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14">
          <p15:clr>
            <a:srgbClr val="A4A3A4"/>
          </p15:clr>
        </p15:guide>
        <p15:guide id="2" pos="6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E699"/>
    <a:srgbClr val="DEEBF7"/>
    <a:srgbClr val="5B9BD5"/>
    <a:srgbClr val="C55A11"/>
    <a:srgbClr val="4CC884"/>
    <a:srgbClr val="FDC411"/>
    <a:srgbClr val="FFCCCC"/>
    <a:srgbClr val="236B9E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84" autoAdjust="0"/>
    <p:restoredTop sz="94384" autoAdjust="0"/>
  </p:normalViewPr>
  <p:slideViewPr>
    <p:cSldViewPr snapToGrid="0">
      <p:cViewPr varScale="1">
        <p:scale>
          <a:sx n="73" d="100"/>
          <a:sy n="73" d="100"/>
        </p:scale>
        <p:origin x="-822" y="-96"/>
      </p:cViewPr>
      <p:guideLst>
        <p:guide orient="horz" pos="414"/>
        <p:guide pos="6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-1385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1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panose="020B0604020202020204" pitchFamily="34" charset="0"/>
                <a:ea typeface="MS PGothic" panose="020B0600070205080204" pitchFamily="50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41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anose="020B0604020202020204" pitchFamily="34" charset="0"/>
                <a:ea typeface="MS PGothic" panose="020B0600070205080204" pitchFamily="50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41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panose="020B0604020202020204" pitchFamily="34" charset="0"/>
                <a:ea typeface="MS PGothic" panose="020B0600070205080204" pitchFamily="50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41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anose="020B0604020202020204" pitchFamily="34" charset="0"/>
                <a:ea typeface="MS PGothic" panose="020B0600070205080204" pitchFamily="50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0E18855-80C3-47B9-B20E-0B7DDAF6CA31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5479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9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3" tIns="47829" rIns="95653" bIns="47829" numCol="1" anchor="t" anchorCtr="0" compatLnSpc="1">
            <a:prstTxWarp prst="textNoShape">
              <a:avLst/>
            </a:prstTxWarp>
          </a:bodyPr>
          <a:lstStyle>
            <a:lvl1pPr defTabSz="955889" eaLnBrk="1" hangingPunct="1">
              <a:defRPr sz="1300" b="0">
                <a:latin typeface="Arial" panose="020B0604020202020204" pitchFamily="34" charset="0"/>
                <a:ea typeface="MS PGothic" panose="020B0600070205080204" pitchFamily="50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798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3" tIns="47829" rIns="95653" bIns="47829" numCol="1" anchor="t" anchorCtr="0" compatLnSpc="1">
            <a:prstTxWarp prst="textNoShape">
              <a:avLst/>
            </a:prstTxWarp>
          </a:bodyPr>
          <a:lstStyle>
            <a:lvl1pPr algn="r" defTabSz="955889" eaLnBrk="1" hangingPunct="1">
              <a:defRPr sz="1300" b="0">
                <a:latin typeface="Arial" panose="020B0604020202020204" pitchFamily="34" charset="0"/>
                <a:ea typeface="MS PGothic" panose="020B0600070205080204" pitchFamily="50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4538"/>
            <a:ext cx="6627813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21225"/>
            <a:ext cx="5446713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3" tIns="47829" rIns="95653" bIns="478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79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3" tIns="47829" rIns="95653" bIns="47829" numCol="1" anchor="b" anchorCtr="0" compatLnSpc="1">
            <a:prstTxWarp prst="textNoShape">
              <a:avLst/>
            </a:prstTxWarp>
          </a:bodyPr>
          <a:lstStyle>
            <a:lvl1pPr defTabSz="955889" eaLnBrk="1" hangingPunct="1">
              <a:defRPr sz="1300" b="0">
                <a:latin typeface="Arial" panose="020B0604020202020204" pitchFamily="34" charset="0"/>
                <a:ea typeface="MS PGothic" panose="020B0600070205080204" pitchFamily="50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798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3" tIns="47829" rIns="95653" bIns="47829" numCol="1" anchor="b" anchorCtr="0" compatLnSpc="1">
            <a:prstTxWarp prst="textNoShape">
              <a:avLst/>
            </a:prstTxWarp>
          </a:bodyPr>
          <a:lstStyle>
            <a:lvl1pPr algn="r" defTabSz="955889" eaLnBrk="1" hangingPunct="1">
              <a:defRPr sz="1300" b="0">
                <a:latin typeface="Arial" panose="020B0604020202020204" pitchFamily="34" charset="0"/>
                <a:ea typeface="MS PGothic" panose="020B0600070205080204" pitchFamily="50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CFFFA19-1EC0-4C8A-9442-81B71D8AFC2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1765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83762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0227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852564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29246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99010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14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08159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15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05080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04395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17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64008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18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94803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19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6712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93239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20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66992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21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459276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22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043688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31C698-61F9-4F82-A0C0-D874E3D85C9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33736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24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72537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4257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0902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1414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3651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9036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3665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FFA19-1EC0-4C8A-9442-81B71D8AFC29}" type="slidenum">
              <a:rPr lang="ja-JP" altLang="en-US" smtClean="0"/>
              <a:pPr>
                <a:defRPr/>
              </a:pPr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7905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="" xmlns:a16="http://schemas.microsoft.com/office/drawing/2014/main" id="{237187BA-B4C4-43A9-9F56-6D70C62F3C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33057"/>
          <a:stretch/>
        </p:blipFill>
        <p:spPr>
          <a:xfrm>
            <a:off x="368979" y="3637234"/>
            <a:ext cx="11454041" cy="2897188"/>
          </a:xfrm>
          <a:prstGeom prst="rect">
            <a:avLst/>
          </a:prstGeom>
        </p:spPr>
      </p:pic>
      <p:cxnSp>
        <p:nvCxnSpPr>
          <p:cNvPr id="5" name="直線コネクタ 1"/>
          <p:cNvCxnSpPr/>
          <p:nvPr userDrawn="1"/>
        </p:nvCxnSpPr>
        <p:spPr>
          <a:xfrm>
            <a:off x="0" y="593725"/>
            <a:ext cx="12192000" cy="0"/>
          </a:xfrm>
          <a:prstGeom prst="line">
            <a:avLst/>
          </a:prstGeom>
          <a:ln w="2857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4385" y="1744351"/>
            <a:ext cx="10363200" cy="612775"/>
          </a:xfrm>
        </p:spPr>
        <p:txBody>
          <a:bodyPr/>
          <a:lstStyle/>
          <a:p>
            <a:r>
              <a:rPr lang="en-US" altLang="ja-JP" dirty="0"/>
              <a:t>Click to edit Master title style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562166" y="2682191"/>
            <a:ext cx="5263122" cy="955043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60338" y="6615113"/>
            <a:ext cx="488950" cy="184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BCE63-1D52-4228-B2D7-BD24E0339D07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129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60338" y="6615113"/>
            <a:ext cx="488950" cy="1841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1A3D6-8353-441B-A6D5-C1F1242EDC8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45082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930217" y="109538"/>
            <a:ext cx="2895600" cy="8048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3417" y="109538"/>
            <a:ext cx="8483600" cy="8048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60338" y="6615113"/>
            <a:ext cx="488950" cy="1841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20657-DE91-4C34-B443-4A144756176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6704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8" y="109539"/>
            <a:ext cx="11542183" cy="319087"/>
          </a:xfrm>
        </p:spPr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3417" y="533400"/>
            <a:ext cx="5689600" cy="381000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36217" y="533400"/>
            <a:ext cx="5689600" cy="381000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60338" y="6615113"/>
            <a:ext cx="488950" cy="1841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2C266-EBFD-4021-8B4E-9CF695372EE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398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1"/>
          <p:cNvCxnSpPr/>
          <p:nvPr userDrawn="1"/>
        </p:nvCxnSpPr>
        <p:spPr>
          <a:xfrm>
            <a:off x="0" y="692150"/>
            <a:ext cx="121920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8" y="224398"/>
            <a:ext cx="11542713" cy="319087"/>
          </a:xfrm>
        </p:spPr>
        <p:txBody>
          <a:bodyPr/>
          <a:lstStyle>
            <a:lvl1pPr>
              <a:defRPr sz="2400" b="1"/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5088" y="715963"/>
            <a:ext cx="11582400" cy="381000"/>
          </a:xfrm>
        </p:spPr>
        <p:txBody>
          <a:bodyPr/>
          <a:lstStyle>
            <a:lvl1pPr marL="0" indent="0"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60338" y="6615113"/>
            <a:ext cx="488950" cy="184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0E673-070E-4010-AF47-39CF6AE4CDEB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3160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60338" y="6615113"/>
            <a:ext cx="488950" cy="1841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86BE3-A63D-42CE-B44A-29934464E29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815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43417" y="533400"/>
            <a:ext cx="5689600" cy="38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36217" y="533400"/>
            <a:ext cx="5689600" cy="38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60338" y="6615113"/>
            <a:ext cx="488950" cy="1841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A116B-9DD7-4D3E-8BBE-DCB0CFF71385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1050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60338" y="6615113"/>
            <a:ext cx="488950" cy="1841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F2651-1680-425E-9FCA-F0924B1B141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706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60338" y="6615113"/>
            <a:ext cx="488950" cy="1841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D05D4-9F9C-45EF-901B-1EF7277214B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3447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60338" y="6615113"/>
            <a:ext cx="488950" cy="1841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B8329-6CEC-41AD-9852-5DBE4135107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75367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60338" y="6615113"/>
            <a:ext cx="488950" cy="1841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90609-6ACA-4533-8AAF-66EA41935E0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1146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60338" y="6615113"/>
            <a:ext cx="488950" cy="1841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00804-C7F8-49C6-B447-69BA6AF75FE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38394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8" y="715963"/>
            <a:ext cx="1158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/>
              <a:t>Click to edit Master text styles</a:t>
            </a:r>
          </a:p>
          <a:p>
            <a:pPr lvl="1"/>
            <a:r>
              <a:rPr lang="en-US" altLang="ja-JP" dirty="0"/>
              <a:t>Second level</a:t>
            </a:r>
          </a:p>
          <a:p>
            <a:pPr lvl="2"/>
            <a:r>
              <a:rPr lang="en-US" altLang="ja-JP" dirty="0"/>
              <a:t>Third level</a:t>
            </a:r>
          </a:p>
          <a:p>
            <a:pPr lvl="3"/>
            <a:endParaRPr lang="en-US" altLang="ja-JP" dirty="0"/>
          </a:p>
          <a:p>
            <a:pPr lvl="4"/>
            <a:endParaRPr lang="en-US" altLang="ja-JP" dirty="0"/>
          </a:p>
        </p:txBody>
      </p:sp>
      <p:sp>
        <p:nvSpPr>
          <p:cNvPr id="9239" name="Rectangle 23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60338" y="6615113"/>
            <a:ext cx="488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5" tIns="45999" rIns="91995" bIns="45999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defRPr sz="800" b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>
              <a:defRPr/>
            </a:pPr>
            <a:fld id="{FFDDAD5A-942A-4B98-ABBA-0AA0715C89ED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29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7163"/>
            <a:ext cx="11542713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0" tIns="45682" rIns="91360" bIns="456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/>
              <a:t>Click to edit Master title style</a:t>
            </a:r>
          </a:p>
        </p:txBody>
      </p:sp>
      <p:sp>
        <p:nvSpPr>
          <p:cNvPr id="1032" name="Text Box 28"/>
          <p:cNvSpPr txBox="1">
            <a:spLocks noChangeArrowheads="1"/>
          </p:cNvSpPr>
          <p:nvPr/>
        </p:nvSpPr>
        <p:spPr bwMode="auto">
          <a:xfrm>
            <a:off x="119063" y="6591300"/>
            <a:ext cx="4000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ahoma" panose="020B0604030504040204" pitchFamily="34" charset="0"/>
                <a:ea typeface="MS UI Gothic" panose="020B0600070205080204" pitchFamily="50" charset="-128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ahoma" panose="020B0604030504040204" pitchFamily="34" charset="0"/>
                <a:ea typeface="MS UI Gothic" panose="020B0600070205080204" pitchFamily="50" charset="-128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ahoma" panose="020B0604030504040204" pitchFamily="34" charset="0"/>
                <a:ea typeface="MS UI Gothic" panose="020B0600070205080204" pitchFamily="50" charset="-128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ahoma" panose="020B0604030504040204" pitchFamily="34" charset="0"/>
                <a:ea typeface="MS UI Gothic" panose="020B0600070205080204" pitchFamily="50" charset="-128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ahoma" panose="020B0604030504040204" pitchFamily="34" charset="0"/>
                <a:ea typeface="MS UI Gothic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ahoma" panose="020B0604030504040204" pitchFamily="34" charset="0"/>
                <a:ea typeface="MS UI Gothic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ahoma" panose="020B0604030504040204" pitchFamily="34" charset="0"/>
                <a:ea typeface="MS UI Gothic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ahoma" panose="020B0604030504040204" pitchFamily="34" charset="0"/>
                <a:ea typeface="MS UI Gothic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ahoma" panose="020B0604030504040204" pitchFamily="34" charset="0"/>
                <a:ea typeface="MS UI Gothic" panose="020B0600070205080204" pitchFamily="50" charset="-128"/>
              </a:defRPr>
            </a:lvl9pPr>
          </a:lstStyle>
          <a:p>
            <a:pPr eaLnBrk="1" hangingPunct="1">
              <a:defRPr/>
            </a:pPr>
            <a:fld id="{2A81F187-F824-4725-B6C8-C9F640E9FCAF}" type="slidenum">
              <a:rPr lang="ja-JP" altLang="en-US" sz="1000" b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pPr eaLnBrk="1" hangingPunct="1">
                <a:defRPr/>
              </a:pPr>
              <a:t>‹#›</a:t>
            </a:fld>
            <a:endParaRPr lang="en-US" altLang="ja-JP" sz="1000" b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800">
          <a:solidFill>
            <a:srgbClr val="292929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800">
          <a:solidFill>
            <a:srgbClr val="292929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800">
          <a:solidFill>
            <a:srgbClr val="292929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800">
          <a:solidFill>
            <a:srgbClr val="292929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800">
          <a:solidFill>
            <a:srgbClr val="292929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rgbClr val="292929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rgbClr val="292929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rgbClr val="292929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2400">
          <a:solidFill>
            <a:srgbClr val="292929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0" indent="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defRPr kumimoji="1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446088" indent="-2635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–"/>
        <a:defRPr kumimoji="1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1249363" indent="-17780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•"/>
        <a:defRPr kumimoji="1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160178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ü"/>
        <a:defRPr kumimoji="1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19446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»"/>
        <a:defRPr kumimoji="1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2401888" indent="-163513" algn="l" rtl="0" fontAlgn="base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»"/>
        <a:defRPr kumimoji="1" sz="1600">
          <a:solidFill>
            <a:schemeClr val="tx1"/>
          </a:solidFill>
          <a:latin typeface="Arial" charset="0"/>
          <a:ea typeface="+mn-ea"/>
        </a:defRPr>
      </a:lvl6pPr>
      <a:lvl7pPr marL="2859088" indent="-163513" algn="l" rtl="0" fontAlgn="base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»"/>
        <a:defRPr kumimoji="1" sz="1600">
          <a:solidFill>
            <a:schemeClr val="tx1"/>
          </a:solidFill>
          <a:latin typeface="Arial" charset="0"/>
          <a:ea typeface="+mn-ea"/>
        </a:defRPr>
      </a:lvl7pPr>
      <a:lvl8pPr marL="3316288" indent="-163513" algn="l" rtl="0" fontAlgn="base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»"/>
        <a:defRPr kumimoji="1" sz="1600">
          <a:solidFill>
            <a:schemeClr val="tx1"/>
          </a:solidFill>
          <a:latin typeface="Arial" charset="0"/>
          <a:ea typeface="+mn-ea"/>
        </a:defRPr>
      </a:lvl8pPr>
      <a:lvl9pPr marL="3773488" indent="-163513" algn="l" rtl="0" fontAlgn="base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»"/>
        <a:defRPr kumimoji="1" sz="16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&#12362;&#21839;&#12356;&#21512;&#12431;&#12379;&#12399;630@ncnp.go.jp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374746" y="705745"/>
            <a:ext cx="11563350" cy="606425"/>
          </a:xfrm>
        </p:spPr>
        <p:txBody>
          <a:bodyPr lIns="36000" anchor="t"/>
          <a:lstStyle/>
          <a:p>
            <a:r>
              <a:rPr lang="ja-JP" altLang="en-US" sz="2400" b="1" dirty="0"/>
              <a:t>新精神保健福祉資料・</a:t>
            </a:r>
            <a:r>
              <a:rPr lang="en-US" altLang="ja-JP" sz="2400" b="1" dirty="0"/>
              <a:t>630</a:t>
            </a:r>
            <a:r>
              <a:rPr lang="ja-JP" altLang="en-US" sz="2400" b="1" dirty="0"/>
              <a:t>調査の見方使い方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9957813" y="3021866"/>
            <a:ext cx="2178000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60" tIns="45682" rIns="91360" bIns="45682" anchor="ctr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MS PGothic" panose="020B0600070205080204" pitchFamily="50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MS PGothic" panose="020B0600070205080204" pitchFamily="50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MS PGothic" panose="020B0600070205080204" pitchFamily="50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MS PGothic" panose="020B0600070205080204" pitchFamily="50" charset="-128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en-US" altLang="ja-JP" sz="1800" b="0" kern="0" dirty="0"/>
              <a:t>2018</a:t>
            </a:r>
            <a:r>
              <a:rPr lang="ja-JP" altLang="en-US" sz="1800" b="0" kern="0" dirty="0"/>
              <a:t>年</a:t>
            </a:r>
            <a:r>
              <a:rPr lang="en-US" altLang="ja-JP" sz="1800" b="0" kern="0" dirty="0"/>
              <a:t>5</a:t>
            </a:r>
            <a:r>
              <a:rPr lang="ja-JP" altLang="en-US" sz="1800" b="0" kern="0" dirty="0"/>
              <a:t>月</a:t>
            </a:r>
            <a:r>
              <a:rPr lang="en-US" altLang="ja-JP" sz="1800" b="0" kern="0" dirty="0"/>
              <a:t>28</a:t>
            </a:r>
            <a:r>
              <a:rPr lang="ja-JP" altLang="en-US" sz="1800" b="0" kern="0" dirty="0"/>
              <a:t>日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50704" y="2449797"/>
            <a:ext cx="9165861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H28-30 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厚生労働科学研究「精神科医療提供体制の機能強化を推進する政策研究」　研究代表者</a:t>
            </a: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国立精神・神経医療研究センター</a:t>
            </a:r>
          </a:p>
          <a:p>
            <a:pPr algn="r"/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山之内芳雄</a:t>
            </a:r>
          </a:p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00" y="0"/>
            <a:ext cx="12001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38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8307" y="3044716"/>
            <a:ext cx="11542713" cy="319087"/>
          </a:xfrm>
        </p:spPr>
        <p:txBody>
          <a:bodyPr/>
          <a:lstStyle/>
          <a:p>
            <a:r>
              <a:rPr lang="en-US" altLang="ja-JP" dirty="0"/>
              <a:t>1</a:t>
            </a:r>
            <a:r>
              <a:rPr lang="ja-JP" altLang="en-US" dirty="0"/>
              <a:t>年以上の入院患者の状況は</a:t>
            </a:r>
            <a:r>
              <a:rPr lang="en-US" altLang="ja-JP" dirty="0"/>
              <a:t>630</a:t>
            </a:r>
            <a:r>
              <a:rPr lang="ja-JP" altLang="en-US" dirty="0"/>
              <a:t>調査で、住所地ベースでわかるようになった</a:t>
            </a:r>
            <a:br>
              <a:rPr lang="ja-JP" altLang="en-US" dirty="0"/>
            </a:br>
            <a:r>
              <a:rPr lang="ja-JP" altLang="en-US" dirty="0"/>
              <a:t/>
            </a:r>
            <a:br>
              <a:rPr lang="ja-JP" altLang="en-US" dirty="0"/>
            </a:br>
            <a:r>
              <a:rPr lang="ja-JP" altLang="en-US" dirty="0"/>
              <a:t>　</a:t>
            </a:r>
            <a:r>
              <a:rPr lang="en-US" altLang="ja-JP" dirty="0"/>
              <a:t>https://www.ncnp.go.jp/nimh/keikaku/data/</a:t>
            </a:r>
            <a:r>
              <a:rPr lang="ja-JP" altLang="en-US" dirty="0"/>
              <a:t/>
            </a:r>
            <a:br>
              <a:rPr lang="ja-JP" altLang="en-US" dirty="0"/>
            </a:br>
            <a:r>
              <a:rPr lang="ja-JP" altLang="en-US" dirty="0"/>
              <a:t>　</a:t>
            </a:r>
            <a:r>
              <a:rPr lang="en-US" altLang="ja-JP" dirty="0"/>
              <a:t>https://remhrad.ncnp.go.jp/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3306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平成</a:t>
            </a:r>
            <a:r>
              <a:rPr kumimoji="1" lang="en-US" altLang="ja-JP" dirty="0" smtClean="0"/>
              <a:t>29</a:t>
            </a:r>
            <a:r>
              <a:rPr kumimoji="1" lang="ja-JP" altLang="en-US" dirty="0" smtClean="0"/>
              <a:t>年度</a:t>
            </a:r>
            <a:r>
              <a:rPr kumimoji="1" lang="en-US" altLang="ja-JP" dirty="0" smtClean="0"/>
              <a:t>630</a:t>
            </a:r>
            <a:r>
              <a:rPr kumimoji="1" lang="ja-JP" altLang="en-US" dirty="0" smtClean="0"/>
              <a:t>調査</a:t>
            </a:r>
            <a:r>
              <a:rPr kumimoji="1" lang="ja-JP" altLang="en-US" dirty="0" smtClean="0"/>
              <a:t>から</a:t>
            </a:r>
            <a:r>
              <a:rPr lang="ja-JP" altLang="en-US" dirty="0"/>
              <a:t>、</a:t>
            </a:r>
            <a:r>
              <a:rPr kumimoji="1" lang="ja-JP" altLang="en-US" dirty="0" smtClean="0"/>
              <a:t>患者</a:t>
            </a:r>
            <a:r>
              <a:rPr kumimoji="1" lang="ja-JP" altLang="en-US" dirty="0"/>
              <a:t>さん一人ひとりの住所地を聞くようになった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99917"/>
            <a:ext cx="12192000" cy="285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20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197" y="0"/>
            <a:ext cx="10407606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939118" y="0"/>
            <a:ext cx="6252882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b="0" dirty="0"/>
              <a:t>*指標値が数値のものは変動の割合、指標値が％のものは変動の数値を記載。小数点以下は四捨五入して表示。</a:t>
            </a:r>
          </a:p>
        </p:txBody>
      </p:sp>
    </p:spTree>
    <p:extLst>
      <p:ext uri="{BB962C8B-B14F-4D97-AF65-F5344CB8AC3E}">
        <p14:creationId xmlns:p14="http://schemas.microsoft.com/office/powerpoint/2010/main" val="2655294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314" y="1722610"/>
            <a:ext cx="4539164" cy="380082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824" y="1583369"/>
            <a:ext cx="6557800" cy="4079302"/>
          </a:xfrm>
          <a:prstGeom prst="rect">
            <a:avLst/>
          </a:prstGeom>
        </p:spPr>
      </p:pic>
      <p:sp>
        <p:nvSpPr>
          <p:cNvPr id="8" name="wrapper_longHspLegand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D00D396E-F2E6-4D16-8020-8CDC2DE84BC5}"/>
              </a:ext>
            </a:extLst>
          </p:cNvPr>
          <p:cNvSpPr txBox="1"/>
          <p:nvPr/>
        </p:nvSpPr>
        <p:spPr>
          <a:xfrm>
            <a:off x="5933209" y="2534886"/>
            <a:ext cx="1120733" cy="325880"/>
          </a:xfrm>
          <a:prstGeom prst="rect">
            <a:avLst/>
          </a:prstGeom>
          <a:solidFill>
            <a:schemeClr val="bg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前年比</a:t>
            </a:r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_</a:t>
            </a:r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全国</a:t>
            </a:r>
          </a:p>
        </p:txBody>
      </p:sp>
    </p:spTree>
    <p:extLst>
      <p:ext uri="{BB962C8B-B14F-4D97-AF65-F5344CB8AC3E}">
        <p14:creationId xmlns:p14="http://schemas.microsoft.com/office/powerpoint/2010/main" val="3625099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9324" y="3265054"/>
            <a:ext cx="11542713" cy="319087"/>
          </a:xfrm>
        </p:spPr>
        <p:txBody>
          <a:bodyPr/>
          <a:lstStyle/>
          <a:p>
            <a:r>
              <a:rPr lang="ja-JP" altLang="en-US" dirty="0"/>
              <a:t>地域精神医療資源分析データベース</a:t>
            </a:r>
            <a:r>
              <a:rPr lang="en-US" altLang="ja-JP" dirty="0"/>
              <a:t>『</a:t>
            </a:r>
            <a:r>
              <a:rPr lang="en-US" altLang="ja-JP" dirty="0" err="1"/>
              <a:t>ReMHRAD</a:t>
            </a:r>
            <a:r>
              <a:rPr lang="en-US" altLang="ja-JP" dirty="0"/>
              <a:t>』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37262" y="6285471"/>
            <a:ext cx="858479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年度「精神障害者の地域生活支援を推進する政策研究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(H28-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指定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001 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研究代表者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藤井　千代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</a:t>
            </a:r>
          </a:p>
        </p:txBody>
      </p:sp>
    </p:spTree>
    <p:extLst>
      <p:ext uri="{BB962C8B-B14F-4D97-AF65-F5344CB8AC3E}">
        <p14:creationId xmlns:p14="http://schemas.microsoft.com/office/powerpoint/2010/main" val="461466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434" y="153573"/>
            <a:ext cx="9406537" cy="654952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437262" y="6285471"/>
            <a:ext cx="858479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年度「精神障害者の地域生活支援を推進する政策研究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(H28-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指定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001 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研究代表者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藤井　千代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</a:t>
            </a:r>
          </a:p>
        </p:txBody>
      </p:sp>
    </p:spTree>
    <p:extLst>
      <p:ext uri="{BB962C8B-B14F-4D97-AF65-F5344CB8AC3E}">
        <p14:creationId xmlns:p14="http://schemas.microsoft.com/office/powerpoint/2010/main" val="2672292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221" y="224398"/>
            <a:ext cx="9640445" cy="627219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437262" y="6285471"/>
            <a:ext cx="858479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年度「精神障害者の地域生活支援を推進する政策研究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(H28-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指定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001 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研究代表者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藤井　千代</a:t>
            </a:r>
            <a:r>
              <a:rPr kumimoji="1" lang="en-US" altLang="ja-JP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kumimoji="1" lang="ja-JP" altLang="en-US" b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</a:t>
            </a:r>
          </a:p>
        </p:txBody>
      </p:sp>
    </p:spTree>
    <p:extLst>
      <p:ext uri="{BB962C8B-B14F-4D97-AF65-F5344CB8AC3E}">
        <p14:creationId xmlns:p14="http://schemas.microsoft.com/office/powerpoint/2010/main" val="13282687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775" y="3265053"/>
            <a:ext cx="11542713" cy="319087"/>
          </a:xfrm>
        </p:spPr>
        <p:txBody>
          <a:bodyPr/>
          <a:lstStyle/>
          <a:p>
            <a:r>
              <a:rPr kumimoji="1" lang="ja-JP" altLang="en-US" dirty="0"/>
              <a:t>医療計画の策定状況モニタリング</a:t>
            </a:r>
          </a:p>
        </p:txBody>
      </p:sp>
    </p:spTree>
    <p:extLst>
      <p:ext uri="{BB962C8B-B14F-4D97-AF65-F5344CB8AC3E}">
        <p14:creationId xmlns:p14="http://schemas.microsoft.com/office/powerpoint/2010/main" val="2448995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330" y="0"/>
            <a:ext cx="6007268" cy="6858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7746" y="0"/>
            <a:ext cx="57971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978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880981" y="2268131"/>
            <a:ext cx="75664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</a:t>
            </a:r>
            <a:r>
              <a:rPr kumimoji="1" lang="en-US" altLang="ja-JP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2018</a:t>
            </a:r>
            <a:r>
              <a:rPr kumimoji="1"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</a:t>
            </a:r>
            <a:r>
              <a:rPr kumimoji="1"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kumimoji="1"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kumimoji="1"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kumimoji="1"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日に「平成</a:t>
            </a:r>
            <a:r>
              <a:rPr kumimoji="1"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29</a:t>
            </a:r>
            <a:r>
              <a:rPr kumimoji="1"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年度　新精神保健福祉資料」が公表されました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924262" y="2796941"/>
            <a:ext cx="76242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</a:t>
            </a:r>
            <a:r>
              <a:rPr lang="en-US" altLang="ja-JP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年以上の入院患者の状況は</a:t>
            </a:r>
            <a:r>
              <a:rPr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630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調査で、住所地ベースでわかるようになった</a:t>
            </a:r>
          </a:p>
        </p:txBody>
      </p:sp>
      <p:sp>
        <p:nvSpPr>
          <p:cNvPr id="6" name="タイトル 1"/>
          <p:cNvSpPr txBox="1">
            <a:spLocks/>
          </p:cNvSpPr>
          <p:nvPr/>
        </p:nvSpPr>
        <p:spPr bwMode="auto">
          <a:xfrm>
            <a:off x="2924262" y="3325751"/>
            <a:ext cx="5795886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0" tIns="45682" rIns="91360" bIns="45682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9pPr>
          </a:lstStyle>
          <a:p>
            <a:r>
              <a:rPr lang="ja-JP" altLang="en-US" sz="1600" kern="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○地域</a:t>
            </a:r>
            <a:r>
              <a:rPr lang="ja-JP" altLang="en-US" sz="1600" kern="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精神医療資源分析データベース</a:t>
            </a:r>
            <a:r>
              <a:rPr lang="en-US" altLang="ja-JP" sz="1600" kern="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en-US" altLang="ja-JP" sz="1600" kern="0" dirty="0" err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ReMHRAD</a:t>
            </a:r>
            <a:r>
              <a:rPr lang="en-US" altLang="ja-JP" sz="1600" kern="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endParaRPr lang="ja-JP" altLang="en-US" sz="1600" kern="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 bwMode="auto">
          <a:xfrm>
            <a:off x="2924262" y="3823917"/>
            <a:ext cx="5117220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0" tIns="45682" rIns="91360" bIns="45682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9pPr>
          </a:lstStyle>
          <a:p>
            <a:r>
              <a:rPr lang="ja-JP" altLang="en-US" sz="1600" kern="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○医療</a:t>
            </a:r>
            <a:r>
              <a:rPr lang="ja-JP" altLang="en-US" sz="1600" kern="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計画の策定状況モニタリング</a:t>
            </a:r>
          </a:p>
        </p:txBody>
      </p:sp>
      <p:sp>
        <p:nvSpPr>
          <p:cNvPr id="8" name="タイトル 1"/>
          <p:cNvSpPr txBox="1">
            <a:spLocks/>
          </p:cNvSpPr>
          <p:nvPr/>
        </p:nvSpPr>
        <p:spPr bwMode="auto">
          <a:xfrm>
            <a:off x="2912570" y="4594513"/>
            <a:ext cx="6584127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0" tIns="45682" rIns="91360" bIns="45682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29292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292929"/>
                </a:solidFill>
                <a:latin typeface="Tahoma" pitchFamily="34" charset="0"/>
                <a:ea typeface="ＭＳ Ｐゴシック" pitchFamily="50" charset="-128"/>
              </a:defRPr>
            </a:lvl9pPr>
          </a:lstStyle>
          <a:p>
            <a:r>
              <a:rPr lang="ja-JP" altLang="en-US" sz="1600" kern="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○これらの資料をどう使えば（活用すれば</a:t>
            </a:r>
            <a:r>
              <a:rPr lang="ja-JP" altLang="en-US" sz="1600" kern="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）いい</a:t>
            </a:r>
            <a:r>
              <a:rPr lang="ja-JP" altLang="en-US" sz="1600" kern="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のか</a:t>
            </a:r>
          </a:p>
          <a:p>
            <a:endParaRPr lang="ja-JP" altLang="en-US" sz="1600" kern="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kern="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○今後</a:t>
            </a:r>
            <a:r>
              <a:rPr lang="ja-JP" altLang="en-US" sz="1600" kern="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のスケジュールと</a:t>
            </a:r>
            <a:r>
              <a:rPr lang="ja-JP" altLang="en-US" sz="1600" strike="sngStrike" kern="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</a:t>
            </a:r>
            <a:r>
              <a:rPr lang="ja-JP" altLang="en-US" sz="1600" kern="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平成３０年度</a:t>
            </a:r>
            <a:r>
              <a:rPr lang="ja-JP" altLang="en-US" sz="1600" kern="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</a:t>
            </a:r>
            <a:r>
              <a:rPr lang="en-US" altLang="ja-JP" sz="1600" kern="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630</a:t>
            </a:r>
            <a:r>
              <a:rPr lang="ja-JP" altLang="en-US" sz="1600" kern="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調査について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3043646" y="1384663"/>
            <a:ext cx="5042263" cy="483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kumimoji="1" lang="ja-JP" altLang="en-US" sz="1600" b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本日　お話すること</a:t>
            </a:r>
          </a:p>
        </p:txBody>
      </p:sp>
    </p:spTree>
    <p:extLst>
      <p:ext uri="{BB962C8B-B14F-4D97-AF65-F5344CB8AC3E}">
        <p14:creationId xmlns:p14="http://schemas.microsoft.com/office/powerpoint/2010/main" val="707678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542" y="0"/>
            <a:ext cx="5084062" cy="6858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1040" y="705080"/>
            <a:ext cx="5840593" cy="580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98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地域基盤整備量算定状況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88779" y="2661949"/>
            <a:ext cx="4914537" cy="381000"/>
          </a:xfrm>
        </p:spPr>
        <p:txBody>
          <a:bodyPr/>
          <a:lstStyle/>
          <a:p>
            <a:r>
              <a:rPr kumimoji="1" lang="en-US" altLang="ja-JP" dirty="0"/>
              <a:t>30</a:t>
            </a:r>
            <a:r>
              <a:rPr lang="ja-JP" altLang="en-US" dirty="0"/>
              <a:t>都道府県より回答　　</a:t>
            </a:r>
            <a:r>
              <a:rPr kumimoji="1" lang="ja-JP" altLang="en-US" dirty="0"/>
              <a:t>平均　　　最大　　　最小　　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346" y="3042949"/>
            <a:ext cx="9048970" cy="167226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124501" y="3042949"/>
            <a:ext cx="1013552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0.8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0.95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</a:p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0.97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992297" y="2088842"/>
            <a:ext cx="1112703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参考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告示範囲で地域基盤が多くなる値</a:t>
            </a:r>
          </a:p>
        </p:txBody>
      </p:sp>
    </p:spTree>
    <p:extLst>
      <p:ext uri="{BB962C8B-B14F-4D97-AF65-F5344CB8AC3E}">
        <p14:creationId xmlns:p14="http://schemas.microsoft.com/office/powerpoint/2010/main" val="5612783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6361611" y="453979"/>
            <a:ext cx="5682343" cy="64315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kumimoji="1" lang="ja-JP" altLang="en-US" sz="1600" b="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91347"/>
            <a:ext cx="11542713" cy="319087"/>
          </a:xfrm>
        </p:spPr>
        <p:txBody>
          <a:bodyPr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これらの資料をどう使えば（活用）すれば</a:t>
            </a:r>
            <a:r>
              <a:rPr lang="ja-JP" altLang="en-US" dirty="0">
                <a:solidFill>
                  <a:schemeClr val="tx1"/>
                </a:solidFill>
              </a:rPr>
              <a:t>いいのか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737996"/>
            <a:ext cx="11582400" cy="381000"/>
          </a:xfrm>
        </p:spPr>
        <p:txBody>
          <a:bodyPr/>
          <a:lstStyle/>
          <a:p>
            <a:r>
              <a:rPr lang="en-US" altLang="ja-JP" dirty="0" err="1"/>
              <a:t>StepⅠ</a:t>
            </a:r>
            <a:endParaRPr lang="ja-JP" altLang="en-US" dirty="0"/>
          </a:p>
          <a:p>
            <a:r>
              <a:rPr lang="ja-JP" altLang="en-US" dirty="0"/>
              <a:t>領域別の医療過疎の確認</a:t>
            </a:r>
          </a:p>
          <a:p>
            <a:r>
              <a:rPr kumimoji="1" lang="ja-JP" altLang="en-US" dirty="0" smtClean="0"/>
              <a:t>全国・自県と大きくずれた数値の確認</a:t>
            </a:r>
          </a:p>
          <a:p>
            <a:endParaRPr lang="ja-JP" altLang="en-US" dirty="0"/>
          </a:p>
          <a:p>
            <a:r>
              <a:rPr lang="en-US" altLang="ja-JP" dirty="0"/>
              <a:t> </a:t>
            </a:r>
            <a:r>
              <a:rPr lang="en-US" altLang="ja-JP" dirty="0" err="1"/>
              <a:t>StepⅡ</a:t>
            </a:r>
            <a:endParaRPr lang="ja-JP" altLang="en-US" dirty="0"/>
          </a:p>
          <a:p>
            <a:r>
              <a:rPr lang="ja-JP" altLang="en-US" dirty="0"/>
              <a:t>過疎の地域の当該領域の患者が、その医療を受けられているか</a:t>
            </a:r>
          </a:p>
          <a:p>
            <a:r>
              <a:rPr lang="ja-JP" altLang="en-US" dirty="0"/>
              <a:t>実情把握</a:t>
            </a:r>
          </a:p>
          <a:p>
            <a:r>
              <a:rPr lang="ja-JP" altLang="en-US" dirty="0"/>
              <a:t>そのずれは良いずれか</a:t>
            </a:r>
            <a:r>
              <a:rPr lang="en-US" altLang="ja-JP" dirty="0"/>
              <a:t>? </a:t>
            </a:r>
            <a:r>
              <a:rPr lang="ja-JP" altLang="en-US" dirty="0"/>
              <a:t>改善すべきずれか</a:t>
            </a:r>
            <a:r>
              <a:rPr lang="en-US" altLang="ja-JP" dirty="0"/>
              <a:t>?</a:t>
            </a:r>
            <a:r>
              <a:rPr lang="ja-JP" altLang="en-US" dirty="0"/>
              <a:t>　</a:t>
            </a:r>
          </a:p>
          <a:p>
            <a:endParaRPr lang="en-US" altLang="ja-JP" dirty="0"/>
          </a:p>
          <a:p>
            <a:r>
              <a:rPr lang="ja-JP" altLang="en-US" dirty="0"/>
              <a:t>それらを支持している要因や阻害している要因は何か</a:t>
            </a:r>
            <a:r>
              <a:rPr lang="en-US" altLang="ja-JP" dirty="0"/>
              <a:t>?</a:t>
            </a:r>
          </a:p>
          <a:p>
            <a:endParaRPr lang="en-US" altLang="ja-JP" dirty="0"/>
          </a:p>
          <a:p>
            <a:r>
              <a:rPr lang="en-US" altLang="ja-JP" dirty="0" err="1"/>
              <a:t>StepⅢ</a:t>
            </a:r>
            <a:endParaRPr lang="ja-JP" altLang="en-US" dirty="0"/>
          </a:p>
          <a:p>
            <a:r>
              <a:rPr lang="ja-JP" altLang="en-US" dirty="0"/>
              <a:t>実情に課題があれば改善方策について協議</a:t>
            </a:r>
          </a:p>
          <a:p>
            <a:r>
              <a:rPr lang="ja-JP" altLang="en-US" dirty="0"/>
              <a:t>目標値の設定</a:t>
            </a:r>
            <a:endParaRPr lang="en-US" altLang="ja-JP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5929" y="512202"/>
            <a:ext cx="5219069" cy="6315075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7903029" y="91440"/>
            <a:ext cx="2846129" cy="4180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kumimoji="1" lang="ja-JP" altLang="en-US" sz="1600" b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研修会の開催</a:t>
            </a:r>
          </a:p>
        </p:txBody>
      </p:sp>
    </p:spTree>
    <p:extLst>
      <p:ext uri="{BB962C8B-B14F-4D97-AF65-F5344CB8AC3E}">
        <p14:creationId xmlns:p14="http://schemas.microsoft.com/office/powerpoint/2010/main" val="196155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6B2CCC73-D399-488A-9E45-82B613163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2-2.</a:t>
            </a:r>
            <a:r>
              <a:rPr lang="ja-JP" altLang="en-US" dirty="0"/>
              <a:t>精神保健福祉資料の公開時期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="" xmlns:a16="http://schemas.microsoft.com/office/drawing/2014/main" id="{58D7BBD6-342F-421F-AA9F-78103D51E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87" y="715963"/>
            <a:ext cx="12091288" cy="381000"/>
          </a:xfrm>
        </p:spPr>
        <p:txBody>
          <a:bodyPr/>
          <a:lstStyle/>
          <a:p>
            <a:pPr marL="0" indent="0"/>
            <a:r>
              <a:rPr kumimoji="1" lang="ja-JP" altLang="en-US" dirty="0" smtClean="0"/>
              <a:t>平成</a:t>
            </a:r>
            <a:r>
              <a:rPr kumimoji="1" lang="en-US" altLang="ja-JP" dirty="0" smtClean="0"/>
              <a:t>30</a:t>
            </a:r>
            <a:r>
              <a:rPr kumimoji="1" lang="ja-JP" altLang="en-US" dirty="0"/>
              <a:t>年</a:t>
            </a:r>
            <a:r>
              <a:rPr lang="en-US" altLang="ja-JP" dirty="0"/>
              <a:t>4</a:t>
            </a:r>
            <a:r>
              <a:rPr kumimoji="1" lang="ja-JP" altLang="en-US" dirty="0"/>
              <a:t>月</a:t>
            </a:r>
            <a:r>
              <a:rPr kumimoji="1" lang="ja-JP" altLang="en-US" dirty="0" smtClean="0"/>
              <a:t>に平成</a:t>
            </a:r>
            <a:r>
              <a:rPr kumimoji="1" lang="en-US" altLang="ja-JP" dirty="0" smtClean="0"/>
              <a:t>29</a:t>
            </a:r>
            <a:r>
              <a:rPr kumimoji="1" lang="ja-JP" altLang="en-US" dirty="0"/>
              <a:t>年度分を公開。</a:t>
            </a:r>
            <a:r>
              <a:rPr kumimoji="1" lang="ja-JP" altLang="en-US" dirty="0" smtClean="0"/>
              <a:t>その後、</a:t>
            </a:r>
            <a:r>
              <a:rPr lang="ja-JP" altLang="en-US" dirty="0" smtClean="0"/>
              <a:t>平成</a:t>
            </a:r>
            <a:r>
              <a:rPr kumimoji="1" lang="en-US" altLang="ja-JP" dirty="0" smtClean="0"/>
              <a:t>30</a:t>
            </a:r>
            <a:r>
              <a:rPr kumimoji="1" lang="ja-JP" altLang="en-US" dirty="0"/>
              <a:t>年夏ごろに訪問看護、病院・診療所の一部の追加版を</a:t>
            </a:r>
            <a:r>
              <a:rPr kumimoji="1" lang="ja-JP" altLang="en-US" dirty="0" smtClean="0"/>
              <a:t>公表予定</a:t>
            </a:r>
            <a:r>
              <a:rPr kumimoji="1" lang="ja-JP" altLang="en-US" dirty="0"/>
              <a:t>。</a:t>
            </a:r>
          </a:p>
        </p:txBody>
      </p:sp>
      <p:sp>
        <p:nvSpPr>
          <p:cNvPr id="4" name="直角三角形 3">
            <a:extLst>
              <a:ext uri="{FF2B5EF4-FFF2-40B4-BE49-F238E27FC236}">
                <a16:creationId xmlns="" xmlns:a16="http://schemas.microsoft.com/office/drawing/2014/main" id="{2541898F-F371-49A3-9E1D-E0BDD6CEC232}"/>
              </a:ext>
            </a:extLst>
          </p:cNvPr>
          <p:cNvSpPr/>
          <p:nvPr/>
        </p:nvSpPr>
        <p:spPr>
          <a:xfrm rot="10800000">
            <a:off x="9101148" y="4810253"/>
            <a:ext cx="1728285" cy="899618"/>
          </a:xfrm>
          <a:prstGeom prst="rtTriangle">
            <a:avLst/>
          </a:prstGeom>
          <a:solidFill>
            <a:srgbClr val="FFC000">
              <a:lumMod val="40000"/>
              <a:lumOff val="60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/>
              <a:ea typeface="游ゴシック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="" xmlns:a16="http://schemas.microsoft.com/office/drawing/2014/main" id="{D0C71871-1F0C-4D28-9E95-666BF9BF68C3}"/>
              </a:ext>
            </a:extLst>
          </p:cNvPr>
          <p:cNvSpPr txBox="1"/>
          <p:nvPr/>
        </p:nvSpPr>
        <p:spPr>
          <a:xfrm>
            <a:off x="1112628" y="4812744"/>
            <a:ext cx="1653924" cy="907200"/>
          </a:xfrm>
          <a:prstGeom prst="rect">
            <a:avLst/>
          </a:prstGeom>
          <a:solidFill>
            <a:srgbClr val="FFE699"/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レセプトデータ</a:t>
            </a:r>
            <a:r>
              <a:rPr kumimoji="1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kumimoji="1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(NDB)</a:t>
            </a:r>
            <a:endParaRPr kumimoji="1" lang="ja-JP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="" xmlns:a16="http://schemas.microsoft.com/office/drawing/2014/main" id="{D89DE485-F48A-4A48-A7BA-14B96296298B}"/>
              </a:ext>
            </a:extLst>
          </p:cNvPr>
          <p:cNvSpPr/>
          <p:nvPr/>
        </p:nvSpPr>
        <p:spPr>
          <a:xfrm>
            <a:off x="1115479" y="4097929"/>
            <a:ext cx="1651073" cy="720000"/>
          </a:xfrm>
          <a:prstGeom prst="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平行四辺形 6">
            <a:extLst>
              <a:ext uri="{FF2B5EF4-FFF2-40B4-BE49-F238E27FC236}">
                <a16:creationId xmlns="" xmlns:a16="http://schemas.microsoft.com/office/drawing/2014/main" id="{DB068411-EB43-46D6-8709-B13510B4B5C1}"/>
              </a:ext>
            </a:extLst>
          </p:cNvPr>
          <p:cNvSpPr/>
          <p:nvPr/>
        </p:nvSpPr>
        <p:spPr>
          <a:xfrm flipV="1">
            <a:off x="6729527" y="4812744"/>
            <a:ext cx="4097183" cy="907200"/>
          </a:xfrm>
          <a:prstGeom prst="parallelogram">
            <a:avLst>
              <a:gd name="adj" fmla="val 117295"/>
            </a:avLst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/>
              <a:ea typeface="游ゴシック" panose="020B0400000000000000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="" xmlns:a16="http://schemas.microsoft.com/office/drawing/2014/main" id="{BE222864-2569-4FDA-871A-21ACB7A2920D}"/>
              </a:ext>
            </a:extLst>
          </p:cNvPr>
          <p:cNvSpPr/>
          <p:nvPr/>
        </p:nvSpPr>
        <p:spPr>
          <a:xfrm>
            <a:off x="1121325" y="4098132"/>
            <a:ext cx="9724364" cy="1620152"/>
          </a:xfrm>
          <a:prstGeom prst="rect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/>
              <a:ea typeface="游ゴシック" panose="020B0400000000000000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="" xmlns:a16="http://schemas.microsoft.com/office/drawing/2014/main" id="{D0CB7497-C0AC-4A54-9947-F98C1FB7DDD7}"/>
              </a:ext>
            </a:extLst>
          </p:cNvPr>
          <p:cNvCxnSpPr/>
          <p:nvPr/>
        </p:nvCxnSpPr>
        <p:spPr>
          <a:xfrm flipV="1">
            <a:off x="4770612" y="2543324"/>
            <a:ext cx="3464" cy="317734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0" name="直線コネクタ 9">
            <a:extLst>
              <a:ext uri="{FF2B5EF4-FFF2-40B4-BE49-F238E27FC236}">
                <a16:creationId xmlns="" xmlns:a16="http://schemas.microsoft.com/office/drawing/2014/main" id="{D5E79B1E-B83D-43B2-9875-A4074C287662}"/>
              </a:ext>
            </a:extLst>
          </p:cNvPr>
          <p:cNvCxnSpPr/>
          <p:nvPr/>
        </p:nvCxnSpPr>
        <p:spPr>
          <a:xfrm flipH="1" flipV="1">
            <a:off x="3763387" y="2564734"/>
            <a:ext cx="1385" cy="315592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1" name="直線コネクタ 10">
            <a:extLst>
              <a:ext uri="{FF2B5EF4-FFF2-40B4-BE49-F238E27FC236}">
                <a16:creationId xmlns="" xmlns:a16="http://schemas.microsoft.com/office/drawing/2014/main" id="{8DD4A0A8-08B5-4A70-92A6-77EB35C86988}"/>
              </a:ext>
            </a:extLst>
          </p:cNvPr>
          <p:cNvCxnSpPr/>
          <p:nvPr/>
        </p:nvCxnSpPr>
        <p:spPr>
          <a:xfrm flipV="1">
            <a:off x="2758932" y="2549811"/>
            <a:ext cx="6235" cy="3163715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2" name="直線コネクタ 11">
            <a:extLst>
              <a:ext uri="{FF2B5EF4-FFF2-40B4-BE49-F238E27FC236}">
                <a16:creationId xmlns="" xmlns:a16="http://schemas.microsoft.com/office/drawing/2014/main" id="{89B8CB0A-AB2C-4247-847A-5EF88001B686}"/>
              </a:ext>
            </a:extLst>
          </p:cNvPr>
          <p:cNvCxnSpPr/>
          <p:nvPr/>
        </p:nvCxnSpPr>
        <p:spPr>
          <a:xfrm flipH="1" flipV="1">
            <a:off x="5730040" y="2543324"/>
            <a:ext cx="8312" cy="317734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3" name="直線コネクタ 12">
            <a:extLst>
              <a:ext uri="{FF2B5EF4-FFF2-40B4-BE49-F238E27FC236}">
                <a16:creationId xmlns="" xmlns:a16="http://schemas.microsoft.com/office/drawing/2014/main" id="{F246A012-264B-45EA-AFC8-532AFA2EDD07}"/>
              </a:ext>
            </a:extLst>
          </p:cNvPr>
          <p:cNvCxnSpPr/>
          <p:nvPr/>
        </p:nvCxnSpPr>
        <p:spPr>
          <a:xfrm flipH="1" flipV="1">
            <a:off x="6747050" y="2557111"/>
            <a:ext cx="4762" cy="3163552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4" name="直線コネクタ 13">
            <a:extLst>
              <a:ext uri="{FF2B5EF4-FFF2-40B4-BE49-F238E27FC236}">
                <a16:creationId xmlns="" xmlns:a16="http://schemas.microsoft.com/office/drawing/2014/main" id="{76F230DF-B1E0-4ECC-867E-FA548D38CCB9}"/>
              </a:ext>
            </a:extLst>
          </p:cNvPr>
          <p:cNvCxnSpPr/>
          <p:nvPr/>
        </p:nvCxnSpPr>
        <p:spPr>
          <a:xfrm flipH="1" flipV="1">
            <a:off x="7742412" y="2552650"/>
            <a:ext cx="7620" cy="316801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5" name="直線コネクタ 14">
            <a:extLst>
              <a:ext uri="{FF2B5EF4-FFF2-40B4-BE49-F238E27FC236}">
                <a16:creationId xmlns="" xmlns:a16="http://schemas.microsoft.com/office/drawing/2014/main" id="{FBCC0186-DC0A-42E3-9822-29999DCE772C}"/>
              </a:ext>
            </a:extLst>
          </p:cNvPr>
          <p:cNvCxnSpPr/>
          <p:nvPr/>
        </p:nvCxnSpPr>
        <p:spPr>
          <a:xfrm flipH="1" flipV="1">
            <a:off x="9761712" y="2548189"/>
            <a:ext cx="7620" cy="3165337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6" name="テキスト ボックス 15">
            <a:extLst>
              <a:ext uri="{FF2B5EF4-FFF2-40B4-BE49-F238E27FC236}">
                <a16:creationId xmlns="" xmlns:a16="http://schemas.microsoft.com/office/drawing/2014/main" id="{9E4CCF55-A73E-4932-8977-AF06288D6D41}"/>
              </a:ext>
            </a:extLst>
          </p:cNvPr>
          <p:cNvSpPr txBox="1"/>
          <p:nvPr/>
        </p:nvSpPr>
        <p:spPr>
          <a:xfrm>
            <a:off x="1813336" y="3681974"/>
            <a:ext cx="8964000" cy="345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　　　　～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H24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　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 H25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　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  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 H26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　　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H27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　　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H28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　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　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H29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　　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 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H30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　　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 H31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～</a:t>
            </a:r>
          </a:p>
        </p:txBody>
      </p:sp>
      <p:sp>
        <p:nvSpPr>
          <p:cNvPr id="17" name="二等辺三角形 16">
            <a:extLst>
              <a:ext uri="{FF2B5EF4-FFF2-40B4-BE49-F238E27FC236}">
                <a16:creationId xmlns="" xmlns:a16="http://schemas.microsoft.com/office/drawing/2014/main" id="{242D76D3-A1FA-46FE-96BE-37B75F9A2CF0}"/>
              </a:ext>
            </a:extLst>
          </p:cNvPr>
          <p:cNvSpPr/>
          <p:nvPr/>
        </p:nvSpPr>
        <p:spPr>
          <a:xfrm rot="1217378">
            <a:off x="7502869" y="5449507"/>
            <a:ext cx="259523" cy="577121"/>
          </a:xfrm>
          <a:prstGeom prst="triangle">
            <a:avLst>
              <a:gd name="adj" fmla="val 100000"/>
            </a:avLst>
          </a:prstGeom>
          <a:solidFill>
            <a:srgbClr val="C55A1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="" xmlns:a16="http://schemas.microsoft.com/office/drawing/2014/main" id="{0EB699B0-F422-416D-8577-36C2072534AD}"/>
              </a:ext>
            </a:extLst>
          </p:cNvPr>
          <p:cNvSpPr/>
          <p:nvPr/>
        </p:nvSpPr>
        <p:spPr>
          <a:xfrm>
            <a:off x="6951009" y="5781726"/>
            <a:ext cx="795867" cy="983344"/>
          </a:xfrm>
          <a:prstGeom prst="rect">
            <a:avLst/>
          </a:prstGeom>
          <a:solidFill>
            <a:srgbClr val="C55A1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H26*</a:t>
            </a:r>
            <a:endParaRPr kumimoji="1" lang="ja-JP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精神保健福祉資料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="" xmlns:a16="http://schemas.microsoft.com/office/drawing/2014/main" id="{890705D7-9975-425C-B34D-ECFD811CC876}"/>
              </a:ext>
            </a:extLst>
          </p:cNvPr>
          <p:cNvSpPr/>
          <p:nvPr/>
        </p:nvSpPr>
        <p:spPr>
          <a:xfrm>
            <a:off x="7749246" y="4097929"/>
            <a:ext cx="3087734" cy="720000"/>
          </a:xfrm>
          <a:prstGeom prst="rect">
            <a:avLst/>
          </a:prstGeom>
          <a:solidFill>
            <a:srgbClr val="ED7D31">
              <a:lumMod val="60000"/>
              <a:lumOff val="40000"/>
              <a:alpha val="67843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/>
              <a:ea typeface="游ゴシック" panose="020B04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="" xmlns:a16="http://schemas.microsoft.com/office/drawing/2014/main" id="{77AC12EA-13B6-4B1E-A5CA-A90CE4210A0E}"/>
              </a:ext>
            </a:extLst>
          </p:cNvPr>
          <p:cNvSpPr txBox="1"/>
          <p:nvPr/>
        </p:nvSpPr>
        <p:spPr>
          <a:xfrm>
            <a:off x="7676383" y="5199058"/>
            <a:ext cx="553415" cy="432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29/6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*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/>
              <a:ea typeface="游ゴシック" panose="020B0400000000000000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="" xmlns:a16="http://schemas.microsoft.com/office/drawing/2014/main" id="{E04417B8-9CD6-4B9B-8284-515FC18B7D28}"/>
              </a:ext>
            </a:extLst>
          </p:cNvPr>
          <p:cNvSpPr txBox="1"/>
          <p:nvPr/>
        </p:nvSpPr>
        <p:spPr>
          <a:xfrm>
            <a:off x="8217574" y="4684444"/>
            <a:ext cx="608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30/4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="" xmlns:a16="http://schemas.microsoft.com/office/drawing/2014/main" id="{DC44E7C8-57B5-4B8E-82A5-62319D903626}"/>
              </a:ext>
            </a:extLst>
          </p:cNvPr>
          <p:cNvSpPr txBox="1"/>
          <p:nvPr/>
        </p:nvSpPr>
        <p:spPr>
          <a:xfrm>
            <a:off x="7828733" y="4439174"/>
            <a:ext cx="658351" cy="432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29/11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/>
              <a:ea typeface="游ゴシック" panose="020B04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**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="" xmlns:a16="http://schemas.microsoft.com/office/drawing/2014/main" id="{C9A49001-6FD7-4CCB-B5EB-A831A4509C27}"/>
              </a:ext>
            </a:extLst>
          </p:cNvPr>
          <p:cNvSpPr txBox="1"/>
          <p:nvPr/>
        </p:nvSpPr>
        <p:spPr>
          <a:xfrm>
            <a:off x="9406082" y="4681717"/>
            <a:ext cx="553415" cy="259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31/3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="" xmlns:a16="http://schemas.microsoft.com/office/drawing/2014/main" id="{BD511B14-6E5A-4275-9BD5-E4945C38B6D2}"/>
              </a:ext>
            </a:extLst>
          </p:cNvPr>
          <p:cNvSpPr txBox="1"/>
          <p:nvPr/>
        </p:nvSpPr>
        <p:spPr>
          <a:xfrm>
            <a:off x="10413180" y="4706299"/>
            <a:ext cx="553415" cy="259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32/3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="" xmlns:a16="http://schemas.microsoft.com/office/drawing/2014/main" id="{CD80526E-9D51-460B-A477-DB89F33833DF}"/>
              </a:ext>
            </a:extLst>
          </p:cNvPr>
          <p:cNvSpPr txBox="1"/>
          <p:nvPr/>
        </p:nvSpPr>
        <p:spPr>
          <a:xfrm>
            <a:off x="8106222" y="4224835"/>
            <a:ext cx="658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/>
                <a:ea typeface="游ゴシック" panose="020B0400000000000000" pitchFamily="50" charset="-128"/>
              </a:rPr>
              <a:t>29/12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游ゴシック"/>
              <a:ea typeface="游ゴシック" panose="020B0400000000000000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="" xmlns:a16="http://schemas.microsoft.com/office/drawing/2014/main" id="{B042F9D2-8FD3-48CC-AEBF-44B0BF59FF6F}"/>
              </a:ext>
            </a:extLst>
          </p:cNvPr>
          <p:cNvGrpSpPr/>
          <p:nvPr/>
        </p:nvGrpSpPr>
        <p:grpSpPr>
          <a:xfrm>
            <a:off x="5652106" y="5033929"/>
            <a:ext cx="1518190" cy="489639"/>
            <a:chOff x="5652106" y="5033929"/>
            <a:chExt cx="1518190" cy="489639"/>
          </a:xfrm>
        </p:grpSpPr>
        <p:sp>
          <p:nvSpPr>
            <p:cNvPr id="30" name="吹き出し: 円形 29">
              <a:extLst>
                <a:ext uri="{FF2B5EF4-FFF2-40B4-BE49-F238E27FC236}">
                  <a16:creationId xmlns="" xmlns:a16="http://schemas.microsoft.com/office/drawing/2014/main" id="{4827BFAA-6D2D-4A89-AED2-933A88CD0F17}"/>
                </a:ext>
              </a:extLst>
            </p:cNvPr>
            <p:cNvSpPr/>
            <p:nvPr/>
          </p:nvSpPr>
          <p:spPr>
            <a:xfrm>
              <a:off x="5652106" y="5033929"/>
              <a:ext cx="1518190" cy="489639"/>
            </a:xfrm>
            <a:prstGeom prst="wedgeEllipseCallout">
              <a:avLst>
                <a:gd name="adj1" fmla="val 85297"/>
                <a:gd name="adj2" fmla="val 31425"/>
              </a:avLst>
            </a:prstGeom>
            <a:solidFill>
              <a:schemeClr val="bg1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="" xmlns:a16="http://schemas.microsoft.com/office/drawing/2014/main" id="{941E5B87-3BA3-4803-BB37-73B68E015F8B}"/>
                </a:ext>
              </a:extLst>
            </p:cNvPr>
            <p:cNvSpPr txBox="1"/>
            <p:nvPr/>
          </p:nvSpPr>
          <p:spPr>
            <a:xfrm>
              <a:off x="5710499" y="5078693"/>
              <a:ext cx="14014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* 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医療計画等策定のための現状値用</a:t>
              </a:r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="" xmlns:a16="http://schemas.microsoft.com/office/drawing/2014/main" id="{3A9F5695-2778-4C81-BA28-16211AD45D12}"/>
              </a:ext>
            </a:extLst>
          </p:cNvPr>
          <p:cNvSpPr txBox="1"/>
          <p:nvPr/>
        </p:nvSpPr>
        <p:spPr>
          <a:xfrm>
            <a:off x="1261410" y="4284964"/>
            <a:ext cx="1354666" cy="345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</a:t>
            </a:r>
          </a:p>
        </p:txBody>
      </p:sp>
      <p:sp>
        <p:nvSpPr>
          <p:cNvPr id="35" name="二等辺三角形 34">
            <a:extLst>
              <a:ext uri="{FF2B5EF4-FFF2-40B4-BE49-F238E27FC236}">
                <a16:creationId xmlns="" xmlns:a16="http://schemas.microsoft.com/office/drawing/2014/main" id="{272A308F-73E9-4800-8913-DF24F0FD6E79}"/>
              </a:ext>
            </a:extLst>
          </p:cNvPr>
          <p:cNvSpPr/>
          <p:nvPr/>
        </p:nvSpPr>
        <p:spPr>
          <a:xfrm rot="21223391">
            <a:off x="9638017" y="4778327"/>
            <a:ext cx="157942" cy="1153261"/>
          </a:xfrm>
          <a:prstGeom prst="triangle">
            <a:avLst/>
          </a:prstGeom>
          <a:solidFill>
            <a:srgbClr val="ED7D31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7" name="二等辺三角形 36">
            <a:extLst>
              <a:ext uri="{FF2B5EF4-FFF2-40B4-BE49-F238E27FC236}">
                <a16:creationId xmlns="" xmlns:a16="http://schemas.microsoft.com/office/drawing/2014/main" id="{19ADAF3C-14A7-410E-AF23-C6AABB785B11}"/>
              </a:ext>
            </a:extLst>
          </p:cNvPr>
          <p:cNvSpPr/>
          <p:nvPr/>
        </p:nvSpPr>
        <p:spPr>
          <a:xfrm>
            <a:off x="10595485" y="4896427"/>
            <a:ext cx="176108" cy="924950"/>
          </a:xfrm>
          <a:prstGeom prst="triangle">
            <a:avLst/>
          </a:prstGeom>
          <a:solidFill>
            <a:srgbClr val="ED7D31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="" xmlns:a16="http://schemas.microsoft.com/office/drawing/2014/main" id="{B7C1F0D4-DC80-454D-B7DB-503865B64FC6}"/>
              </a:ext>
            </a:extLst>
          </p:cNvPr>
          <p:cNvSpPr/>
          <p:nvPr/>
        </p:nvSpPr>
        <p:spPr>
          <a:xfrm>
            <a:off x="10551380" y="5797586"/>
            <a:ext cx="795867" cy="967484"/>
          </a:xfrm>
          <a:prstGeom prst="rect">
            <a:avLst/>
          </a:prstGeom>
          <a:solidFill>
            <a:srgbClr val="ED7D31">
              <a:lumMod val="75000"/>
            </a:srgbClr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H31</a:t>
            </a:r>
            <a:endParaRPr kumimoji="1" lang="ja-JP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精神保健福祉資料</a:t>
            </a:r>
          </a:p>
        </p:txBody>
      </p:sp>
      <p:sp>
        <p:nvSpPr>
          <p:cNvPr id="39" name="二等辺三角形 38">
            <a:extLst>
              <a:ext uri="{FF2B5EF4-FFF2-40B4-BE49-F238E27FC236}">
                <a16:creationId xmlns="" xmlns:a16="http://schemas.microsoft.com/office/drawing/2014/main" id="{D4706E25-4DEE-4706-A888-563C66C273CF}"/>
              </a:ext>
            </a:extLst>
          </p:cNvPr>
          <p:cNvSpPr/>
          <p:nvPr/>
        </p:nvSpPr>
        <p:spPr>
          <a:xfrm>
            <a:off x="8522500" y="4877683"/>
            <a:ext cx="174999" cy="959596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0" name="二等辺三角形 39">
            <a:extLst>
              <a:ext uri="{FF2B5EF4-FFF2-40B4-BE49-F238E27FC236}">
                <a16:creationId xmlns="" xmlns:a16="http://schemas.microsoft.com/office/drawing/2014/main" id="{C99CC047-2688-4E3F-BF0E-3C70E4E425F9}"/>
              </a:ext>
            </a:extLst>
          </p:cNvPr>
          <p:cNvSpPr/>
          <p:nvPr/>
        </p:nvSpPr>
        <p:spPr>
          <a:xfrm>
            <a:off x="8106071" y="4671777"/>
            <a:ext cx="163077" cy="1139001"/>
          </a:xfrm>
          <a:prstGeom prst="triangle">
            <a:avLst/>
          </a:prstGeom>
          <a:solidFill>
            <a:srgbClr val="ED7D31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41" name="直線コネクタ 40">
            <a:extLst>
              <a:ext uri="{FF2B5EF4-FFF2-40B4-BE49-F238E27FC236}">
                <a16:creationId xmlns="" xmlns:a16="http://schemas.microsoft.com/office/drawing/2014/main" id="{CEA6A039-78F5-4DFD-AE2D-5B510FEFE37A}"/>
              </a:ext>
            </a:extLst>
          </p:cNvPr>
          <p:cNvCxnSpPr/>
          <p:nvPr/>
        </p:nvCxnSpPr>
        <p:spPr>
          <a:xfrm flipH="1" flipV="1">
            <a:off x="8801592" y="2555327"/>
            <a:ext cx="7620" cy="3165337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42" name="正方形/長方形 41">
            <a:extLst>
              <a:ext uri="{FF2B5EF4-FFF2-40B4-BE49-F238E27FC236}">
                <a16:creationId xmlns="" xmlns:a16="http://schemas.microsoft.com/office/drawing/2014/main" id="{D3F8A7CD-0206-4716-A6F9-6887AED04B22}"/>
              </a:ext>
            </a:extLst>
          </p:cNvPr>
          <p:cNvSpPr/>
          <p:nvPr/>
        </p:nvSpPr>
        <p:spPr>
          <a:xfrm>
            <a:off x="1113940" y="2549161"/>
            <a:ext cx="3649980" cy="1090043"/>
          </a:xfrm>
          <a:prstGeom prst="rect">
            <a:avLst/>
          </a:prstGeom>
          <a:solidFill>
            <a:srgbClr val="DEEBF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3" name="平行四辺形 42">
            <a:extLst>
              <a:ext uri="{FF2B5EF4-FFF2-40B4-BE49-F238E27FC236}">
                <a16:creationId xmlns="" xmlns:a16="http://schemas.microsoft.com/office/drawing/2014/main" id="{8959943A-FE21-40B1-B104-A815B11F0909}"/>
              </a:ext>
            </a:extLst>
          </p:cNvPr>
          <p:cNvSpPr/>
          <p:nvPr/>
        </p:nvSpPr>
        <p:spPr>
          <a:xfrm>
            <a:off x="2742159" y="2544128"/>
            <a:ext cx="7019759" cy="1078507"/>
          </a:xfrm>
          <a:prstGeom prst="parallelogram">
            <a:avLst>
              <a:gd name="adj" fmla="val 173482"/>
            </a:avLst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="" xmlns:a16="http://schemas.microsoft.com/office/drawing/2014/main" id="{8839FA57-AF7E-4752-A146-1D06C53B8835}"/>
              </a:ext>
            </a:extLst>
          </p:cNvPr>
          <p:cNvSpPr txBox="1"/>
          <p:nvPr/>
        </p:nvSpPr>
        <p:spPr>
          <a:xfrm>
            <a:off x="1271354" y="2874623"/>
            <a:ext cx="1358038" cy="345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旧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="" xmlns:a16="http://schemas.microsoft.com/office/drawing/2014/main" id="{5BD0E1FF-FA73-4940-AE0E-06D9C06946DB}"/>
              </a:ext>
            </a:extLst>
          </p:cNvPr>
          <p:cNvSpPr txBox="1"/>
          <p:nvPr/>
        </p:nvSpPr>
        <p:spPr>
          <a:xfrm>
            <a:off x="7995183" y="2575432"/>
            <a:ext cx="553415" cy="259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29/8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="" xmlns:a16="http://schemas.microsoft.com/office/drawing/2014/main" id="{ECE10553-57CB-455B-BE1A-656638DE04DD}"/>
              </a:ext>
            </a:extLst>
          </p:cNvPr>
          <p:cNvSpPr txBox="1"/>
          <p:nvPr/>
        </p:nvSpPr>
        <p:spPr>
          <a:xfrm>
            <a:off x="8862552" y="2564656"/>
            <a:ext cx="1144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30/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夏頃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(p)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="" xmlns:a16="http://schemas.microsoft.com/office/drawing/2014/main" id="{E3EB5A35-2684-401B-8B99-12E137CA431A}"/>
              </a:ext>
            </a:extLst>
          </p:cNvPr>
          <p:cNvSpPr/>
          <p:nvPr/>
        </p:nvSpPr>
        <p:spPr>
          <a:xfrm>
            <a:off x="1121325" y="2546108"/>
            <a:ext cx="9724364" cy="1085624"/>
          </a:xfrm>
          <a:prstGeom prst="rect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/>
              <a:ea typeface="游ゴシック" panose="020B0400000000000000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="" xmlns:a16="http://schemas.microsoft.com/office/drawing/2014/main" id="{6DA4F871-E799-4DD8-94E8-66867B502316}"/>
              </a:ext>
            </a:extLst>
          </p:cNvPr>
          <p:cNvSpPr/>
          <p:nvPr/>
        </p:nvSpPr>
        <p:spPr>
          <a:xfrm>
            <a:off x="1120633" y="3635990"/>
            <a:ext cx="9723120" cy="458047"/>
          </a:xfrm>
          <a:prstGeom prst="rect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/>
              <a:ea typeface="游ゴシック" panose="020B0400000000000000" pitchFamily="50" charset="-128"/>
            </a:endParaRPr>
          </a:p>
        </p:txBody>
      </p:sp>
      <p:grpSp>
        <p:nvGrpSpPr>
          <p:cNvPr id="80" name="グループ化 79">
            <a:extLst>
              <a:ext uri="{FF2B5EF4-FFF2-40B4-BE49-F238E27FC236}">
                <a16:creationId xmlns="" xmlns:a16="http://schemas.microsoft.com/office/drawing/2014/main" id="{A85627B4-DE55-46BC-897A-3BE20E0351F7}"/>
              </a:ext>
            </a:extLst>
          </p:cNvPr>
          <p:cNvGrpSpPr/>
          <p:nvPr/>
        </p:nvGrpSpPr>
        <p:grpSpPr>
          <a:xfrm>
            <a:off x="5002668" y="1385026"/>
            <a:ext cx="792686" cy="1246960"/>
            <a:chOff x="5002668" y="1385026"/>
            <a:chExt cx="792686" cy="1246960"/>
          </a:xfrm>
        </p:grpSpPr>
        <p:sp>
          <p:nvSpPr>
            <p:cNvPr id="50" name="二等辺三角形 49">
              <a:extLst>
                <a:ext uri="{FF2B5EF4-FFF2-40B4-BE49-F238E27FC236}">
                  <a16:creationId xmlns="" xmlns:a16="http://schemas.microsoft.com/office/drawing/2014/main" id="{069B798A-2B6D-4CF9-930C-B84B446658A5}"/>
                </a:ext>
              </a:extLst>
            </p:cNvPr>
            <p:cNvSpPr/>
            <p:nvPr/>
          </p:nvSpPr>
          <p:spPr>
            <a:xfrm flipV="1">
              <a:off x="5192299" y="2050255"/>
              <a:ext cx="362286" cy="581731"/>
            </a:xfrm>
            <a:prstGeom prst="triangle">
              <a:avLst>
                <a:gd name="adj" fmla="val 51791"/>
              </a:avLst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="" xmlns:a16="http://schemas.microsoft.com/office/drawing/2014/main" id="{285AF9D5-95EE-4C33-9BC2-72DA7C8BBAF1}"/>
                </a:ext>
              </a:extLst>
            </p:cNvPr>
            <p:cNvSpPr/>
            <p:nvPr/>
          </p:nvSpPr>
          <p:spPr>
            <a:xfrm>
              <a:off x="5002668" y="1385026"/>
              <a:ext cx="792686" cy="99001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H24</a:t>
              </a:r>
              <a:endPara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精神保健福祉資料</a:t>
              </a: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="" xmlns:a16="http://schemas.microsoft.com/office/drawing/2014/main" id="{07A7DDAE-A5D2-4F44-865B-F089ACD29B51}"/>
              </a:ext>
            </a:extLst>
          </p:cNvPr>
          <p:cNvGrpSpPr/>
          <p:nvPr/>
        </p:nvGrpSpPr>
        <p:grpSpPr>
          <a:xfrm>
            <a:off x="5967195" y="1385026"/>
            <a:ext cx="792686" cy="1252027"/>
            <a:chOff x="5967195" y="1385026"/>
            <a:chExt cx="792686" cy="1252027"/>
          </a:xfrm>
        </p:grpSpPr>
        <p:sp>
          <p:nvSpPr>
            <p:cNvPr id="53" name="二等辺三角形 52">
              <a:extLst>
                <a:ext uri="{FF2B5EF4-FFF2-40B4-BE49-F238E27FC236}">
                  <a16:creationId xmlns="" xmlns:a16="http://schemas.microsoft.com/office/drawing/2014/main" id="{FEB44604-857D-4E6A-8A90-33C428C8E1B7}"/>
                </a:ext>
              </a:extLst>
            </p:cNvPr>
            <p:cNvSpPr/>
            <p:nvPr/>
          </p:nvSpPr>
          <p:spPr>
            <a:xfrm flipV="1">
              <a:off x="6146048" y="1979557"/>
              <a:ext cx="386688" cy="657496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="" xmlns:a16="http://schemas.microsoft.com/office/drawing/2014/main" id="{907B9896-6918-4F5C-93E0-362843B35BA1}"/>
                </a:ext>
              </a:extLst>
            </p:cNvPr>
            <p:cNvSpPr/>
            <p:nvPr/>
          </p:nvSpPr>
          <p:spPr>
            <a:xfrm>
              <a:off x="5967195" y="1385026"/>
              <a:ext cx="792686" cy="998506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H25</a:t>
              </a:r>
              <a:endPara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精神保健福祉資料</a:t>
              </a: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="" xmlns:a16="http://schemas.microsoft.com/office/drawing/2014/main" id="{64944581-9F06-49D2-A660-F9F4216985EE}"/>
              </a:ext>
            </a:extLst>
          </p:cNvPr>
          <p:cNvGrpSpPr/>
          <p:nvPr/>
        </p:nvGrpSpPr>
        <p:grpSpPr>
          <a:xfrm>
            <a:off x="6945370" y="1385026"/>
            <a:ext cx="792686" cy="1283326"/>
            <a:chOff x="6945370" y="1385026"/>
            <a:chExt cx="792686" cy="1283326"/>
          </a:xfrm>
        </p:grpSpPr>
        <p:sp>
          <p:nvSpPr>
            <p:cNvPr id="56" name="二等辺三角形 55">
              <a:extLst>
                <a:ext uri="{FF2B5EF4-FFF2-40B4-BE49-F238E27FC236}">
                  <a16:creationId xmlns="" xmlns:a16="http://schemas.microsoft.com/office/drawing/2014/main" id="{A71B302C-3D17-4D3F-8CC5-BCA08006989E}"/>
                </a:ext>
              </a:extLst>
            </p:cNvPr>
            <p:cNvSpPr/>
            <p:nvPr/>
          </p:nvSpPr>
          <p:spPr>
            <a:xfrm flipV="1">
              <a:off x="7121351" y="2010856"/>
              <a:ext cx="386688" cy="657496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="" xmlns:a16="http://schemas.microsoft.com/office/drawing/2014/main" id="{F0CFE9CE-D054-4E4A-81D3-D88579CB1799}"/>
                </a:ext>
              </a:extLst>
            </p:cNvPr>
            <p:cNvSpPr/>
            <p:nvPr/>
          </p:nvSpPr>
          <p:spPr>
            <a:xfrm>
              <a:off x="6945370" y="1385026"/>
              <a:ext cx="792686" cy="1016634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H26</a:t>
              </a:r>
              <a:endPara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精神保健福祉資料</a:t>
              </a: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="" xmlns:a16="http://schemas.microsoft.com/office/drawing/2014/main" id="{BC195120-1865-4E13-8A7B-E370D5717E13}"/>
              </a:ext>
            </a:extLst>
          </p:cNvPr>
          <p:cNvGrpSpPr/>
          <p:nvPr/>
        </p:nvGrpSpPr>
        <p:grpSpPr>
          <a:xfrm>
            <a:off x="7923545" y="1385026"/>
            <a:ext cx="792686" cy="1277946"/>
            <a:chOff x="7923545" y="1385026"/>
            <a:chExt cx="792686" cy="1277946"/>
          </a:xfrm>
        </p:grpSpPr>
        <p:sp>
          <p:nvSpPr>
            <p:cNvPr id="59" name="二等辺三角形 58">
              <a:extLst>
                <a:ext uri="{FF2B5EF4-FFF2-40B4-BE49-F238E27FC236}">
                  <a16:creationId xmlns="" xmlns:a16="http://schemas.microsoft.com/office/drawing/2014/main" id="{14CEF8AB-7435-47FF-957A-B95037A109A7}"/>
                </a:ext>
              </a:extLst>
            </p:cNvPr>
            <p:cNvSpPr/>
            <p:nvPr/>
          </p:nvSpPr>
          <p:spPr>
            <a:xfrm flipV="1">
              <a:off x="8153201" y="2005476"/>
              <a:ext cx="386688" cy="657496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="" xmlns:a16="http://schemas.microsoft.com/office/drawing/2014/main" id="{475AB673-8744-4F01-A2B7-006C871C5DCE}"/>
                </a:ext>
              </a:extLst>
            </p:cNvPr>
            <p:cNvSpPr/>
            <p:nvPr/>
          </p:nvSpPr>
          <p:spPr>
            <a:xfrm>
              <a:off x="7923545" y="1385026"/>
              <a:ext cx="792686" cy="1008704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H27</a:t>
              </a:r>
              <a:endPara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精神保健福祉資料</a:t>
              </a: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="" xmlns:a16="http://schemas.microsoft.com/office/drawing/2014/main" id="{A624A63F-82C2-4F18-A170-2624F1347019}"/>
              </a:ext>
            </a:extLst>
          </p:cNvPr>
          <p:cNvGrpSpPr/>
          <p:nvPr/>
        </p:nvGrpSpPr>
        <p:grpSpPr>
          <a:xfrm>
            <a:off x="8901721" y="1385026"/>
            <a:ext cx="792686" cy="1260390"/>
            <a:chOff x="8901721" y="1385026"/>
            <a:chExt cx="792686" cy="1260390"/>
          </a:xfrm>
        </p:grpSpPr>
        <p:sp>
          <p:nvSpPr>
            <p:cNvPr id="62" name="二等辺三角形 61">
              <a:extLst>
                <a:ext uri="{FF2B5EF4-FFF2-40B4-BE49-F238E27FC236}">
                  <a16:creationId xmlns="" xmlns:a16="http://schemas.microsoft.com/office/drawing/2014/main" id="{E42AC3EC-C798-462D-87E5-D80DDF827C4F}"/>
                </a:ext>
              </a:extLst>
            </p:cNvPr>
            <p:cNvSpPr/>
            <p:nvPr/>
          </p:nvSpPr>
          <p:spPr>
            <a:xfrm flipV="1">
              <a:off x="9072111" y="1987920"/>
              <a:ext cx="386688" cy="657496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="" xmlns:a16="http://schemas.microsoft.com/office/drawing/2014/main" id="{BDE56079-0CE7-493B-A913-4B5D128EBA9F}"/>
                </a:ext>
              </a:extLst>
            </p:cNvPr>
            <p:cNvSpPr/>
            <p:nvPr/>
          </p:nvSpPr>
          <p:spPr>
            <a:xfrm>
              <a:off x="8901721" y="1385026"/>
              <a:ext cx="792686" cy="978115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H28</a:t>
              </a:r>
              <a:endPara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精神保健福祉資料</a:t>
              </a:r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="" xmlns:a16="http://schemas.microsoft.com/office/drawing/2014/main" id="{4AF08C49-FC22-4CD2-8A74-C0ECB9C1F053}"/>
              </a:ext>
            </a:extLst>
          </p:cNvPr>
          <p:cNvSpPr txBox="1"/>
          <p:nvPr/>
        </p:nvSpPr>
        <p:spPr>
          <a:xfrm>
            <a:off x="1299063" y="3698643"/>
            <a:ext cx="1358038" cy="345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</a:p>
        </p:txBody>
      </p:sp>
      <p:grpSp>
        <p:nvGrpSpPr>
          <p:cNvPr id="72" name="グループ化 71">
            <a:extLst>
              <a:ext uri="{FF2B5EF4-FFF2-40B4-BE49-F238E27FC236}">
                <a16:creationId xmlns="" xmlns:a16="http://schemas.microsoft.com/office/drawing/2014/main" id="{206D1B6C-D3EF-417B-87FA-610C2A1F36F9}"/>
              </a:ext>
            </a:extLst>
          </p:cNvPr>
          <p:cNvGrpSpPr/>
          <p:nvPr/>
        </p:nvGrpSpPr>
        <p:grpSpPr>
          <a:xfrm>
            <a:off x="8727642" y="4053053"/>
            <a:ext cx="1602966" cy="762368"/>
            <a:chOff x="8727642" y="4053053"/>
            <a:chExt cx="1602966" cy="762368"/>
          </a:xfrm>
        </p:grpSpPr>
        <p:sp>
          <p:nvSpPr>
            <p:cNvPr id="66" name="二等辺三角形 65">
              <a:extLst>
                <a:ext uri="{FF2B5EF4-FFF2-40B4-BE49-F238E27FC236}">
                  <a16:creationId xmlns="" xmlns:a16="http://schemas.microsoft.com/office/drawing/2014/main" id="{0EC17459-B5DA-4E90-9D04-C86AF2C4D48F}"/>
                </a:ext>
              </a:extLst>
            </p:cNvPr>
            <p:cNvSpPr/>
            <p:nvPr/>
          </p:nvSpPr>
          <p:spPr>
            <a:xfrm rot="12017378">
              <a:off x="8727642" y="4220814"/>
              <a:ext cx="189250" cy="594607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="" xmlns:a16="http://schemas.microsoft.com/office/drawing/2014/main" id="{C10EEF40-A09F-48FC-AF27-A17DF0A1C2C2}"/>
                </a:ext>
              </a:extLst>
            </p:cNvPr>
            <p:cNvSpPr/>
            <p:nvPr/>
          </p:nvSpPr>
          <p:spPr>
            <a:xfrm>
              <a:off x="8779688" y="4053053"/>
              <a:ext cx="1550920" cy="344656"/>
            </a:xfrm>
            <a:prstGeom prst="rect">
              <a:avLst/>
            </a:prstGeom>
            <a:solidFill>
              <a:schemeClr val="bg2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第</a:t>
              </a:r>
              <a:r>
                <a:rPr kumimoji="1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7</a:t>
              </a:r>
              <a:r>
                <a:rPr kumimoji="1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次医療計画</a:t>
              </a: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="" xmlns:a16="http://schemas.microsoft.com/office/drawing/2014/main" id="{3F080CA5-B4E3-4A28-AA24-A076ED2D5CD0}"/>
              </a:ext>
            </a:extLst>
          </p:cNvPr>
          <p:cNvGrpSpPr/>
          <p:nvPr/>
        </p:nvGrpSpPr>
        <p:grpSpPr>
          <a:xfrm>
            <a:off x="8549062" y="2863300"/>
            <a:ext cx="2676047" cy="1464794"/>
            <a:chOff x="8549062" y="2863300"/>
            <a:chExt cx="2676047" cy="1464794"/>
          </a:xfrm>
          <a:solidFill>
            <a:schemeClr val="bg2"/>
          </a:solidFill>
        </p:grpSpPr>
        <p:sp>
          <p:nvSpPr>
            <p:cNvPr id="69" name="二等辺三角形 68">
              <a:extLst>
                <a:ext uri="{FF2B5EF4-FFF2-40B4-BE49-F238E27FC236}">
                  <a16:creationId xmlns="" xmlns:a16="http://schemas.microsoft.com/office/drawing/2014/main" id="{6749603F-D0AA-46BB-8D18-05C3677A372F}"/>
                </a:ext>
              </a:extLst>
            </p:cNvPr>
            <p:cNvSpPr/>
            <p:nvPr/>
          </p:nvSpPr>
          <p:spPr>
            <a:xfrm rot="12017378">
              <a:off x="8549062" y="3536670"/>
              <a:ext cx="172044" cy="791424"/>
            </a:xfrm>
            <a:prstGeom prst="triangle">
              <a:avLst>
                <a:gd name="adj" fmla="val 10000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="" xmlns:a16="http://schemas.microsoft.com/office/drawing/2014/main" id="{D6C8591E-C23D-4165-89CB-9A4D8917C992}"/>
                </a:ext>
              </a:extLst>
            </p:cNvPr>
            <p:cNvSpPr/>
            <p:nvPr/>
          </p:nvSpPr>
          <p:spPr>
            <a:xfrm>
              <a:off x="8647625" y="2863300"/>
              <a:ext cx="2577484" cy="844394"/>
            </a:xfrm>
            <a:prstGeom prst="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医療計画アンケート</a:t>
              </a:r>
              <a: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/>
              </a:r>
              <a:b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</a:br>
              <a:r>
                <a:rPr kumimoji="1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①精神医療圏 ②医療機能一覧</a:t>
              </a:r>
              <a:r>
                <a:rPr kumimoji="1" lang="en-US" altLang="ja-JP" sz="1400" b="0" i="0" u="none" strike="noStrike" kern="0" cap="none" spc="0" normalizeH="0" baseline="300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*1</a:t>
              </a:r>
              <a: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/>
              </a:r>
              <a:b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</a:br>
              <a:r>
                <a:rPr kumimoji="1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③推計ワークシート利用状況</a:t>
              </a:r>
              <a:r>
                <a:rPr kumimoji="1" lang="en-US" altLang="ja-JP" sz="1400" b="0" i="0" u="none" strike="noStrike" kern="0" cap="none" spc="0" normalizeH="0" baseline="300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*2</a:t>
              </a:r>
              <a: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/>
              </a:r>
              <a:b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</a:br>
              <a:r>
                <a:rPr kumimoji="1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④医療計画指標の採用状況</a:t>
              </a:r>
            </a:p>
          </p:txBody>
        </p:sp>
      </p:grpSp>
      <p:sp>
        <p:nvSpPr>
          <p:cNvPr id="76" name="正方形/長方形 75">
            <a:extLst>
              <a:ext uri="{FF2B5EF4-FFF2-40B4-BE49-F238E27FC236}">
                <a16:creationId xmlns="" xmlns:a16="http://schemas.microsoft.com/office/drawing/2014/main" id="{3ED9F0B3-CEAE-4E85-8074-7B72F29862E1}"/>
              </a:ext>
            </a:extLst>
          </p:cNvPr>
          <p:cNvSpPr/>
          <p:nvPr/>
        </p:nvSpPr>
        <p:spPr>
          <a:xfrm>
            <a:off x="10864222" y="4207493"/>
            <a:ext cx="1327778" cy="104623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3000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*2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以下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点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α,β,γ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の設定値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・都道府県ごとの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基盤整備必要量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・基準病床数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="" xmlns:a16="http://schemas.microsoft.com/office/drawing/2014/main" id="{17B489AB-BB73-445F-84BF-47BE8DBD7873}"/>
              </a:ext>
            </a:extLst>
          </p:cNvPr>
          <p:cNvSpPr/>
          <p:nvPr/>
        </p:nvSpPr>
        <p:spPr>
          <a:xfrm>
            <a:off x="146892" y="2559893"/>
            <a:ext cx="953272" cy="1071839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&lt;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従来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&gt;</a:t>
            </a:r>
            <a:b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旧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精神保健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福祉資料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="" xmlns:a16="http://schemas.microsoft.com/office/drawing/2014/main" id="{F08936E2-FB32-4673-914D-6511B3F11C4F}"/>
              </a:ext>
            </a:extLst>
          </p:cNvPr>
          <p:cNvSpPr/>
          <p:nvPr/>
        </p:nvSpPr>
        <p:spPr>
          <a:xfrm>
            <a:off x="146892" y="4094037"/>
            <a:ext cx="953272" cy="1625907"/>
          </a:xfrm>
          <a:prstGeom prst="rect">
            <a:avLst/>
          </a:prstGeom>
          <a:solidFill>
            <a:srgbClr val="FFE699"/>
          </a:solidFill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&lt;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今後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&gt;</a:t>
            </a:r>
            <a:b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精神保健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福祉資料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="" xmlns:a16="http://schemas.microsoft.com/office/drawing/2014/main" id="{5B3F626F-C1BA-4295-B5AF-D93DF5A4B18B}"/>
              </a:ext>
            </a:extLst>
          </p:cNvPr>
          <p:cNvSpPr/>
          <p:nvPr/>
        </p:nvSpPr>
        <p:spPr>
          <a:xfrm>
            <a:off x="10864222" y="3768938"/>
            <a:ext cx="1327778" cy="403367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3000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*1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連携の考え方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も含む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="" xmlns:a16="http://schemas.microsoft.com/office/drawing/2014/main" id="{B0EB6E9F-D825-429E-B961-E929AC9434B7}"/>
              </a:ext>
            </a:extLst>
          </p:cNvPr>
          <p:cNvGrpSpPr/>
          <p:nvPr/>
        </p:nvGrpSpPr>
        <p:grpSpPr>
          <a:xfrm>
            <a:off x="6086217" y="4155632"/>
            <a:ext cx="1336316" cy="520221"/>
            <a:chOff x="6493580" y="6228988"/>
            <a:chExt cx="1336316" cy="520221"/>
          </a:xfrm>
        </p:grpSpPr>
        <p:sp>
          <p:nvSpPr>
            <p:cNvPr id="31" name="吹き出し: 円形 30">
              <a:extLst>
                <a:ext uri="{FF2B5EF4-FFF2-40B4-BE49-F238E27FC236}">
                  <a16:creationId xmlns="" xmlns:a16="http://schemas.microsoft.com/office/drawing/2014/main" id="{072A7F73-4DAD-458C-B6FD-015184C63121}"/>
                </a:ext>
              </a:extLst>
            </p:cNvPr>
            <p:cNvSpPr/>
            <p:nvPr/>
          </p:nvSpPr>
          <p:spPr>
            <a:xfrm>
              <a:off x="6493580" y="6228988"/>
              <a:ext cx="1320800" cy="520221"/>
            </a:xfrm>
            <a:prstGeom prst="wedgeEllipseCallout">
              <a:avLst>
                <a:gd name="adj1" fmla="val 78489"/>
                <a:gd name="adj2" fmla="val 41182"/>
              </a:avLst>
            </a:prstGeom>
            <a:solidFill>
              <a:schemeClr val="bg1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="" xmlns:a16="http://schemas.microsoft.com/office/drawing/2014/main" id="{641D11DA-4DAE-4903-BC0F-5BA217B38D1B}"/>
                </a:ext>
              </a:extLst>
            </p:cNvPr>
            <p:cNvSpPr txBox="1"/>
            <p:nvPr/>
          </p:nvSpPr>
          <p:spPr>
            <a:xfrm>
              <a:off x="6528908" y="6301719"/>
              <a:ext cx="1300988" cy="374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** 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医療計画等策定のための速報版</a:t>
              </a:r>
            </a:p>
          </p:txBody>
        </p:sp>
      </p:grpSp>
      <p:sp>
        <p:nvSpPr>
          <p:cNvPr id="18" name="正方形/長方形 17">
            <a:extLst>
              <a:ext uri="{FF2B5EF4-FFF2-40B4-BE49-F238E27FC236}">
                <a16:creationId xmlns="" xmlns:a16="http://schemas.microsoft.com/office/drawing/2014/main" id="{86F560D6-211A-48FA-99C7-5D8C09A10F59}"/>
              </a:ext>
            </a:extLst>
          </p:cNvPr>
          <p:cNvSpPr/>
          <p:nvPr/>
        </p:nvSpPr>
        <p:spPr>
          <a:xfrm>
            <a:off x="7874427" y="5801551"/>
            <a:ext cx="813435" cy="963519"/>
          </a:xfrm>
          <a:prstGeom prst="rect">
            <a:avLst/>
          </a:prstGeom>
          <a:solidFill>
            <a:srgbClr val="FF0000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H29</a:t>
            </a:r>
            <a:endParaRPr kumimoji="1" lang="ja-JP" alt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精神保健福祉資料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="" xmlns:a16="http://schemas.microsoft.com/office/drawing/2014/main" id="{16D478BC-33AF-4117-B7B7-CC8CB3B38BE7}"/>
              </a:ext>
            </a:extLst>
          </p:cNvPr>
          <p:cNvSpPr/>
          <p:nvPr/>
        </p:nvSpPr>
        <p:spPr>
          <a:xfrm>
            <a:off x="146892" y="5769418"/>
            <a:ext cx="3852000" cy="237641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レセプトデータの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NDB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を中心に、新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調査を補完的に活用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86" name="グループ化 85">
            <a:extLst>
              <a:ext uri="{FF2B5EF4-FFF2-40B4-BE49-F238E27FC236}">
                <a16:creationId xmlns="" xmlns:a16="http://schemas.microsoft.com/office/drawing/2014/main" id="{BAAAFA37-110B-41D0-8717-F39CB1167FFE}"/>
              </a:ext>
            </a:extLst>
          </p:cNvPr>
          <p:cNvGrpSpPr/>
          <p:nvPr/>
        </p:nvGrpSpPr>
        <p:grpSpPr>
          <a:xfrm>
            <a:off x="8784459" y="122723"/>
            <a:ext cx="3371916" cy="403035"/>
            <a:chOff x="8962275" y="122723"/>
            <a:chExt cx="3371916" cy="403035"/>
          </a:xfrm>
        </p:grpSpPr>
        <p:sp>
          <p:nvSpPr>
            <p:cNvPr id="87" name="矢印: 五方向 86">
              <a:extLst>
                <a:ext uri="{FF2B5EF4-FFF2-40B4-BE49-F238E27FC236}">
                  <a16:creationId xmlns="" xmlns:a16="http://schemas.microsoft.com/office/drawing/2014/main" id="{91667135-ED6F-49F4-9BE8-DD8D02CD8CA9}"/>
                </a:ext>
              </a:extLst>
            </p:cNvPr>
            <p:cNvSpPr/>
            <p:nvPr/>
          </p:nvSpPr>
          <p:spPr>
            <a:xfrm>
              <a:off x="8962275" y="122723"/>
              <a:ext cx="838945" cy="403035"/>
            </a:xfrm>
            <a:prstGeom prst="homePlate">
              <a:avLst>
                <a:gd name="adj" fmla="val 330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kumimoji="1" lang="en-US" altLang="ja-JP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1.H.29</a:t>
              </a:r>
              <a:r>
                <a:rPr kumimoji="1" lang="ja-JP" altLang="en-US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年度の取組み概要</a:t>
              </a:r>
            </a:p>
          </p:txBody>
        </p:sp>
        <p:sp>
          <p:nvSpPr>
            <p:cNvPr id="88" name="矢印: 五方向 87">
              <a:extLst>
                <a:ext uri="{FF2B5EF4-FFF2-40B4-BE49-F238E27FC236}">
                  <a16:creationId xmlns="" xmlns:a16="http://schemas.microsoft.com/office/drawing/2014/main" id="{2849DBBD-05AD-4770-8EC7-836CFA16C3C9}"/>
                </a:ext>
              </a:extLst>
            </p:cNvPr>
            <p:cNvSpPr/>
            <p:nvPr/>
          </p:nvSpPr>
          <p:spPr>
            <a:xfrm>
              <a:off x="9806599" y="122723"/>
              <a:ext cx="838945" cy="403035"/>
            </a:xfrm>
            <a:prstGeom prst="homePlate">
              <a:avLst>
                <a:gd name="adj" fmla="val 33069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kumimoji="1" lang="en-US" altLang="ja-JP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2.H.29</a:t>
              </a:r>
              <a:r>
                <a:rPr kumimoji="1" lang="ja-JP" altLang="en-US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年度精神保健福祉資料のご紹介</a:t>
              </a:r>
            </a:p>
          </p:txBody>
        </p:sp>
        <p:sp>
          <p:nvSpPr>
            <p:cNvPr id="89" name="矢印: 五方向 88">
              <a:extLst>
                <a:ext uri="{FF2B5EF4-FFF2-40B4-BE49-F238E27FC236}">
                  <a16:creationId xmlns="" xmlns:a16="http://schemas.microsoft.com/office/drawing/2014/main" id="{EFCA5397-974A-46DD-9FD5-081E5242C0A9}"/>
                </a:ext>
              </a:extLst>
            </p:cNvPr>
            <p:cNvSpPr/>
            <p:nvPr/>
          </p:nvSpPr>
          <p:spPr>
            <a:xfrm>
              <a:off x="10650923" y="122723"/>
              <a:ext cx="838945" cy="403035"/>
            </a:xfrm>
            <a:prstGeom prst="homePlate">
              <a:avLst>
                <a:gd name="adj" fmla="val 330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kumimoji="1" lang="en-US" altLang="ja-JP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3.H.30</a:t>
              </a:r>
              <a:r>
                <a:rPr kumimoji="1" lang="ja-JP" altLang="en-US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年度</a:t>
              </a:r>
              <a:r>
                <a:rPr kumimoji="1" lang="en-US" altLang="ja-JP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630</a:t>
              </a:r>
              <a:r>
                <a:rPr kumimoji="1" lang="ja-JP" altLang="en-US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調査の概要と修正点</a:t>
              </a:r>
            </a:p>
          </p:txBody>
        </p:sp>
        <p:sp>
          <p:nvSpPr>
            <p:cNvPr id="90" name="矢印: 五方向 89">
              <a:extLst>
                <a:ext uri="{FF2B5EF4-FFF2-40B4-BE49-F238E27FC236}">
                  <a16:creationId xmlns="" xmlns:a16="http://schemas.microsoft.com/office/drawing/2014/main" id="{4001800A-3D7F-40F4-9562-D336A532B172}"/>
                </a:ext>
              </a:extLst>
            </p:cNvPr>
            <p:cNvSpPr/>
            <p:nvPr/>
          </p:nvSpPr>
          <p:spPr>
            <a:xfrm>
              <a:off x="11495246" y="122723"/>
              <a:ext cx="838945" cy="403035"/>
            </a:xfrm>
            <a:prstGeom prst="homePlate">
              <a:avLst>
                <a:gd name="adj" fmla="val 330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kumimoji="1" lang="en-US" altLang="ja-JP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4.</a:t>
              </a:r>
              <a:r>
                <a:rPr kumimoji="1" lang="ja-JP" altLang="en-US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今後のスケジュールと課題</a:t>
              </a:r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="" xmlns:a16="http://schemas.microsoft.com/office/drawing/2014/main" id="{69D9FF31-A676-4EE7-AB15-0B809BCC2E2E}"/>
              </a:ext>
            </a:extLst>
          </p:cNvPr>
          <p:cNvSpPr txBox="1"/>
          <p:nvPr/>
        </p:nvSpPr>
        <p:spPr>
          <a:xfrm>
            <a:off x="8771407" y="4456248"/>
            <a:ext cx="114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i="0" u="none" strike="noStrike" kern="0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/>
                <a:ea typeface="游ゴシック" panose="020B0400000000000000" pitchFamily="50" charset="-128"/>
              </a:defRPr>
            </a:lvl1pPr>
          </a:lstStyle>
          <a:p>
            <a:r>
              <a:rPr lang="en-US" altLang="ja-JP" dirty="0"/>
              <a:t>30/</a:t>
            </a:r>
            <a:r>
              <a:rPr lang="ja-JP" altLang="en-US" dirty="0"/>
              <a:t>夏頃</a:t>
            </a:r>
            <a:r>
              <a:rPr lang="en-US" altLang="ja-JP" dirty="0"/>
              <a:t>(p)</a:t>
            </a:r>
            <a:endParaRPr lang="ja-JP" altLang="en-US" dirty="0"/>
          </a:p>
        </p:txBody>
      </p:sp>
      <p:sp>
        <p:nvSpPr>
          <p:cNvPr id="99" name="正方形/長方形 98">
            <a:extLst>
              <a:ext uri="{FF2B5EF4-FFF2-40B4-BE49-F238E27FC236}">
                <a16:creationId xmlns="" xmlns:a16="http://schemas.microsoft.com/office/drawing/2014/main" id="{97B8D8A3-BE83-4FC4-BEC1-CD7F34FCF4A5}"/>
              </a:ext>
            </a:extLst>
          </p:cNvPr>
          <p:cNvSpPr/>
          <p:nvPr/>
        </p:nvSpPr>
        <p:spPr>
          <a:xfrm>
            <a:off x="8757421" y="5805193"/>
            <a:ext cx="884209" cy="983344"/>
          </a:xfrm>
          <a:prstGeom prst="rect">
            <a:avLst/>
          </a:prstGeom>
          <a:solidFill>
            <a:srgbClr val="FF000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H29</a:t>
            </a:r>
            <a:endParaRPr kumimoji="1" lang="ja-JP" altLang="en-US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追加版</a:t>
            </a:r>
            <a:endParaRPr kumimoji="1" lang="en-US" altLang="ja-JP" b="0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新規に調査した内容</a:t>
            </a:r>
            <a:r>
              <a:rPr kumimoji="1" lang="en-US" altLang="ja-JP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kumimoji="1" lang="ja-JP" altLang="en-US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0" name="二等辺三角形 99">
            <a:extLst>
              <a:ext uri="{FF2B5EF4-FFF2-40B4-BE49-F238E27FC236}">
                <a16:creationId xmlns="" xmlns:a16="http://schemas.microsoft.com/office/drawing/2014/main" id="{26AF7F67-29FD-42FD-84EF-6BC07F432F6A}"/>
              </a:ext>
            </a:extLst>
          </p:cNvPr>
          <p:cNvSpPr/>
          <p:nvPr/>
        </p:nvSpPr>
        <p:spPr>
          <a:xfrm>
            <a:off x="8995752" y="4669860"/>
            <a:ext cx="174999" cy="1161112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="" xmlns:a16="http://schemas.microsoft.com/office/drawing/2014/main" id="{DA1F73A2-496C-4650-8364-B46D199FC643}"/>
              </a:ext>
            </a:extLst>
          </p:cNvPr>
          <p:cNvSpPr/>
          <p:nvPr/>
        </p:nvSpPr>
        <p:spPr>
          <a:xfrm>
            <a:off x="9687541" y="5813446"/>
            <a:ext cx="795867" cy="951624"/>
          </a:xfrm>
          <a:prstGeom prst="rect">
            <a:avLst/>
          </a:prstGeom>
          <a:solidFill>
            <a:srgbClr val="ED7D31">
              <a:lumMod val="75000"/>
            </a:srgbClr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H30</a:t>
            </a:r>
            <a:endParaRPr kumimoji="1" lang="ja-JP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精神保健福祉資料</a:t>
            </a:r>
          </a:p>
        </p:txBody>
      </p:sp>
    </p:spTree>
    <p:extLst>
      <p:ext uri="{BB962C8B-B14F-4D97-AF65-F5344CB8AC3E}">
        <p14:creationId xmlns:p14="http://schemas.microsoft.com/office/powerpoint/2010/main" val="9771075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平成</a:t>
            </a:r>
            <a:r>
              <a:rPr kumimoji="1" lang="en-US" altLang="ja-JP" dirty="0" smtClean="0">
                <a:solidFill>
                  <a:schemeClr val="tx1"/>
                </a:solidFill>
              </a:rPr>
              <a:t>30</a:t>
            </a:r>
            <a:r>
              <a:rPr kumimoji="1" lang="ja-JP" altLang="en-US" dirty="0" smtClean="0">
                <a:solidFill>
                  <a:schemeClr val="tx1"/>
                </a:solidFill>
              </a:rPr>
              <a:t>年度</a:t>
            </a:r>
            <a:r>
              <a:rPr kumimoji="1" lang="en-US" altLang="ja-JP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dirty="0">
                <a:solidFill>
                  <a:schemeClr val="tx1"/>
                </a:solidFill>
              </a:rPr>
              <a:t>630</a:t>
            </a:r>
            <a:r>
              <a:rPr kumimoji="1" lang="ja-JP" altLang="en-US" dirty="0">
                <a:solidFill>
                  <a:schemeClr val="tx1"/>
                </a:solidFill>
              </a:rPr>
              <a:t>調査について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/>
              <a:t>基本的</a:t>
            </a:r>
            <a:r>
              <a:rPr kumimoji="1" lang="ja-JP" altLang="en-US" dirty="0" smtClean="0"/>
              <a:t>に</a:t>
            </a:r>
            <a:r>
              <a:rPr kumimoji="1" lang="ja-JP" altLang="en-US" dirty="0" smtClean="0"/>
              <a:t>、平成</a:t>
            </a:r>
            <a:r>
              <a:rPr kumimoji="1" lang="en-US" altLang="ja-JP" dirty="0" smtClean="0"/>
              <a:t>29</a:t>
            </a:r>
            <a:r>
              <a:rPr kumimoji="1" lang="ja-JP" altLang="en-US" dirty="0" smtClean="0"/>
              <a:t>年度の調査と</a:t>
            </a:r>
            <a:r>
              <a:rPr kumimoji="1" lang="ja-JP" altLang="en-US" dirty="0"/>
              <a:t>同じ方法です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締め切りは</a:t>
            </a:r>
            <a:r>
              <a:rPr lang="en-US" altLang="ja-JP" dirty="0"/>
              <a:t>8</a:t>
            </a:r>
            <a:r>
              <a:rPr lang="ja-JP" altLang="en-US" dirty="0"/>
              <a:t>月</a:t>
            </a:r>
            <a:r>
              <a:rPr lang="en-US" altLang="ja-JP" dirty="0"/>
              <a:t>21</a:t>
            </a:r>
            <a:r>
              <a:rPr lang="ja-JP" altLang="en-US" dirty="0"/>
              <a:t>日です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自治体票</a:t>
            </a:r>
            <a:r>
              <a:rPr lang="ja-JP" altLang="en-US" dirty="0" smtClean="0"/>
              <a:t>に、精神</a:t>
            </a:r>
            <a:r>
              <a:rPr lang="ja-JP" altLang="en-US" dirty="0"/>
              <a:t>医療審査会の</a:t>
            </a:r>
            <a:r>
              <a:rPr lang="ja-JP" altLang="en-US" dirty="0" smtClean="0"/>
              <a:t>状況の調査項目が</a:t>
            </a:r>
            <a:r>
              <a:rPr lang="ja-JP" altLang="en-US" dirty="0"/>
              <a:t>加わります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入力時、アップロード時</a:t>
            </a:r>
            <a:r>
              <a:rPr lang="ja-JP" altLang="en-US" dirty="0" smtClean="0"/>
              <a:t>に、自動</a:t>
            </a:r>
            <a:r>
              <a:rPr lang="ja-JP" altLang="en-US" dirty="0"/>
              <a:t>エラーチェック機能を</a:t>
            </a:r>
            <a:r>
              <a:rPr lang="ja-JP" altLang="en-US" dirty="0" smtClean="0"/>
              <a:t>入れ、記入漏れ等を防止</a:t>
            </a:r>
            <a:r>
              <a:rPr lang="ja-JP" altLang="en-US" dirty="0" smtClean="0"/>
              <a:t>します</a:t>
            </a:r>
            <a:endParaRPr lang="en-US" altLang="ja-JP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ja-JP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/>
              <a:t>政令市の扱いが少し変わります</a:t>
            </a:r>
          </a:p>
          <a:p>
            <a:pPr marL="731838" lvl="1" indent="-285750">
              <a:buFont typeface="Arial" panose="020B0604020202020204" pitchFamily="34" charset="0"/>
              <a:buChar char="•"/>
            </a:pPr>
            <a:r>
              <a:rPr kumimoji="1" lang="ja-JP" altLang="en-US" dirty="0"/>
              <a:t>政令市の方は、</a:t>
            </a:r>
            <a:r>
              <a:rPr kumimoji="1" lang="ja-JP" altLang="en-US" dirty="0" smtClean="0"/>
              <a:t>自治体票についても、政令</a:t>
            </a:r>
            <a:r>
              <a:rPr kumimoji="1" lang="ja-JP" altLang="en-US" dirty="0"/>
              <a:t>市分を記載の</a:t>
            </a:r>
            <a:r>
              <a:rPr kumimoji="1" lang="ja-JP" altLang="en-US" dirty="0" smtClean="0"/>
              <a:t>上、都道府県</a:t>
            </a:r>
            <a:r>
              <a:rPr kumimoji="1" lang="ja-JP" altLang="en-US" dirty="0"/>
              <a:t>へお送りください</a:t>
            </a:r>
          </a:p>
          <a:p>
            <a:pPr marL="731838" lvl="1" indent="-285750">
              <a:buFont typeface="Arial" panose="020B0604020202020204" pitchFamily="34" charset="0"/>
              <a:buChar char="•"/>
            </a:pPr>
            <a:endParaRPr lang="ja-JP" altLang="en-US" dirty="0"/>
          </a:p>
          <a:p>
            <a:pPr marL="731838" lvl="1" indent="-285750">
              <a:buFont typeface="Arial" panose="020B0604020202020204" pitchFamily="34" charset="0"/>
              <a:buChar char="•"/>
            </a:pPr>
            <a:r>
              <a:rPr lang="ja-JP" altLang="en-US" dirty="0"/>
              <a:t>都道府県の方は、政令市</a:t>
            </a:r>
            <a:r>
              <a:rPr lang="ja-JP" altLang="en-US" dirty="0" smtClean="0"/>
              <a:t>から送られて来た、病院</a:t>
            </a:r>
            <a:r>
              <a:rPr lang="ja-JP" altLang="en-US" dirty="0"/>
              <a:t>診療所・自治体票・訪問看護票を事務局</a:t>
            </a:r>
            <a:r>
              <a:rPr lang="ja-JP" altLang="en-US" dirty="0" smtClean="0"/>
              <a:t>までお送りください</a:t>
            </a:r>
            <a:endParaRPr lang="ja-JP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ja-JP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chemeClr val="tx2"/>
                </a:solidFill>
                <a:hlinkClick r:id="rId3"/>
              </a:rPr>
              <a:t>お問い合わせは</a:t>
            </a:r>
            <a:r>
              <a:rPr lang="en-US" altLang="ja-JP" dirty="0">
                <a:solidFill>
                  <a:schemeClr val="tx2"/>
                </a:solidFill>
                <a:hlinkClick r:id="rId3"/>
              </a:rPr>
              <a:t>630@ncnp.go.jp</a:t>
            </a:r>
            <a:r>
              <a:rPr lang="en-US" altLang="ja-JP" dirty="0">
                <a:solidFill>
                  <a:schemeClr val="tx2"/>
                </a:solidFill>
              </a:rPr>
              <a:t> </a:t>
            </a:r>
            <a:r>
              <a:rPr lang="ja-JP" altLang="en-US" dirty="0"/>
              <a:t>まで</a:t>
            </a:r>
            <a:endParaRPr kumimoji="1"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9824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775" y="3496408"/>
            <a:ext cx="11542713" cy="319087"/>
          </a:xfrm>
        </p:spPr>
        <p:txBody>
          <a:bodyPr/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</a:t>
            </a:r>
            <a:r>
              <a:rPr kumimoji="1" lang="en-US" altLang="ja-JP" dirty="0"/>
              <a:t>4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16</a:t>
            </a:r>
            <a:r>
              <a:rPr kumimoji="1" lang="ja-JP" altLang="en-US" dirty="0"/>
              <a:t>日に「平成</a:t>
            </a:r>
            <a:r>
              <a:rPr kumimoji="1" lang="en-US" altLang="ja-JP" dirty="0"/>
              <a:t>29</a:t>
            </a:r>
            <a:r>
              <a:rPr kumimoji="1" lang="ja-JP" altLang="en-US" dirty="0"/>
              <a:t>年度　新精神保健福祉資料」が公表されました</a:t>
            </a:r>
            <a:br>
              <a:rPr kumimoji="1" lang="ja-JP" altLang="en-US" dirty="0"/>
            </a:br>
            <a:r>
              <a:rPr lang="ja-JP" altLang="en-US" dirty="0"/>
              <a:t/>
            </a:r>
            <a:br>
              <a:rPr lang="ja-JP" altLang="en-US" dirty="0"/>
            </a:br>
            <a:r>
              <a:rPr lang="ja-JP" altLang="en-US" dirty="0"/>
              <a:t>　</a:t>
            </a:r>
            <a:r>
              <a:rPr lang="en-US" altLang="ja-JP" dirty="0"/>
              <a:t>https://www.ncnp.go.jp/nimh/keikaku/data/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655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489"/>
            <a:ext cx="12192000" cy="619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766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2068" y="464811"/>
            <a:ext cx="12192000" cy="665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686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30D848CF-20F5-41B1-8B47-B5FCABD89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平成</a:t>
            </a:r>
            <a:r>
              <a:rPr lang="en-US" altLang="ja-JP" dirty="0" smtClean="0">
                <a:solidFill>
                  <a:schemeClr val="tx1"/>
                </a:solidFill>
              </a:rPr>
              <a:t>2</a:t>
            </a:r>
            <a:r>
              <a:rPr lang="en-US" altLang="ja-JP" dirty="0" smtClean="0"/>
              <a:t>9</a:t>
            </a:r>
            <a:r>
              <a:rPr lang="ja-JP" altLang="en-US" dirty="0"/>
              <a:t>年度精神保健福祉資料のご紹介</a:t>
            </a:r>
            <a:endParaRPr kumimoji="1" lang="ja-JP" altLang="en-US" dirty="0"/>
          </a:p>
        </p:txBody>
      </p:sp>
      <p:sp>
        <p:nvSpPr>
          <p:cNvPr id="29" name="角丸四角形 53">
            <a:extLst>
              <a:ext uri="{FF2B5EF4-FFF2-40B4-BE49-F238E27FC236}">
                <a16:creationId xmlns="" xmlns:a16="http://schemas.microsoft.com/office/drawing/2014/main" id="{41217D84-A3B8-4311-A0A5-07EACDC25527}"/>
              </a:ext>
            </a:extLst>
          </p:cNvPr>
          <p:cNvSpPr/>
          <p:nvPr/>
        </p:nvSpPr>
        <p:spPr>
          <a:xfrm>
            <a:off x="259361" y="1096963"/>
            <a:ext cx="11673279" cy="5761037"/>
          </a:xfrm>
          <a:prstGeom prst="roundRect">
            <a:avLst>
              <a:gd name="adj" fmla="val 7459"/>
            </a:avLst>
          </a:prstGeom>
          <a:noFill/>
          <a:ln>
            <a:solidFill>
              <a:sysClr val="windowText" lastClr="000000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="" xmlns:a16="http://schemas.microsoft.com/office/drawing/2014/main" id="{AA6EE1B3-7C78-48E0-9F2E-214475405B3E}"/>
              </a:ext>
            </a:extLst>
          </p:cNvPr>
          <p:cNvSpPr txBox="1"/>
          <p:nvPr/>
        </p:nvSpPr>
        <p:spPr>
          <a:xfrm>
            <a:off x="376741" y="1226528"/>
            <a:ext cx="4327439" cy="3661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各調査とデータソースの関係</a:t>
            </a:r>
          </a:p>
        </p:txBody>
      </p:sp>
      <p:sp>
        <p:nvSpPr>
          <p:cNvPr id="31" name="四角形: 角を丸くする 62">
            <a:extLst>
              <a:ext uri="{FF2B5EF4-FFF2-40B4-BE49-F238E27FC236}">
                <a16:creationId xmlns="" xmlns:a16="http://schemas.microsoft.com/office/drawing/2014/main" id="{3664F8E7-3347-4357-823F-A443E0A3688B}"/>
              </a:ext>
            </a:extLst>
          </p:cNvPr>
          <p:cNvSpPr/>
          <p:nvPr/>
        </p:nvSpPr>
        <p:spPr>
          <a:xfrm>
            <a:off x="2844532" y="1345786"/>
            <a:ext cx="6943625" cy="5375971"/>
          </a:xfrm>
          <a:prstGeom prst="roundRect">
            <a:avLst>
              <a:gd name="adj" fmla="val 5139"/>
            </a:avLst>
          </a:prstGeom>
          <a:solidFill>
            <a:srgbClr val="A9DA7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 精神保健福祉資料</a:t>
            </a: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endParaRPr kumimoji="1" lang="en-US" altLang="ja-JP" sz="16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利用者：都道府県</a:t>
            </a:r>
            <a:endParaRPr kumimoji="1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目的：医療計画策定・モニタリング</a:t>
            </a:r>
            <a:endParaRPr kumimoji="1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="" xmlns:a16="http://schemas.microsoft.com/office/drawing/2014/main" id="{B058871D-FB4B-4206-BA73-EAD030E6A2D3}"/>
              </a:ext>
            </a:extLst>
          </p:cNvPr>
          <p:cNvSpPr/>
          <p:nvPr/>
        </p:nvSpPr>
        <p:spPr>
          <a:xfrm>
            <a:off x="2939874" y="2217775"/>
            <a:ext cx="4794922" cy="486418"/>
          </a:xfrm>
          <a:prstGeom prst="rect">
            <a:avLst/>
          </a:prstGeom>
          <a:solidFill>
            <a:srgbClr val="CCFFCC"/>
          </a:soli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医療機能一覧表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圏域ごと、精神疾患ごとの医療提供体制一覧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="" xmlns:a16="http://schemas.microsoft.com/office/drawing/2014/main" id="{80AAC1D8-D023-4DF3-8BE9-BF15B68E8CBC}"/>
              </a:ext>
            </a:extLst>
          </p:cNvPr>
          <p:cNvSpPr/>
          <p:nvPr/>
        </p:nvSpPr>
        <p:spPr>
          <a:xfrm>
            <a:off x="2939870" y="2773126"/>
            <a:ext cx="4794923" cy="2146601"/>
          </a:xfrm>
          <a:prstGeom prst="rect">
            <a:avLst/>
          </a:prstGeom>
          <a:solidFill>
            <a:srgbClr val="CCFFCC"/>
          </a:soli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医療機関診療実績　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(NDB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と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を主に集計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疾患ごとの精神病床を持つ病院数、外来診療している医療機関数、入院患者数、外来患者数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(1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回以上、継続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など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アウトカム指標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・入院後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3,6,12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ヶ月時点の退院率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・平均在院日数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・退院後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3,6,12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ヶ月時点の再入院率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(1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年未満入院患者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,1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年以上入院患者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・年齢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(65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歳以上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未満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kumimoji="1" lang="ja-JP" alt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所在地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施設所在地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患者所在地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kumimoji="1" lang="ja-JP" alt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時期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急性期、回復期、慢性期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ごとの入院患者数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4" name="右矢印 77">
            <a:extLst>
              <a:ext uri="{FF2B5EF4-FFF2-40B4-BE49-F238E27FC236}">
                <a16:creationId xmlns="" xmlns:a16="http://schemas.microsoft.com/office/drawing/2014/main" id="{785E5A4B-F99C-458B-8AB1-9024AE96352C}"/>
              </a:ext>
            </a:extLst>
          </p:cNvPr>
          <p:cNvSpPr/>
          <p:nvPr/>
        </p:nvSpPr>
        <p:spPr>
          <a:xfrm>
            <a:off x="2299827" y="1756565"/>
            <a:ext cx="472404" cy="1082271"/>
          </a:xfrm>
          <a:prstGeom prst="rightArrow">
            <a:avLst/>
          </a:prstGeom>
          <a:solidFill>
            <a:srgbClr val="4472C4">
              <a:lumMod val="50000"/>
            </a:srgbClr>
          </a:solidFill>
          <a:ln>
            <a:solidFill>
              <a:sysClr val="windowText" lastClr="000000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四角形: 角を丸くする 62">
            <a:extLst>
              <a:ext uri="{FF2B5EF4-FFF2-40B4-BE49-F238E27FC236}">
                <a16:creationId xmlns="" xmlns:a16="http://schemas.microsoft.com/office/drawing/2014/main" id="{26845228-A9C6-45F7-B184-95BDBC81B63F}"/>
              </a:ext>
            </a:extLst>
          </p:cNvPr>
          <p:cNvSpPr/>
          <p:nvPr/>
        </p:nvSpPr>
        <p:spPr>
          <a:xfrm>
            <a:off x="465139" y="1928388"/>
            <a:ext cx="1743120" cy="786123"/>
          </a:xfrm>
          <a:prstGeom prst="roundRect">
            <a:avLst>
              <a:gd name="adj" fmla="val 5139"/>
            </a:avLst>
          </a:prstGeom>
          <a:solidFill>
            <a:srgbClr val="FFD5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ナショナルデータベース（</a:t>
            </a:r>
            <a:r>
              <a:rPr kumimoji="1" lang="en-US" altLang="ja-JP" sz="12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NDB</a:t>
            </a:r>
            <a:r>
              <a: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en-US" altLang="ja-JP" sz="12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6" name="右矢印 78">
            <a:extLst>
              <a:ext uri="{FF2B5EF4-FFF2-40B4-BE49-F238E27FC236}">
                <a16:creationId xmlns="" xmlns:a16="http://schemas.microsoft.com/office/drawing/2014/main" id="{1DE4AFC9-8396-4F5B-9C50-D2D4CC9A7773}"/>
              </a:ext>
            </a:extLst>
          </p:cNvPr>
          <p:cNvSpPr/>
          <p:nvPr/>
        </p:nvSpPr>
        <p:spPr>
          <a:xfrm>
            <a:off x="2292871" y="4739451"/>
            <a:ext cx="488527" cy="209684"/>
          </a:xfrm>
          <a:prstGeom prst="rightArrow">
            <a:avLst/>
          </a:prstGeom>
          <a:solidFill>
            <a:srgbClr val="4472C4">
              <a:lumMod val="50000"/>
            </a:srgbClr>
          </a:solidFill>
          <a:ln>
            <a:solidFill>
              <a:sysClr val="windowText" lastClr="000000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7" name="四角形: 角を丸くする 62">
            <a:extLst>
              <a:ext uri="{FF2B5EF4-FFF2-40B4-BE49-F238E27FC236}">
                <a16:creationId xmlns="" xmlns:a16="http://schemas.microsoft.com/office/drawing/2014/main" id="{B0860222-6E11-4956-BA8F-EA0CBCA2EFD3}"/>
              </a:ext>
            </a:extLst>
          </p:cNvPr>
          <p:cNvSpPr/>
          <p:nvPr/>
        </p:nvSpPr>
        <p:spPr>
          <a:xfrm>
            <a:off x="404310" y="3242263"/>
            <a:ext cx="1818828" cy="2203632"/>
          </a:xfrm>
          <a:prstGeom prst="roundRect">
            <a:avLst>
              <a:gd name="adj" fmla="val 5139"/>
            </a:avLst>
          </a:prstGeom>
          <a:solidFill>
            <a:srgbClr val="E7E6E6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その他のデータソース</a:t>
            </a:r>
            <a:endParaRPr kumimoji="1" lang="en-US" altLang="ja-JP" sz="12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・老健局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認知症疾患医療センター調査等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・医政局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精神疾患者の救急車搬送時間等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・国立障害者リハビリセンター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高次脳機能障害拠点数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DPAT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事務局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先遣隊登録数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8" name="四角形: 角を丸くする 62">
            <a:extLst>
              <a:ext uri="{FF2B5EF4-FFF2-40B4-BE49-F238E27FC236}">
                <a16:creationId xmlns="" xmlns:a16="http://schemas.microsoft.com/office/drawing/2014/main" id="{AB7707EF-433A-43ED-BA38-48EF079B9826}"/>
              </a:ext>
            </a:extLst>
          </p:cNvPr>
          <p:cNvSpPr/>
          <p:nvPr/>
        </p:nvSpPr>
        <p:spPr>
          <a:xfrm>
            <a:off x="10172037" y="4605400"/>
            <a:ext cx="1635369" cy="1923368"/>
          </a:xfrm>
          <a:prstGeom prst="roundRect">
            <a:avLst>
              <a:gd name="adj" fmla="val 5139"/>
            </a:avLst>
          </a:prstGeom>
          <a:solidFill>
            <a:srgbClr val="F7F1B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地域移行・障害福祉</a:t>
            </a:r>
            <a:endParaRPr kumimoji="1" lang="en-US" altLang="ja-JP" sz="12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データベース</a:t>
            </a:r>
            <a:endParaRPr kumimoji="1" lang="en-US" altLang="ja-JP" sz="120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地域ごとの障害福祉資源を地図上にマッピングして表示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年以上入院患者に関する状況の「見える化」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9" name="右矢印 81">
            <a:extLst>
              <a:ext uri="{FF2B5EF4-FFF2-40B4-BE49-F238E27FC236}">
                <a16:creationId xmlns="" xmlns:a16="http://schemas.microsoft.com/office/drawing/2014/main" id="{2898B987-74E3-4AFA-BB74-51CBEF12D382}"/>
              </a:ext>
            </a:extLst>
          </p:cNvPr>
          <p:cNvSpPr/>
          <p:nvPr/>
        </p:nvSpPr>
        <p:spPr>
          <a:xfrm rot="10800000">
            <a:off x="9775004" y="2520580"/>
            <a:ext cx="324733" cy="258798"/>
          </a:xfrm>
          <a:prstGeom prst="rightArrow">
            <a:avLst/>
          </a:prstGeom>
          <a:solidFill>
            <a:srgbClr val="4472C4">
              <a:lumMod val="50000"/>
            </a:srgbClr>
          </a:solidFill>
          <a:ln>
            <a:solidFill>
              <a:sysClr val="windowText" lastClr="000000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0" name="右矢印 82">
            <a:extLst>
              <a:ext uri="{FF2B5EF4-FFF2-40B4-BE49-F238E27FC236}">
                <a16:creationId xmlns="" xmlns:a16="http://schemas.microsoft.com/office/drawing/2014/main" id="{12353DA9-785B-4872-BAC4-D0CCD9186B44}"/>
              </a:ext>
            </a:extLst>
          </p:cNvPr>
          <p:cNvSpPr/>
          <p:nvPr/>
        </p:nvSpPr>
        <p:spPr>
          <a:xfrm rot="5400000">
            <a:off x="10617424" y="4182200"/>
            <a:ext cx="485954" cy="199631"/>
          </a:xfrm>
          <a:prstGeom prst="rightArrow">
            <a:avLst/>
          </a:prstGeom>
          <a:solidFill>
            <a:srgbClr val="4472C4">
              <a:lumMod val="50000"/>
            </a:srgbClr>
          </a:solidFill>
          <a:ln>
            <a:solidFill>
              <a:sysClr val="windowText" lastClr="000000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1" name="四角形: 角を丸くする 62">
            <a:extLst>
              <a:ext uri="{FF2B5EF4-FFF2-40B4-BE49-F238E27FC236}">
                <a16:creationId xmlns="" xmlns:a16="http://schemas.microsoft.com/office/drawing/2014/main" id="{DC68895E-FB9D-4DA3-ADE4-85C699EA5717}"/>
              </a:ext>
            </a:extLst>
          </p:cNvPr>
          <p:cNvSpPr/>
          <p:nvPr/>
        </p:nvSpPr>
        <p:spPr>
          <a:xfrm>
            <a:off x="10172037" y="1427830"/>
            <a:ext cx="1635367" cy="2509446"/>
          </a:xfrm>
          <a:prstGeom prst="roundRect">
            <a:avLst>
              <a:gd name="adj" fmla="val 5139"/>
            </a:avLst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 </a:t>
            </a:r>
            <a:r>
              <a:rPr kumimoji="1" lang="en-US" altLang="ja-JP" sz="1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kumimoji="1" lang="ja-JP" alt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</a:t>
            </a:r>
            <a:endParaRPr kumimoji="1" lang="en-US" altLang="ja-JP" sz="1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="" xmlns:a16="http://schemas.microsoft.com/office/drawing/2014/main" id="{C163DA21-41D2-45C6-B8E5-60E7F2F1E4E0}"/>
              </a:ext>
            </a:extLst>
          </p:cNvPr>
          <p:cNvSpPr/>
          <p:nvPr/>
        </p:nvSpPr>
        <p:spPr>
          <a:xfrm>
            <a:off x="10269019" y="1846326"/>
            <a:ext cx="1389664" cy="1720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・自治体票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県が定めた医療機能一覧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・病院・診療所票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・訪問看護ステーション票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="" xmlns:a16="http://schemas.microsoft.com/office/drawing/2014/main" id="{43B0194F-50B4-4128-84CE-E3699E6FA69A}"/>
              </a:ext>
            </a:extLst>
          </p:cNvPr>
          <p:cNvSpPr/>
          <p:nvPr/>
        </p:nvSpPr>
        <p:spPr>
          <a:xfrm>
            <a:off x="2939872" y="5018622"/>
            <a:ext cx="5418083" cy="1568760"/>
          </a:xfrm>
          <a:prstGeom prst="rect">
            <a:avLst/>
          </a:prstGeom>
          <a:solidFill>
            <a:srgbClr val="CCFFCC"/>
          </a:soli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その他の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集計結果　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(4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月公表分*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全国の精神科病院の状況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病院数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病棟数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病床数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入院料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kumimoji="1" lang="ja-JP" alt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精神科病院在院患者の状況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新患分類、入院形態、在院期間、開放区分、医療観察法病棟の対象数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都道府県ごとの精神科病院の状況、精神科病院在院患者の状況、認知症治療病棟の状況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*訪問看護等の他集計値は本年夏ごろ公表します</a:t>
            </a:r>
            <a:endParaRPr kumimoji="1" lang="en-US" altLang="ja-JP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="" xmlns:a16="http://schemas.microsoft.com/office/drawing/2014/main" id="{8F218BD6-C475-4CAA-BC96-59765F1908A9}"/>
              </a:ext>
            </a:extLst>
          </p:cNvPr>
          <p:cNvSpPr/>
          <p:nvPr/>
        </p:nvSpPr>
        <p:spPr>
          <a:xfrm>
            <a:off x="2925337" y="2217774"/>
            <a:ext cx="6799686" cy="2701951"/>
          </a:xfrm>
          <a:prstGeom prst="rect">
            <a:avLst/>
          </a:prstGeom>
          <a:noFill/>
          <a:ln w="25400" cap="flat" cmpd="sng" algn="ctr">
            <a:solidFill>
              <a:srgbClr val="4472C4">
                <a:shade val="50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="" xmlns:a16="http://schemas.microsoft.com/office/drawing/2014/main" id="{040AA53D-4826-4F6A-BE04-9E2A5C91BFEF}"/>
              </a:ext>
            </a:extLst>
          </p:cNvPr>
          <p:cNvSpPr/>
          <p:nvPr/>
        </p:nvSpPr>
        <p:spPr>
          <a:xfrm>
            <a:off x="2939872" y="5018621"/>
            <a:ext cx="6785154" cy="1589013"/>
          </a:xfrm>
          <a:prstGeom prst="rect">
            <a:avLst/>
          </a:prstGeom>
          <a:noFill/>
          <a:ln w="25400" cap="flat" cmpd="sng" algn="ctr">
            <a:solidFill>
              <a:srgbClr val="4472C4">
                <a:shade val="50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6" name="四角形: メモ 45">
            <a:extLst>
              <a:ext uri="{FF2B5EF4-FFF2-40B4-BE49-F238E27FC236}">
                <a16:creationId xmlns="" xmlns:a16="http://schemas.microsoft.com/office/drawing/2014/main" id="{C7E60D0A-E9B6-4B9E-8AFD-1BB5CCCDE527}"/>
              </a:ext>
            </a:extLst>
          </p:cNvPr>
          <p:cNvSpPr/>
          <p:nvPr/>
        </p:nvSpPr>
        <p:spPr>
          <a:xfrm>
            <a:off x="8421088" y="5068533"/>
            <a:ext cx="1195987" cy="871952"/>
          </a:xfrm>
          <a:prstGeom prst="foldedCorner">
            <a:avLst/>
          </a:prstGeom>
          <a:solidFill>
            <a:srgbClr val="00B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Excel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ファイル</a:t>
            </a:r>
            <a:endParaRPr kumimoji="1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全国、都道府県一覧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="" xmlns:a16="http://schemas.microsoft.com/office/drawing/2014/main" id="{4A8AAFAB-AB3C-443D-856D-63C6D20568FB}"/>
              </a:ext>
            </a:extLst>
          </p:cNvPr>
          <p:cNvSpPr txBox="1"/>
          <p:nvPr/>
        </p:nvSpPr>
        <p:spPr>
          <a:xfrm>
            <a:off x="8437188" y="5996886"/>
            <a:ext cx="1245127" cy="466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100" b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100" b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各項目をシートごとに記載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="" xmlns:a16="http://schemas.microsoft.com/office/drawing/2014/main" id="{2ADA5AB9-9479-4285-97AF-12C5301E03FE}"/>
              </a:ext>
            </a:extLst>
          </p:cNvPr>
          <p:cNvSpPr/>
          <p:nvPr/>
        </p:nvSpPr>
        <p:spPr>
          <a:xfrm>
            <a:off x="7734794" y="3172605"/>
            <a:ext cx="2005767" cy="1015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1100" b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・医療機能一覧表シート</a:t>
            </a:r>
            <a:r>
              <a:rPr kumimoji="1" lang="en-US" altLang="ja-JP" sz="1100" b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100" b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定義表、一覧表</a:t>
            </a:r>
            <a:r>
              <a:rPr kumimoji="1" lang="en-US" altLang="ja-JP" sz="1100" b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1100" b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・医療機関診療実績シート</a:t>
            </a:r>
            <a:r>
              <a:rPr kumimoji="1" lang="en-US" altLang="ja-JP" sz="1100" b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100" b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全県版表、二次医療圏版表、アウトカムの散布図</a:t>
            </a:r>
            <a:r>
              <a:rPr kumimoji="1" lang="en-US" altLang="ja-JP" sz="1100" b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</p:txBody>
      </p:sp>
      <p:sp>
        <p:nvSpPr>
          <p:cNvPr id="49" name="四角形: メモ 48">
            <a:extLst>
              <a:ext uri="{FF2B5EF4-FFF2-40B4-BE49-F238E27FC236}">
                <a16:creationId xmlns="" xmlns:a16="http://schemas.microsoft.com/office/drawing/2014/main" id="{7965CAEE-8992-4741-B5F4-2988B91AB32B}"/>
              </a:ext>
            </a:extLst>
          </p:cNvPr>
          <p:cNvSpPr/>
          <p:nvPr/>
        </p:nvSpPr>
        <p:spPr>
          <a:xfrm>
            <a:off x="7828379" y="2264002"/>
            <a:ext cx="889822" cy="904387"/>
          </a:xfrm>
          <a:prstGeom prst="foldedCorner">
            <a:avLst/>
          </a:prstGeom>
          <a:solidFill>
            <a:srgbClr val="00B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Excel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ファイル</a:t>
            </a:r>
            <a:endParaRPr kumimoji="1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全国版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</p:txBody>
      </p:sp>
      <p:sp>
        <p:nvSpPr>
          <p:cNvPr id="50" name="四角形: メモ 49">
            <a:extLst>
              <a:ext uri="{FF2B5EF4-FFF2-40B4-BE49-F238E27FC236}">
                <a16:creationId xmlns="" xmlns:a16="http://schemas.microsoft.com/office/drawing/2014/main" id="{B2E27D36-C198-4BCD-B087-0CF8D187B30B}"/>
              </a:ext>
            </a:extLst>
          </p:cNvPr>
          <p:cNvSpPr/>
          <p:nvPr/>
        </p:nvSpPr>
        <p:spPr>
          <a:xfrm>
            <a:off x="8799007" y="2268497"/>
            <a:ext cx="889822" cy="904387"/>
          </a:xfrm>
          <a:prstGeom prst="foldedCorner">
            <a:avLst/>
          </a:prstGeom>
          <a:solidFill>
            <a:srgbClr val="00B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Excel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ファイル</a:t>
            </a:r>
            <a:endParaRPr kumimoji="1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各都道府県版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="" xmlns:a16="http://schemas.microsoft.com/office/drawing/2014/main" id="{E5392626-048F-4A73-911A-4EA19CCB13E1}"/>
              </a:ext>
            </a:extLst>
          </p:cNvPr>
          <p:cNvSpPr/>
          <p:nvPr/>
        </p:nvSpPr>
        <p:spPr>
          <a:xfrm>
            <a:off x="5295195" y="1628179"/>
            <a:ext cx="3280065" cy="282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100" b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https://www.ncnp.go.jp/nimh/keikaku/data/</a:t>
            </a:r>
            <a:endParaRPr kumimoji="1" lang="ja-JP" altLang="en-US" sz="1100" b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="" xmlns:a16="http://schemas.microsoft.com/office/drawing/2014/main" id="{197B5178-6F29-458B-AB23-BEFCB1766E73}"/>
              </a:ext>
            </a:extLst>
          </p:cNvPr>
          <p:cNvGrpSpPr/>
          <p:nvPr/>
        </p:nvGrpSpPr>
        <p:grpSpPr>
          <a:xfrm>
            <a:off x="8784459" y="122723"/>
            <a:ext cx="3371916" cy="403035"/>
            <a:chOff x="8962275" y="122723"/>
            <a:chExt cx="3371916" cy="403035"/>
          </a:xfrm>
        </p:grpSpPr>
        <p:sp>
          <p:nvSpPr>
            <p:cNvPr id="55" name="矢印: 五方向 54">
              <a:extLst>
                <a:ext uri="{FF2B5EF4-FFF2-40B4-BE49-F238E27FC236}">
                  <a16:creationId xmlns="" xmlns:a16="http://schemas.microsoft.com/office/drawing/2014/main" id="{D42A5FE2-44C0-4CD7-8B09-41B41EA8E68D}"/>
                </a:ext>
              </a:extLst>
            </p:cNvPr>
            <p:cNvSpPr/>
            <p:nvPr/>
          </p:nvSpPr>
          <p:spPr>
            <a:xfrm>
              <a:off x="8962275" y="122723"/>
              <a:ext cx="838945" cy="403035"/>
            </a:xfrm>
            <a:prstGeom prst="homePlate">
              <a:avLst>
                <a:gd name="adj" fmla="val 330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kumimoji="1" lang="en-US" altLang="ja-JP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1.H.29</a:t>
              </a:r>
              <a:r>
                <a:rPr kumimoji="1" lang="ja-JP" altLang="en-US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年度の取組み概要</a:t>
              </a:r>
            </a:p>
          </p:txBody>
        </p:sp>
        <p:sp>
          <p:nvSpPr>
            <p:cNvPr id="56" name="矢印: 五方向 55">
              <a:extLst>
                <a:ext uri="{FF2B5EF4-FFF2-40B4-BE49-F238E27FC236}">
                  <a16:creationId xmlns="" xmlns:a16="http://schemas.microsoft.com/office/drawing/2014/main" id="{8A4AC856-AF80-4348-B413-A31538456E3D}"/>
                </a:ext>
              </a:extLst>
            </p:cNvPr>
            <p:cNvSpPr/>
            <p:nvPr/>
          </p:nvSpPr>
          <p:spPr>
            <a:xfrm>
              <a:off x="9806599" y="122723"/>
              <a:ext cx="838945" cy="403035"/>
            </a:xfrm>
            <a:prstGeom prst="homePlate">
              <a:avLst>
                <a:gd name="adj" fmla="val 33069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kumimoji="1" lang="en-US" altLang="ja-JP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2.H.29</a:t>
              </a:r>
              <a:r>
                <a:rPr kumimoji="1" lang="ja-JP" altLang="en-US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年度精神保健福祉資料のご紹介</a:t>
              </a:r>
            </a:p>
          </p:txBody>
        </p:sp>
        <p:sp>
          <p:nvSpPr>
            <p:cNvPr id="57" name="矢印: 五方向 56">
              <a:extLst>
                <a:ext uri="{FF2B5EF4-FFF2-40B4-BE49-F238E27FC236}">
                  <a16:creationId xmlns="" xmlns:a16="http://schemas.microsoft.com/office/drawing/2014/main" id="{73AE2427-7CD3-4679-9255-74B80CB8E4BC}"/>
                </a:ext>
              </a:extLst>
            </p:cNvPr>
            <p:cNvSpPr/>
            <p:nvPr/>
          </p:nvSpPr>
          <p:spPr>
            <a:xfrm>
              <a:off x="10650923" y="122723"/>
              <a:ext cx="838945" cy="403035"/>
            </a:xfrm>
            <a:prstGeom prst="homePlate">
              <a:avLst>
                <a:gd name="adj" fmla="val 330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kumimoji="1" lang="en-US" altLang="ja-JP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3.H.30</a:t>
              </a:r>
              <a:r>
                <a:rPr kumimoji="1" lang="ja-JP" altLang="en-US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年度</a:t>
              </a:r>
              <a:r>
                <a:rPr kumimoji="1" lang="en-US" altLang="ja-JP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630</a:t>
              </a:r>
              <a:r>
                <a:rPr kumimoji="1" lang="ja-JP" altLang="en-US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調査の概要と修正点</a:t>
              </a:r>
            </a:p>
          </p:txBody>
        </p:sp>
        <p:sp>
          <p:nvSpPr>
            <p:cNvPr id="58" name="矢印: 五方向 57">
              <a:extLst>
                <a:ext uri="{FF2B5EF4-FFF2-40B4-BE49-F238E27FC236}">
                  <a16:creationId xmlns="" xmlns:a16="http://schemas.microsoft.com/office/drawing/2014/main" id="{12491CAF-146C-46FD-9445-823523310A2F}"/>
                </a:ext>
              </a:extLst>
            </p:cNvPr>
            <p:cNvSpPr/>
            <p:nvPr/>
          </p:nvSpPr>
          <p:spPr>
            <a:xfrm>
              <a:off x="11495246" y="122723"/>
              <a:ext cx="838945" cy="403035"/>
            </a:xfrm>
            <a:prstGeom prst="homePlate">
              <a:avLst>
                <a:gd name="adj" fmla="val 330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kumimoji="1" lang="en-US" altLang="ja-JP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4.</a:t>
              </a:r>
              <a:r>
                <a:rPr kumimoji="1" lang="ja-JP" altLang="en-US" sz="1000" b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今後のスケジュールと課題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2745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平成</a:t>
            </a:r>
            <a:r>
              <a:rPr kumimoji="1" lang="en-US" altLang="ja-JP" dirty="0" smtClean="0"/>
              <a:t>27</a:t>
            </a:r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28</a:t>
            </a:r>
            <a:r>
              <a:rPr kumimoji="1" lang="ja-JP" altLang="en-US" dirty="0"/>
              <a:t>年度の全国の統合失調症・うつそう</a:t>
            </a:r>
            <a:r>
              <a:rPr kumimoji="1" lang="ja-JP" altLang="en-US" dirty="0" err="1"/>
              <a:t>うつの</a:t>
            </a:r>
            <a:r>
              <a:rPr kumimoji="1" lang="ja-JP" altLang="en-US" dirty="0"/>
              <a:t>状況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9962"/>
            <a:ext cx="12192000" cy="425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093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全国では、発達障害、一般病院での精神患者の受入が大きく変化している・・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72315"/>
            <a:ext cx="12192000" cy="23947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86720"/>
            <a:ext cx="12192000" cy="314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568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うちは</a:t>
            </a:r>
            <a:r>
              <a:rPr kumimoji="1" lang="en-US" altLang="ja-JP" dirty="0"/>
              <a:t>???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1583"/>
            <a:ext cx="12192000" cy="308597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79138"/>
            <a:ext cx="12192000" cy="155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904068"/>
      </p:ext>
    </p:extLst>
  </p:cSld>
  <p:clrMapOvr>
    <a:masterClrMapping/>
  </p:clrMapOvr>
</p:sld>
</file>

<file path=ppt/theme/theme1.xml><?xml version="1.0" encoding="utf-8"?>
<a:theme xmlns:a="http://schemas.openxmlformats.org/drawingml/2006/main" name="4_10 September 2009">
  <a:themeElements>
    <a:clrScheme name="3_10 September 2009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889FB"/>
      </a:accent1>
      <a:accent2>
        <a:srgbClr val="009999"/>
      </a:accent2>
      <a:accent3>
        <a:srgbClr val="FFFFFF"/>
      </a:accent3>
      <a:accent4>
        <a:srgbClr val="000000"/>
      </a:accent4>
      <a:accent5>
        <a:srgbClr val="BEC4FD"/>
      </a:accent5>
      <a:accent6>
        <a:srgbClr val="008A8A"/>
      </a:accent6>
      <a:hlink>
        <a:srgbClr val="7889FB"/>
      </a:hlink>
      <a:folHlink>
        <a:srgbClr val="9900CC"/>
      </a:folHlink>
    </a:clrScheme>
    <a:fontScheme name="3_10 September 2009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eaLnBrk="1" hangingPunct="1">
          <a:lnSpc>
            <a:spcPct val="90000"/>
          </a:lnSpc>
          <a:spcBef>
            <a:spcPct val="20000"/>
          </a:spcBef>
          <a:defRPr kumimoji="1" sz="1600" b="0" dirty="0" smtClean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</a:spDef>
    <a:ln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  <a:txDef>
      <a:spPr>
        <a:noFill/>
        <a:ln>
          <a:solidFill>
            <a:schemeClr val="accent1"/>
          </a:solidFill>
        </a:ln>
      </a:spPr>
      <a:bodyPr wrap="square" rtlCol="0" anchor="ctr">
        <a:spAutoFit/>
      </a:bodyPr>
      <a:lstStyle>
        <a:defPPr algn="ctr">
          <a:defRPr kumimoji="1" dirty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</a:txDef>
  </a:objectDefaults>
  <a:extraClrSchemeLst>
    <a:extraClrScheme>
      <a:clrScheme name="3_10 September 200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008A8A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305692</TotalTime>
  <Words>973</Words>
  <Application>Microsoft Office PowerPoint</Application>
  <PresentationFormat>ユーザー設定</PresentationFormat>
  <Paragraphs>198</Paragraphs>
  <Slides>24</Slides>
  <Notes>24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4_10 September 2009</vt:lpstr>
      <vt:lpstr>新精神保健福祉資料・630調査の見方使い方</vt:lpstr>
      <vt:lpstr>PowerPoint プレゼンテーション</vt:lpstr>
      <vt:lpstr>2018年4月16日に「平成29年度　新精神保健福祉資料」が公表されました  　https://www.ncnp.go.jp/nimh/keikaku/data/</vt:lpstr>
      <vt:lpstr>PowerPoint プレゼンテーション</vt:lpstr>
      <vt:lpstr>PowerPoint プレゼンテーション</vt:lpstr>
      <vt:lpstr>平成29年度精神保健福祉資料のご紹介</vt:lpstr>
      <vt:lpstr>平成27・28年度の全国の統合失調症・うつそううつの状況</vt:lpstr>
      <vt:lpstr>全国では、発達障害、一般病院での精神患者の受入が大きく変化している・・</vt:lpstr>
      <vt:lpstr>うちは???</vt:lpstr>
      <vt:lpstr>PowerPoint プレゼンテーション</vt:lpstr>
      <vt:lpstr>1年以上の入院患者の状況は630調査で、住所地ベースでわかるようになった  　https://www.ncnp.go.jp/nimh/keikaku/data/ 　https://remhrad.ncnp.go.jp/</vt:lpstr>
      <vt:lpstr>平成29年度630調査から、患者さん一人ひとりの住所地を聞くようになった</vt:lpstr>
      <vt:lpstr>PowerPoint プレゼンテーション</vt:lpstr>
      <vt:lpstr>PowerPoint プレゼンテーション</vt:lpstr>
      <vt:lpstr>地域精神医療資源分析データベース『ReMHRAD』</vt:lpstr>
      <vt:lpstr>PowerPoint プレゼンテーション</vt:lpstr>
      <vt:lpstr>PowerPoint プレゼンテーション</vt:lpstr>
      <vt:lpstr>医療計画の策定状況モニタリング</vt:lpstr>
      <vt:lpstr>PowerPoint プレゼンテーション</vt:lpstr>
      <vt:lpstr>PowerPoint プレゼンテーション</vt:lpstr>
      <vt:lpstr>地域基盤整備量算定状況</vt:lpstr>
      <vt:lpstr>これらの資料をどう使えば（活用）すればいいのか</vt:lpstr>
      <vt:lpstr>2-2.精神保健福祉資料の公開時期</vt:lpstr>
      <vt:lpstr>平成30年度 630調査について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2016-11-21T05:13:04Z</cp:lastPrinted>
  <dcterms:created xsi:type="dcterms:W3CDTF">2011-04-26T19:27:59Z</dcterms:created>
  <dcterms:modified xsi:type="dcterms:W3CDTF">2018-05-25T08:25:42Z</dcterms:modified>
</cp:coreProperties>
</file>