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26.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698" r:id="rId4"/>
  </p:sldMasterIdLst>
  <p:notesMasterIdLst>
    <p:notesMasterId r:id="rId35"/>
  </p:notesMasterIdLst>
  <p:sldIdLst>
    <p:sldId id="266" r:id="rId5"/>
    <p:sldId id="262" r:id="rId6"/>
    <p:sldId id="349" r:id="rId7"/>
    <p:sldId id="278" r:id="rId8"/>
    <p:sldId id="261" r:id="rId9"/>
    <p:sldId id="290" r:id="rId10"/>
    <p:sldId id="293" r:id="rId11"/>
    <p:sldId id="291" r:id="rId12"/>
    <p:sldId id="318" r:id="rId13"/>
    <p:sldId id="279" r:id="rId14"/>
    <p:sldId id="281" r:id="rId15"/>
    <p:sldId id="357" r:id="rId16"/>
    <p:sldId id="283" r:id="rId17"/>
    <p:sldId id="284" r:id="rId18"/>
    <p:sldId id="329" r:id="rId19"/>
    <p:sldId id="356" r:id="rId20"/>
    <p:sldId id="351" r:id="rId21"/>
    <p:sldId id="316" r:id="rId22"/>
    <p:sldId id="295" r:id="rId23"/>
    <p:sldId id="296" r:id="rId24"/>
    <p:sldId id="342" r:id="rId25"/>
    <p:sldId id="314" r:id="rId26"/>
    <p:sldId id="352" r:id="rId27"/>
    <p:sldId id="345" r:id="rId28"/>
    <p:sldId id="346" r:id="rId29"/>
    <p:sldId id="347" r:id="rId30"/>
    <p:sldId id="292" r:id="rId31"/>
    <p:sldId id="353" r:id="rId32"/>
    <p:sldId id="331" r:id="rId33"/>
    <p:sldId id="354" r:id="rId34"/>
  </p:sldIdLst>
  <p:sldSz cx="12192000" cy="6858000"/>
  <p:notesSz cx="6794500" cy="99314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DEEBF7"/>
    <a:srgbClr val="C55A11"/>
    <a:srgbClr val="FFE699"/>
    <a:srgbClr val="FFFFFF"/>
    <a:srgbClr val="66FF33"/>
    <a:srgbClr val="4F81BD"/>
    <a:srgbClr val="F7F1B5"/>
    <a:srgbClr val="72B12D"/>
    <a:srgbClr val="60C9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79" autoAdjust="0"/>
    <p:restoredTop sz="94374" autoAdjust="0"/>
  </p:normalViewPr>
  <p:slideViewPr>
    <p:cSldViewPr snapToGrid="0">
      <p:cViewPr varScale="1">
        <p:scale>
          <a:sx n="87" d="100"/>
          <a:sy n="87" d="100"/>
        </p:scale>
        <p:origin x="618" y="78"/>
      </p:cViewPr>
      <p:guideLst>
        <p:guide orient="horz" pos="2160"/>
        <p:guide pos="3840"/>
      </p:guideLst>
    </p:cSldViewPr>
  </p:slideViewPr>
  <p:outlineViewPr>
    <p:cViewPr>
      <p:scale>
        <a:sx n="33" d="100"/>
        <a:sy n="33" d="100"/>
      </p:scale>
      <p:origin x="0" y="-936"/>
    </p:cViewPr>
  </p:outlineViewPr>
  <p:notesTextViewPr>
    <p:cViewPr>
      <p:scale>
        <a:sx n="1" d="1"/>
        <a:sy n="1" d="1"/>
      </p:scale>
      <p:origin x="0" y="0"/>
    </p:cViewPr>
  </p:notesTextViewPr>
  <p:sorterViewPr>
    <p:cViewPr>
      <p:scale>
        <a:sx n="120" d="100"/>
        <a:sy n="120" d="100"/>
      </p:scale>
      <p:origin x="0" y="-436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KNUIP\Desktop\&#29305;&#21029;&#38598;&#35336;\&#24739;&#32773;&#35519;&#26619;&#12487;&#12540;&#12479;\&#20877;&#38598;&#35336;&#24739;&#32773;&#35519;&#26619;&#12288;&#29305;&#21029;&#38598;&#35336;&#34920;%20.xlsx" TargetMode="External"/><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oleObject" Target="file:///D:\&#9675;&#22320;&#22495;&#31227;&#34892;\&#22269;&#20445;&#36899;&#12487;&#12540;&#12479;&#29305;&#21029;&#38598;&#35336;\&#32080;&#26524;\&#20316;&#25104;&#22259;&#34920;\&#12467;&#12500;&#12540;&#12467;&#12500;&#12540;&#12304;2007&#65374;2014&#24180;&#24230;&#12305;&#21033;&#29992;&#32773;&#25968;&#38598;&#32004;&#32080;&#26524;0514.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6270CF"/>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FADB-4492-B8B0-E6A1617399B3}"/>
              </c:ext>
            </c:extLst>
          </c:dPt>
          <c:dPt>
            <c:idx val="1"/>
            <c:invertIfNegative val="0"/>
            <c:bubble3D val="0"/>
            <c:spPr>
              <a:solidFill>
                <a:schemeClr val="bg1">
                  <a:lumMod val="85000"/>
                </a:schemeClr>
              </a:solidFill>
              <a:ln>
                <a:noFill/>
              </a:ln>
              <a:effectLst/>
            </c:spPr>
            <c:extLst>
              <c:ext xmlns:c16="http://schemas.microsoft.com/office/drawing/2014/chart" uri="{C3380CC4-5D6E-409C-BE32-E72D297353CC}">
                <c16:uniqueId val="{00000003-FADB-4492-B8B0-E6A1617399B3}"/>
              </c:ext>
            </c:extLst>
          </c:dPt>
          <c:dPt>
            <c:idx val="2"/>
            <c:invertIfNegative val="0"/>
            <c:bubble3D val="0"/>
            <c:spPr>
              <a:solidFill>
                <a:schemeClr val="bg1">
                  <a:lumMod val="85000"/>
                </a:schemeClr>
              </a:solidFill>
              <a:ln>
                <a:noFill/>
              </a:ln>
              <a:effectLst/>
            </c:spPr>
            <c:extLst>
              <c:ext xmlns:c16="http://schemas.microsoft.com/office/drawing/2014/chart" uri="{C3380CC4-5D6E-409C-BE32-E72D297353CC}">
                <c16:uniqueId val="{00000005-FADB-4492-B8B0-E6A1617399B3}"/>
              </c:ext>
            </c:extLst>
          </c:dPt>
          <c:dLbls>
            <c:spPr>
              <a:noFill/>
              <a:ln>
                <a:noFill/>
              </a:ln>
              <a:effectLst/>
            </c:spPr>
            <c:txPr>
              <a:bodyPr rot="0" spcFirstLastPara="1" vertOverflow="ellipsis" vert="horz" wrap="square" anchor="ctr" anchorCtr="1"/>
              <a:lstStyle/>
              <a:p>
                <a:pPr>
                  <a:defRPr lang="ja-JP" sz="1000" b="0" i="0" u="none" strike="noStrike" kern="12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2015/6/30 NDB*</c:v>
                </c:pt>
                <c:pt idx="1">
                  <c:v>2014/6/30 630調査</c:v>
                </c:pt>
                <c:pt idx="2">
                  <c:v>2014/9/30 患者調査</c:v>
                </c:pt>
              </c:strCache>
            </c:strRef>
          </c:cat>
          <c:val>
            <c:numRef>
              <c:f>Sheet1!$B$2:$B$4</c:f>
              <c:numCache>
                <c:formatCode>#,##0</c:formatCode>
                <c:ptCount val="3"/>
                <c:pt idx="0">
                  <c:v>131071</c:v>
                </c:pt>
                <c:pt idx="1">
                  <c:v>186196</c:v>
                </c:pt>
                <c:pt idx="2">
                  <c:v>185241</c:v>
                </c:pt>
              </c:numCache>
            </c:numRef>
          </c:val>
          <c:extLst>
            <c:ext xmlns:c16="http://schemas.microsoft.com/office/drawing/2014/chart" uri="{C3380CC4-5D6E-409C-BE32-E72D297353CC}">
              <c16:uniqueId val="{00000006-FADB-4492-B8B0-E6A1617399B3}"/>
            </c:ext>
          </c:extLst>
        </c:ser>
        <c:dLbls>
          <c:showLegendKey val="0"/>
          <c:showVal val="0"/>
          <c:showCatName val="0"/>
          <c:showSerName val="0"/>
          <c:showPercent val="0"/>
          <c:showBubbleSize val="0"/>
        </c:dLbls>
        <c:gapWidth val="150"/>
        <c:overlap val="100"/>
        <c:axId val="113092864"/>
        <c:axId val="113098752"/>
      </c:barChart>
      <c:catAx>
        <c:axId val="113092864"/>
        <c:scaling>
          <c:orientation val="minMax"/>
        </c:scaling>
        <c:delete val="1"/>
        <c:axPos val="b"/>
        <c:numFmt formatCode="General" sourceLinked="1"/>
        <c:majorTickMark val="none"/>
        <c:minorTickMark val="none"/>
        <c:tickLblPos val="nextTo"/>
        <c:crossAx val="113098752"/>
        <c:crosses val="autoZero"/>
        <c:auto val="1"/>
        <c:lblAlgn val="ctr"/>
        <c:lblOffset val="100"/>
        <c:noMultiLvlLbl val="0"/>
      </c:catAx>
      <c:valAx>
        <c:axId val="11309875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ja-JP" sz="900"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defRPr>
            </a:pPr>
            <a:endParaRPr lang="ja-JP"/>
          </a:p>
        </c:txPr>
        <c:crossAx val="113092864"/>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eiryo UI" panose="020B0604030504040204" pitchFamily="50" charset="-128"/>
          <a:ea typeface="Meiryo UI" panose="020B0604030504040204" pitchFamily="50" charset="-128"/>
          <a:cs typeface="Meiryo UI" panose="020B0604030504040204"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percentStacked"/>
        <c:varyColors val="0"/>
        <c:ser>
          <c:idx val="0"/>
          <c:order val="0"/>
          <c:tx>
            <c:strRef>
              <c:f>グラフ!$A$21</c:f>
              <c:strCache>
                <c:ptCount val="1"/>
                <c:pt idx="0">
                  <c:v>　家庭</c:v>
                </c:pt>
              </c:strCache>
            </c:strRef>
          </c:tx>
          <c:spPr>
            <a:pattFill prst="pct75">
              <a:fgClr>
                <a:srgbClr val="F79646">
                  <a:lumMod val="75000"/>
                </a:srgbClr>
              </a:fgClr>
              <a:bgClr>
                <a:sysClr val="window" lastClr="FFFFFF"/>
              </a:bgClr>
            </a:pattFill>
            <a:ln>
              <a:solidFill>
                <a:sysClr val="windowText" lastClr="000000"/>
              </a:solidFill>
            </a:ln>
          </c:spPr>
          <c:invertIfNegative val="0"/>
          <c:cat>
            <c:strRef>
              <c:f>グラフ!$C$20:$D$20</c:f>
              <c:strCache>
                <c:ptCount val="2"/>
                <c:pt idx="0">
                  <c:v>65歳以上</c:v>
                </c:pt>
                <c:pt idx="1">
                  <c:v>65歳未満</c:v>
                </c:pt>
              </c:strCache>
            </c:strRef>
          </c:cat>
          <c:val>
            <c:numRef>
              <c:f>グラフ!$C$21:$D$21</c:f>
              <c:numCache>
                <c:formatCode>0.0</c:formatCode>
                <c:ptCount val="2"/>
                <c:pt idx="0">
                  <c:v>0.3</c:v>
                </c:pt>
                <c:pt idx="1">
                  <c:v>0.6</c:v>
                </c:pt>
              </c:numCache>
            </c:numRef>
          </c:val>
          <c:extLst>
            <c:ext xmlns:c16="http://schemas.microsoft.com/office/drawing/2014/chart" uri="{C3380CC4-5D6E-409C-BE32-E72D297353CC}">
              <c16:uniqueId val="{00000000-A4B5-42B6-84D9-96923FD149B7}"/>
            </c:ext>
          </c:extLst>
        </c:ser>
        <c:ser>
          <c:idx val="1"/>
          <c:order val="1"/>
          <c:tx>
            <c:strRef>
              <c:f>グラフ!$A$22</c:f>
              <c:strCache>
                <c:ptCount val="1"/>
                <c:pt idx="0">
                  <c:v>　他の病院・診療所に入院</c:v>
                </c:pt>
              </c:strCache>
            </c:strRef>
          </c:tx>
          <c:spPr>
            <a:pattFill prst="solidDmnd">
              <a:fgClr>
                <a:srgbClr val="FFFF00"/>
              </a:fgClr>
              <a:bgClr>
                <a:sysClr val="window" lastClr="FFFFFF"/>
              </a:bgClr>
            </a:pattFill>
            <a:ln>
              <a:solidFill>
                <a:sysClr val="windowText" lastClr="000000"/>
              </a:solidFill>
            </a:ln>
          </c:spPr>
          <c:invertIfNegative val="0"/>
          <c:cat>
            <c:strRef>
              <c:f>グラフ!$C$20:$D$20</c:f>
              <c:strCache>
                <c:ptCount val="2"/>
                <c:pt idx="0">
                  <c:v>65歳以上</c:v>
                </c:pt>
                <c:pt idx="1">
                  <c:v>65歳未満</c:v>
                </c:pt>
              </c:strCache>
            </c:strRef>
          </c:cat>
          <c:val>
            <c:numRef>
              <c:f>グラフ!$C$22:$D$22</c:f>
              <c:numCache>
                <c:formatCode>0.0</c:formatCode>
                <c:ptCount val="2"/>
                <c:pt idx="0">
                  <c:v>0.9</c:v>
                </c:pt>
                <c:pt idx="1">
                  <c:v>0.4</c:v>
                </c:pt>
              </c:numCache>
            </c:numRef>
          </c:val>
          <c:extLst>
            <c:ext xmlns:c16="http://schemas.microsoft.com/office/drawing/2014/chart" uri="{C3380CC4-5D6E-409C-BE32-E72D297353CC}">
              <c16:uniqueId val="{00000001-A4B5-42B6-84D9-96923FD149B7}"/>
            </c:ext>
          </c:extLst>
        </c:ser>
        <c:ser>
          <c:idx val="2"/>
          <c:order val="2"/>
          <c:tx>
            <c:strRef>
              <c:f>グラフ!$A$23</c:f>
              <c:strCache>
                <c:ptCount val="1"/>
                <c:pt idx="0">
                  <c:v>　介護老人保健施設に入所</c:v>
                </c:pt>
              </c:strCache>
            </c:strRef>
          </c:tx>
          <c:spPr>
            <a:pattFill prst="pct80">
              <a:fgClr>
                <a:srgbClr val="008000"/>
              </a:fgClr>
              <a:bgClr>
                <a:sysClr val="window" lastClr="FFFFFF"/>
              </a:bgClr>
            </a:pattFill>
            <a:ln>
              <a:solidFill>
                <a:sysClr val="windowText" lastClr="000000"/>
              </a:solidFill>
            </a:ln>
          </c:spPr>
          <c:invertIfNegative val="0"/>
          <c:cat>
            <c:strRef>
              <c:f>グラフ!$C$20:$D$20</c:f>
              <c:strCache>
                <c:ptCount val="2"/>
                <c:pt idx="0">
                  <c:v>65歳以上</c:v>
                </c:pt>
                <c:pt idx="1">
                  <c:v>65歳未満</c:v>
                </c:pt>
              </c:strCache>
            </c:strRef>
          </c:cat>
          <c:val>
            <c:numRef>
              <c:f>グラフ!$C$23:$D$23</c:f>
              <c:numCache>
                <c:formatCode>0.0</c:formatCode>
                <c:ptCount val="2"/>
                <c:pt idx="0">
                  <c:v>0.1</c:v>
                </c:pt>
                <c:pt idx="1">
                  <c:v>0</c:v>
                </c:pt>
              </c:numCache>
            </c:numRef>
          </c:val>
          <c:extLst>
            <c:ext xmlns:c16="http://schemas.microsoft.com/office/drawing/2014/chart" uri="{C3380CC4-5D6E-409C-BE32-E72D297353CC}">
              <c16:uniqueId val="{00000002-A4B5-42B6-84D9-96923FD149B7}"/>
            </c:ext>
          </c:extLst>
        </c:ser>
        <c:ser>
          <c:idx val="3"/>
          <c:order val="3"/>
          <c:tx>
            <c:strRef>
              <c:f>グラフ!$A$24</c:f>
              <c:strCache>
                <c:ptCount val="1"/>
                <c:pt idx="0">
                  <c:v>　介護老人福祉施設に入所</c:v>
                </c:pt>
              </c:strCache>
            </c:strRef>
          </c:tx>
          <c:spPr>
            <a:pattFill prst="openDmnd">
              <a:fgClr>
                <a:srgbClr val="1F497D">
                  <a:lumMod val="60000"/>
                  <a:lumOff val="40000"/>
                </a:srgbClr>
              </a:fgClr>
              <a:bgClr>
                <a:sysClr val="window" lastClr="FFFFFF"/>
              </a:bgClr>
            </a:pattFill>
            <a:ln>
              <a:solidFill>
                <a:sysClr val="windowText" lastClr="000000"/>
              </a:solidFill>
            </a:ln>
          </c:spPr>
          <c:invertIfNegative val="0"/>
          <c:cat>
            <c:strRef>
              <c:f>グラフ!$C$20:$D$20</c:f>
              <c:strCache>
                <c:ptCount val="2"/>
                <c:pt idx="0">
                  <c:v>65歳以上</c:v>
                </c:pt>
                <c:pt idx="1">
                  <c:v>65歳未満</c:v>
                </c:pt>
              </c:strCache>
            </c:strRef>
          </c:cat>
          <c:val>
            <c:numRef>
              <c:f>グラフ!$C$24:$D$24</c:f>
              <c:numCache>
                <c:formatCode>0.0</c:formatCode>
                <c:ptCount val="2"/>
                <c:pt idx="0">
                  <c:v>0.2</c:v>
                </c:pt>
                <c:pt idx="1">
                  <c:v>0</c:v>
                </c:pt>
              </c:numCache>
            </c:numRef>
          </c:val>
          <c:extLst>
            <c:ext xmlns:c16="http://schemas.microsoft.com/office/drawing/2014/chart" uri="{C3380CC4-5D6E-409C-BE32-E72D297353CC}">
              <c16:uniqueId val="{00000003-A4B5-42B6-84D9-96923FD149B7}"/>
            </c:ext>
          </c:extLst>
        </c:ser>
        <c:ser>
          <c:idx val="4"/>
          <c:order val="4"/>
          <c:tx>
            <c:strRef>
              <c:f>グラフ!$A$25</c:f>
              <c:strCache>
                <c:ptCount val="1"/>
                <c:pt idx="0">
                  <c:v>　社会福祉施設に入所</c:v>
                </c:pt>
              </c:strCache>
            </c:strRef>
          </c:tx>
          <c:spPr>
            <a:pattFill prst="pct80">
              <a:fgClr>
                <a:srgbClr val="8064A2">
                  <a:lumMod val="60000"/>
                  <a:lumOff val="40000"/>
                </a:srgbClr>
              </a:fgClr>
              <a:bgClr>
                <a:sysClr val="window" lastClr="FFFFFF"/>
              </a:bgClr>
            </a:pattFill>
            <a:ln>
              <a:solidFill>
                <a:sysClr val="windowText" lastClr="000000"/>
              </a:solidFill>
            </a:ln>
          </c:spPr>
          <c:invertIfNegative val="0"/>
          <c:cat>
            <c:strRef>
              <c:f>グラフ!$C$20:$D$20</c:f>
              <c:strCache>
                <c:ptCount val="2"/>
                <c:pt idx="0">
                  <c:v>65歳以上</c:v>
                </c:pt>
                <c:pt idx="1">
                  <c:v>65歳未満</c:v>
                </c:pt>
              </c:strCache>
            </c:strRef>
          </c:cat>
          <c:val>
            <c:numRef>
              <c:f>グラフ!$C$25:$D$25</c:f>
              <c:numCache>
                <c:formatCode>0.0</c:formatCode>
                <c:ptCount val="2"/>
                <c:pt idx="0">
                  <c:v>0.1</c:v>
                </c:pt>
                <c:pt idx="1">
                  <c:v>0.1</c:v>
                </c:pt>
              </c:numCache>
            </c:numRef>
          </c:val>
          <c:extLst>
            <c:ext xmlns:c16="http://schemas.microsoft.com/office/drawing/2014/chart" uri="{C3380CC4-5D6E-409C-BE32-E72D297353CC}">
              <c16:uniqueId val="{00000004-A4B5-42B6-84D9-96923FD149B7}"/>
            </c:ext>
          </c:extLst>
        </c:ser>
        <c:ser>
          <c:idx val="5"/>
          <c:order val="5"/>
          <c:tx>
            <c:strRef>
              <c:f>グラフ!$A$26</c:f>
              <c:strCache>
                <c:ptCount val="1"/>
                <c:pt idx="0">
                  <c:v>　その他（死亡・不明等）</c:v>
                </c:pt>
              </c:strCache>
            </c:strRef>
          </c:tx>
          <c:spPr>
            <a:pattFill prst="smCheck">
              <a:fgClr>
                <a:sysClr val="window" lastClr="FFFFFF">
                  <a:lumMod val="75000"/>
                </a:sysClr>
              </a:fgClr>
              <a:bgClr>
                <a:sysClr val="window" lastClr="FFFFFF"/>
              </a:bgClr>
            </a:pattFill>
            <a:ln>
              <a:solidFill>
                <a:sysClr val="windowText" lastClr="000000"/>
              </a:solidFill>
            </a:ln>
          </c:spPr>
          <c:invertIfNegative val="0"/>
          <c:cat>
            <c:strRef>
              <c:f>グラフ!$C$20:$D$20</c:f>
              <c:strCache>
                <c:ptCount val="2"/>
                <c:pt idx="0">
                  <c:v>65歳以上</c:v>
                </c:pt>
                <c:pt idx="1">
                  <c:v>65歳未満</c:v>
                </c:pt>
              </c:strCache>
            </c:strRef>
          </c:cat>
          <c:val>
            <c:numRef>
              <c:f>グラフ!$C$26:$D$26</c:f>
              <c:numCache>
                <c:formatCode>0.0</c:formatCode>
                <c:ptCount val="2"/>
                <c:pt idx="0">
                  <c:v>0.9</c:v>
                </c:pt>
                <c:pt idx="1">
                  <c:v>0.1</c:v>
                </c:pt>
              </c:numCache>
            </c:numRef>
          </c:val>
          <c:extLst>
            <c:ext xmlns:c16="http://schemas.microsoft.com/office/drawing/2014/chart" uri="{C3380CC4-5D6E-409C-BE32-E72D297353CC}">
              <c16:uniqueId val="{00000005-A4B5-42B6-84D9-96923FD149B7}"/>
            </c:ext>
          </c:extLst>
        </c:ser>
        <c:dLbls>
          <c:showLegendKey val="0"/>
          <c:showVal val="0"/>
          <c:showCatName val="0"/>
          <c:showSerName val="0"/>
          <c:showPercent val="0"/>
          <c:showBubbleSize val="0"/>
        </c:dLbls>
        <c:gapWidth val="75"/>
        <c:overlap val="100"/>
        <c:axId val="91284608"/>
        <c:axId val="91286144"/>
      </c:barChart>
      <c:catAx>
        <c:axId val="91284608"/>
        <c:scaling>
          <c:orientation val="minMax"/>
        </c:scaling>
        <c:delete val="0"/>
        <c:axPos val="l"/>
        <c:numFmt formatCode="General" sourceLinked="0"/>
        <c:majorTickMark val="none"/>
        <c:minorTickMark val="none"/>
        <c:tickLblPos val="nextTo"/>
        <c:txPr>
          <a:bodyPr/>
          <a:lstStyle/>
          <a:p>
            <a:pPr>
              <a:defRPr lang="ja-JP" sz="1600"/>
            </a:pPr>
            <a:endParaRPr lang="ja-JP"/>
          </a:p>
        </c:txPr>
        <c:crossAx val="91286144"/>
        <c:crosses val="autoZero"/>
        <c:auto val="1"/>
        <c:lblAlgn val="ctr"/>
        <c:lblOffset val="100"/>
        <c:noMultiLvlLbl val="0"/>
      </c:catAx>
      <c:valAx>
        <c:axId val="91286144"/>
        <c:scaling>
          <c:orientation val="minMax"/>
        </c:scaling>
        <c:delete val="0"/>
        <c:axPos val="b"/>
        <c:majorGridlines/>
        <c:numFmt formatCode="0%" sourceLinked="1"/>
        <c:majorTickMark val="none"/>
        <c:minorTickMark val="none"/>
        <c:tickLblPos val="nextTo"/>
        <c:spPr>
          <a:ln w="9525">
            <a:noFill/>
          </a:ln>
        </c:spPr>
        <c:txPr>
          <a:bodyPr/>
          <a:lstStyle/>
          <a:p>
            <a:pPr>
              <a:defRPr lang="ja-JP" sz="1600"/>
            </a:pPr>
            <a:endParaRPr lang="ja-JP"/>
          </a:p>
        </c:txPr>
        <c:crossAx val="91284608"/>
        <c:crosses val="autoZero"/>
        <c:crossBetween val="between"/>
      </c:valAx>
    </c:plotArea>
    <c:legend>
      <c:legendPos val="b"/>
      <c:overlay val="0"/>
      <c:txPr>
        <a:bodyPr/>
        <a:lstStyle/>
        <a:p>
          <a:pPr>
            <a:defRPr lang="ja-JP" sz="1400"/>
          </a:pPr>
          <a:endParaRPr lang="ja-JP"/>
        </a:p>
      </c:txPr>
    </c:legend>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25325988590263"/>
          <c:y val="2.6269224766406984E-2"/>
          <c:w val="0.77991644401970439"/>
          <c:h val="0.9139046372609303"/>
        </c:manualLayout>
      </c:layout>
      <c:barChart>
        <c:barDir val="bar"/>
        <c:grouping val="clustered"/>
        <c:varyColors val="0"/>
        <c:ser>
          <c:idx val="0"/>
          <c:order val="0"/>
          <c:invertIfNegative val="0"/>
          <c:dLbls>
            <c:spPr>
              <a:noFill/>
              <a:ln>
                <a:noFill/>
              </a:ln>
              <a:effectLst/>
            </c:spPr>
            <c:txPr>
              <a:bodyPr wrap="square" lIns="38100" tIns="19050" rIns="38100" bIns="19050" anchor="ctr">
                <a:spAutoFit/>
              </a:bodyPr>
              <a:lstStyle/>
              <a:p>
                <a:pPr>
                  <a:defRPr lang="ja-JP"/>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'2015_利用者数 （全サービス分類）'!$B$56:$U$56</c:f>
              <c:strCache>
                <c:ptCount val="20"/>
                <c:pt idx="0">
                  <c:v>居宅介護</c:v>
                </c:pt>
                <c:pt idx="1">
                  <c:v>重度訪問介護</c:v>
                </c:pt>
                <c:pt idx="2">
                  <c:v>行動援護</c:v>
                </c:pt>
                <c:pt idx="3">
                  <c:v>重度障害者等包括支援</c:v>
                </c:pt>
                <c:pt idx="4">
                  <c:v>同行援護</c:v>
                </c:pt>
                <c:pt idx="5">
                  <c:v>療養介護</c:v>
                </c:pt>
                <c:pt idx="6">
                  <c:v>生活介護</c:v>
                </c:pt>
                <c:pt idx="7">
                  <c:v>短期入所</c:v>
                </c:pt>
                <c:pt idx="8">
                  <c:v>施設入所支援</c:v>
                </c:pt>
                <c:pt idx="9">
                  <c:v>自立訓練（機能訓練）</c:v>
                </c:pt>
                <c:pt idx="10">
                  <c:v>自立訓練（生活訓練）</c:v>
                </c:pt>
                <c:pt idx="11">
                  <c:v>宿泊型自立訓練</c:v>
                </c:pt>
                <c:pt idx="12">
                  <c:v>就労移行支援</c:v>
                </c:pt>
                <c:pt idx="13">
                  <c:v>就労継続支援（Ａ型）</c:v>
                </c:pt>
                <c:pt idx="14">
                  <c:v>就労継続支援（Ｂ型）</c:v>
                </c:pt>
                <c:pt idx="15">
                  <c:v>共同生活援助</c:v>
                </c:pt>
                <c:pt idx="17">
                  <c:v>計画相談支援</c:v>
                </c:pt>
                <c:pt idx="18">
                  <c:v>地域移行支援</c:v>
                </c:pt>
                <c:pt idx="19">
                  <c:v>地域定着支援</c:v>
                </c:pt>
              </c:strCache>
            </c:strRef>
          </c:cat>
          <c:val>
            <c:numRef>
              <c:f>'2015_利用者数 （全サービス分類）'!$B$57:$U$57</c:f>
              <c:numCache>
                <c:formatCode>0.0%</c:formatCode>
                <c:ptCount val="20"/>
                <c:pt idx="0">
                  <c:v>0.29743188717464147</c:v>
                </c:pt>
                <c:pt idx="1">
                  <c:v>2.4437529528681515E-4</c:v>
                </c:pt>
                <c:pt idx="2">
                  <c:v>2.0636136046442167E-4</c:v>
                </c:pt>
                <c:pt idx="3">
                  <c:v>0</c:v>
                </c:pt>
                <c:pt idx="4">
                  <c:v>2.6066698163926949E-4</c:v>
                </c:pt>
                <c:pt idx="5">
                  <c:v>1.6291686352454343E-5</c:v>
                </c:pt>
                <c:pt idx="6">
                  <c:v>3.4646986309552902E-2</c:v>
                </c:pt>
                <c:pt idx="7">
                  <c:v>8.0046485611725664E-3</c:v>
                </c:pt>
                <c:pt idx="8">
                  <c:v>6.4623689198068891E-3</c:v>
                </c:pt>
                <c:pt idx="9">
                  <c:v>3.7470878610644986E-4</c:v>
                </c:pt>
                <c:pt idx="10">
                  <c:v>4.1761022683457966E-2</c:v>
                </c:pt>
                <c:pt idx="11">
                  <c:v>1.3853363961703676E-2</c:v>
                </c:pt>
                <c:pt idx="12">
                  <c:v>8.695416062516631E-2</c:v>
                </c:pt>
                <c:pt idx="13">
                  <c:v>0.13654062331991984</c:v>
                </c:pt>
                <c:pt idx="14">
                  <c:v>0.36806720863676601</c:v>
                </c:pt>
                <c:pt idx="15">
                  <c:v>0.14186257419505494</c:v>
                </c:pt>
                <c:pt idx="17">
                  <c:v>0.20690441667617016</c:v>
                </c:pt>
                <c:pt idx="18">
                  <c:v>2.2048082196988211E-3</c:v>
                </c:pt>
                <c:pt idx="19">
                  <c:v>7.1737725571973951E-3</c:v>
                </c:pt>
              </c:numCache>
            </c:numRef>
          </c:val>
          <c:extLst>
            <c:ext xmlns:c16="http://schemas.microsoft.com/office/drawing/2014/chart" uri="{C3380CC4-5D6E-409C-BE32-E72D297353CC}">
              <c16:uniqueId val="{00000000-721C-4C1E-8343-734A42DD0DC9}"/>
            </c:ext>
          </c:extLst>
        </c:ser>
        <c:dLbls>
          <c:showLegendKey val="0"/>
          <c:showVal val="0"/>
          <c:showCatName val="0"/>
          <c:showSerName val="0"/>
          <c:showPercent val="0"/>
          <c:showBubbleSize val="0"/>
        </c:dLbls>
        <c:gapWidth val="150"/>
        <c:axId val="90947584"/>
        <c:axId val="90949120"/>
      </c:barChart>
      <c:catAx>
        <c:axId val="90947584"/>
        <c:scaling>
          <c:orientation val="maxMin"/>
        </c:scaling>
        <c:delete val="0"/>
        <c:axPos val="l"/>
        <c:numFmt formatCode="#,##0_);[Red]\(#,##0\)" sourceLinked="0"/>
        <c:majorTickMark val="in"/>
        <c:minorTickMark val="none"/>
        <c:tickLblPos val="nextTo"/>
        <c:txPr>
          <a:bodyPr anchor="t" anchorCtr="0"/>
          <a:lstStyle/>
          <a:p>
            <a:pPr>
              <a:defRPr lang="ja-JP" sz="1000">
                <a:latin typeface="HGPｺﾞｼｯｸM" panose="020B0600000000000000" pitchFamily="50" charset="-128"/>
                <a:ea typeface="HGPｺﾞｼｯｸM" panose="020B0600000000000000" pitchFamily="50" charset="-128"/>
              </a:defRPr>
            </a:pPr>
            <a:endParaRPr lang="ja-JP"/>
          </a:p>
        </c:txPr>
        <c:crossAx val="90949120"/>
        <c:crosses val="autoZero"/>
        <c:auto val="1"/>
        <c:lblAlgn val="ctr"/>
        <c:lblOffset val="100"/>
        <c:noMultiLvlLbl val="0"/>
      </c:catAx>
      <c:valAx>
        <c:axId val="90949120"/>
        <c:scaling>
          <c:orientation val="minMax"/>
        </c:scaling>
        <c:delete val="0"/>
        <c:axPos val="b"/>
        <c:majorGridlines/>
        <c:numFmt formatCode="0.0%" sourceLinked="1"/>
        <c:majorTickMark val="out"/>
        <c:minorTickMark val="none"/>
        <c:tickLblPos val="nextTo"/>
        <c:txPr>
          <a:bodyPr/>
          <a:lstStyle/>
          <a:p>
            <a:pPr>
              <a:defRPr lang="ja-JP" sz="1200"/>
            </a:pPr>
            <a:endParaRPr lang="ja-JP"/>
          </a:p>
        </c:txPr>
        <c:crossAx val="90947584"/>
        <c:crosses val="max"/>
        <c:crossBetween val="between"/>
      </c:valAx>
    </c:plotArea>
    <c:plotVisOnly val="1"/>
    <c:dispBlanksAs val="gap"/>
    <c:showDLblsOverMax val="0"/>
  </c:chart>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284" cy="498295"/>
          </a:xfrm>
          <a:prstGeom prst="rect">
            <a:avLst/>
          </a:prstGeom>
        </p:spPr>
        <p:txBody>
          <a:bodyPr vert="horz" lIns="92117" tIns="46058" rIns="92117" bIns="4605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4" y="0"/>
            <a:ext cx="2944284" cy="498295"/>
          </a:xfrm>
          <a:prstGeom prst="rect">
            <a:avLst/>
          </a:prstGeom>
        </p:spPr>
        <p:txBody>
          <a:bodyPr vert="horz" lIns="92117" tIns="46058" rIns="92117" bIns="46058" rtlCol="0"/>
          <a:lstStyle>
            <a:lvl1pPr algn="r">
              <a:defRPr sz="1200"/>
            </a:lvl1pPr>
          </a:lstStyle>
          <a:p>
            <a:fld id="{415D4F82-5D63-4D65-A51C-A776E71B8BCF}" type="datetimeFigureOut">
              <a:rPr kumimoji="1" lang="ja-JP" altLang="en-US" smtClean="0"/>
              <a:pPr/>
              <a:t>2017/12/4</a:t>
            </a:fld>
            <a:endParaRPr kumimoji="1" lang="ja-JP" altLang="en-US"/>
          </a:p>
        </p:txBody>
      </p:sp>
      <p:sp>
        <p:nvSpPr>
          <p:cNvPr id="4" name="スライド イメージ プレースホルダー 3"/>
          <p:cNvSpPr>
            <a:spLocks noGrp="1" noRot="1" noChangeAspect="1"/>
          </p:cNvSpPr>
          <p:nvPr>
            <p:ph type="sldImg" idx="2"/>
          </p:nvPr>
        </p:nvSpPr>
        <p:spPr>
          <a:xfrm>
            <a:off x="419100" y="1241425"/>
            <a:ext cx="5956300" cy="3351213"/>
          </a:xfrm>
          <a:prstGeom prst="rect">
            <a:avLst/>
          </a:prstGeom>
          <a:noFill/>
          <a:ln w="12700">
            <a:solidFill>
              <a:prstClr val="black"/>
            </a:solidFill>
          </a:ln>
        </p:spPr>
        <p:txBody>
          <a:bodyPr vert="horz" lIns="92117" tIns="46058" rIns="92117" bIns="46058" rtlCol="0" anchor="ctr"/>
          <a:lstStyle/>
          <a:p>
            <a:endParaRPr lang="ja-JP" altLang="en-US"/>
          </a:p>
        </p:txBody>
      </p:sp>
      <p:sp>
        <p:nvSpPr>
          <p:cNvPr id="5" name="ノート プレースホルダー 4"/>
          <p:cNvSpPr>
            <a:spLocks noGrp="1"/>
          </p:cNvSpPr>
          <p:nvPr>
            <p:ph type="body" sz="quarter" idx="3"/>
          </p:nvPr>
        </p:nvSpPr>
        <p:spPr>
          <a:xfrm>
            <a:off x="679451" y="4779487"/>
            <a:ext cx="5435600" cy="3910489"/>
          </a:xfrm>
          <a:prstGeom prst="rect">
            <a:avLst/>
          </a:prstGeom>
        </p:spPr>
        <p:txBody>
          <a:bodyPr vert="horz" lIns="92117" tIns="46058" rIns="92117" bIns="4605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33107"/>
            <a:ext cx="2944284" cy="498294"/>
          </a:xfrm>
          <a:prstGeom prst="rect">
            <a:avLst/>
          </a:prstGeom>
        </p:spPr>
        <p:txBody>
          <a:bodyPr vert="horz" lIns="92117" tIns="46058" rIns="92117" bIns="4605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4" y="9433107"/>
            <a:ext cx="2944284" cy="498294"/>
          </a:xfrm>
          <a:prstGeom prst="rect">
            <a:avLst/>
          </a:prstGeom>
        </p:spPr>
        <p:txBody>
          <a:bodyPr vert="horz" lIns="92117" tIns="46058" rIns="92117" bIns="46058" rtlCol="0" anchor="b"/>
          <a:lstStyle>
            <a:lvl1pPr algn="r">
              <a:defRPr sz="1200"/>
            </a:lvl1pPr>
          </a:lstStyle>
          <a:p>
            <a:fld id="{EA31C698-61F9-4F82-A0C0-D874E3D85C99}" type="slidenum">
              <a:rPr kumimoji="1" lang="ja-JP" altLang="en-US" smtClean="0"/>
              <a:pPr/>
              <a:t>‹#›</a:t>
            </a:fld>
            <a:endParaRPr kumimoji="1" lang="ja-JP" altLang="en-US"/>
          </a:p>
        </p:txBody>
      </p:sp>
    </p:spTree>
    <p:extLst>
      <p:ext uri="{BB962C8B-B14F-4D97-AF65-F5344CB8AC3E}">
        <p14:creationId xmlns:p14="http://schemas.microsoft.com/office/powerpoint/2010/main" val="5649552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1</a:t>
            </a:fld>
            <a:endParaRPr kumimoji="1" lang="ja-JP" altLang="en-US"/>
          </a:p>
        </p:txBody>
      </p:sp>
    </p:spTree>
    <p:extLst>
      <p:ext uri="{BB962C8B-B14F-4D97-AF65-F5344CB8AC3E}">
        <p14:creationId xmlns:p14="http://schemas.microsoft.com/office/powerpoint/2010/main" val="409658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defTabSz="921167">
              <a:defRPr/>
            </a:pPr>
            <a:fld id="{A990D9BD-1C15-4499-918E-47F1D769EA9E}" type="slidenum">
              <a:rPr lang="ja-JP" altLang="en-US">
                <a:solidFill>
                  <a:prstClr val="black"/>
                </a:solidFill>
                <a:latin typeface="游ゴシック" panose="020F0502020204030204"/>
                <a:ea typeface="游ゴシック" panose="020B0400000000000000" pitchFamily="50" charset="-128"/>
              </a:rPr>
              <a:pPr defTabSz="921167">
                <a:defRPr/>
              </a:pPr>
              <a:t>10</a:t>
            </a:fld>
            <a:endParaRPr lang="ja-JP" altLang="en-US">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23600535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defTabSz="921167">
              <a:defRPr/>
            </a:pPr>
            <a:fld id="{A990D9BD-1C15-4499-918E-47F1D769EA9E}" type="slidenum">
              <a:rPr lang="ja-JP" altLang="en-US">
                <a:solidFill>
                  <a:prstClr val="black"/>
                </a:solidFill>
                <a:latin typeface="游ゴシック" panose="020F0502020204030204"/>
                <a:ea typeface="游ゴシック" panose="020B0400000000000000" pitchFamily="50" charset="-128"/>
              </a:rPr>
              <a:pPr defTabSz="921167">
                <a:defRPr/>
              </a:pPr>
              <a:t>11</a:t>
            </a:fld>
            <a:endParaRPr lang="ja-JP" altLang="en-US">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23241520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A31C698-61F9-4F82-A0C0-D874E3D85C99}" type="slidenum">
              <a:rPr kumimoji="1" lang="ja-JP" altLang="en-US" sz="1200" b="0" i="0" u="none" strike="noStrike" kern="1200" cap="none" spc="0" normalizeH="0" baseline="0" noProof="0" smtClean="0">
                <a:ln>
                  <a:noFill/>
                </a:ln>
                <a:solidFill>
                  <a:prstClr val="black"/>
                </a:solidFill>
                <a:effectLst/>
                <a:uLnTx/>
                <a:uFillTx/>
                <a:latin typeface="游ゴシック"/>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1200" b="0" i="0" u="none" strike="noStrike" kern="1200" cap="none" spc="0" normalizeH="0" baseline="0" noProof="0">
              <a:ln>
                <a:noFill/>
              </a:ln>
              <a:solidFill>
                <a:prstClr val="black"/>
              </a:solidFill>
              <a:effectLst/>
              <a:uLnTx/>
              <a:uFillTx/>
              <a:latin typeface="游ゴシック"/>
              <a:ea typeface="游ゴシック" panose="020B0400000000000000" pitchFamily="50" charset="-128"/>
              <a:cs typeface="+mn-cs"/>
            </a:endParaRPr>
          </a:p>
        </p:txBody>
      </p:sp>
    </p:spTree>
    <p:extLst>
      <p:ext uri="{BB962C8B-B14F-4D97-AF65-F5344CB8AC3E}">
        <p14:creationId xmlns:p14="http://schemas.microsoft.com/office/powerpoint/2010/main" val="31497813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66813" y="76200"/>
            <a:ext cx="7824787" cy="4402138"/>
          </a:xfrm>
        </p:spPr>
      </p:sp>
      <p:sp>
        <p:nvSpPr>
          <p:cNvPr id="3" name="ノート プレースホルダー 2"/>
          <p:cNvSpPr>
            <a:spLocks noGrp="1"/>
          </p:cNvSpPr>
          <p:nvPr>
            <p:ph type="body" idx="1"/>
          </p:nvPr>
        </p:nvSpPr>
        <p:spPr/>
        <p:txBody>
          <a:bodyPr/>
          <a:lstStyle/>
          <a:p>
            <a:r>
              <a:rPr kumimoji="1" lang="en-US" altLang="ja-JP" dirty="0"/>
              <a:t>NDB</a:t>
            </a:r>
            <a:r>
              <a:rPr kumimoji="1" lang="ja-JP" altLang="en-US" dirty="0"/>
              <a:t>データの特性・使用時の制約から、いくつかの限界・注意点があります。これらの点に留意して、データを見ていただきますようお願いいたします。</a:t>
            </a:r>
          </a:p>
        </p:txBody>
      </p:sp>
      <p:sp>
        <p:nvSpPr>
          <p:cNvPr id="4" name="スライド番号プレースホルダー 3"/>
          <p:cNvSpPr>
            <a:spLocks noGrp="1"/>
          </p:cNvSpPr>
          <p:nvPr>
            <p:ph type="sldNum" sz="quarter" idx="10"/>
          </p:nvPr>
        </p:nvSpPr>
        <p:spPr/>
        <p:txBody>
          <a:bodyPr/>
          <a:lstStyle/>
          <a:p>
            <a:pPr defTabSz="921167">
              <a:defRPr/>
            </a:pPr>
            <a:fld id="{5CFFFA19-1EC0-4C8A-9442-81B71D8AFC29}" type="slidenum">
              <a:rPr lang="ja-JP" altLang="en-US">
                <a:solidFill>
                  <a:srgbClr val="000000"/>
                </a:solidFill>
                <a:latin typeface="游ゴシック" panose="020F0502020204030204"/>
                <a:ea typeface="游ゴシック" panose="020B0400000000000000" pitchFamily="50" charset="-128"/>
              </a:rPr>
              <a:pPr defTabSz="921167">
                <a:defRPr/>
              </a:pPr>
              <a:t>13</a:t>
            </a:fld>
            <a:endParaRPr lang="en-US" altLang="ja-JP">
              <a:solidFill>
                <a:srgbClr val="000000"/>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9625268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a:t>認知症、発達障害、摂食障害、てんかん</a:t>
            </a:r>
            <a:endParaRPr kumimoji="1" lang="en-US" altLang="ja-JP" dirty="0"/>
          </a:p>
          <a:p>
            <a:r>
              <a:rPr kumimoji="1" lang="ja-JP" altLang="en-US" dirty="0"/>
              <a:t>については、精神科だけでなく内科や小児科など様々な診療科で医療が提供されています。</a:t>
            </a:r>
            <a:endParaRPr kumimoji="1" lang="en-US" altLang="ja-JP" dirty="0"/>
          </a:p>
          <a:p>
            <a:r>
              <a:rPr kumimoji="1" lang="ja-JP" altLang="en-US" dirty="0"/>
              <a:t>このため、精神科で一般的に提供される精神療法に着目した集計値と、限定しない集計値の、２パターンの値を表示します。</a:t>
            </a:r>
          </a:p>
          <a:p>
            <a:r>
              <a:rPr kumimoji="1" lang="ja-JP" altLang="en-US" dirty="0"/>
              <a:t>限定しない方法では、例えば、一般病院の内科で認知症が診られているものは反映されますが、一方で、その認知症の患者さんが同じ病院の整形外科で腰痛の診療を受けたものも反映されてしまうため、過大に集計されます。</a:t>
            </a:r>
          </a:p>
          <a:p>
            <a:r>
              <a:rPr kumimoji="1" lang="ja-JP" altLang="en-US" dirty="0"/>
              <a:t>一方で、この患者さんの場合、精神療法はどちらでもとられていませんので、精神療法着目定した集計ではもれてしまうため、過小に集計されます。</a:t>
            </a:r>
          </a:p>
        </p:txBody>
      </p:sp>
      <p:sp>
        <p:nvSpPr>
          <p:cNvPr id="4" name="Slide Number Placeholder 3"/>
          <p:cNvSpPr>
            <a:spLocks noGrp="1"/>
          </p:cNvSpPr>
          <p:nvPr>
            <p:ph type="sldNum" sz="quarter" idx="10"/>
          </p:nvPr>
        </p:nvSpPr>
        <p:spPr/>
        <p:txBody>
          <a:bodyPr/>
          <a:lstStyle/>
          <a:p>
            <a:pPr defTabSz="921167">
              <a:defRPr/>
            </a:pPr>
            <a:fld id="{5CFFFA19-1EC0-4C8A-9442-81B71D8AFC29}" type="slidenum">
              <a:rPr lang="ja-JP" altLang="en-US">
                <a:solidFill>
                  <a:srgbClr val="000000"/>
                </a:solidFill>
                <a:latin typeface="游ゴシック" panose="020F0502020204030204"/>
                <a:ea typeface="游ゴシック" panose="020B0400000000000000" pitchFamily="50" charset="-128"/>
              </a:rPr>
              <a:pPr defTabSz="921167">
                <a:defRPr/>
              </a:pPr>
              <a:t>14</a:t>
            </a:fld>
            <a:endParaRPr lang="en-US" altLang="ja-JP">
              <a:solidFill>
                <a:srgbClr val="000000"/>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27453491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15</a:t>
            </a:fld>
            <a:endParaRPr kumimoji="1" lang="ja-JP" altLang="en-US"/>
          </a:p>
        </p:txBody>
      </p:sp>
    </p:spTree>
    <p:extLst>
      <p:ext uri="{BB962C8B-B14F-4D97-AF65-F5344CB8AC3E}">
        <p14:creationId xmlns:p14="http://schemas.microsoft.com/office/powerpoint/2010/main" val="11387597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16</a:t>
            </a:fld>
            <a:endParaRPr kumimoji="1" lang="ja-JP" altLang="en-US"/>
          </a:p>
        </p:txBody>
      </p:sp>
    </p:spTree>
    <p:extLst>
      <p:ext uri="{BB962C8B-B14F-4D97-AF65-F5344CB8AC3E}">
        <p14:creationId xmlns:p14="http://schemas.microsoft.com/office/powerpoint/2010/main" val="12732848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17</a:t>
            </a:fld>
            <a:endParaRPr kumimoji="1" lang="ja-JP" altLang="en-US"/>
          </a:p>
        </p:txBody>
      </p:sp>
    </p:spTree>
    <p:extLst>
      <p:ext uri="{BB962C8B-B14F-4D97-AF65-F5344CB8AC3E}">
        <p14:creationId xmlns:p14="http://schemas.microsoft.com/office/powerpoint/2010/main" val="22651484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18</a:t>
            </a:fld>
            <a:endParaRPr kumimoji="1" lang="ja-JP" altLang="en-US"/>
          </a:p>
        </p:txBody>
      </p:sp>
    </p:spTree>
    <p:extLst>
      <p:ext uri="{BB962C8B-B14F-4D97-AF65-F5344CB8AC3E}">
        <p14:creationId xmlns:p14="http://schemas.microsoft.com/office/powerpoint/2010/main" val="4670927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0013" y="750888"/>
            <a:ext cx="6667500" cy="3751262"/>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defTabSz="921167">
              <a:defRPr/>
            </a:pPr>
            <a:fld id="{B6357BF3-16C3-4418-84F6-F3749E63C2BB}" type="slidenum">
              <a:rPr kumimoji="0" lang="ja-JP" altLang="en-US" sz="1800" kern="0">
                <a:solidFill>
                  <a:prstClr val="black"/>
                </a:solidFill>
                <a:latin typeface="游ゴシック" panose="020F0502020204030204"/>
                <a:ea typeface="游ゴシック" panose="020B0400000000000000" pitchFamily="50" charset="-128"/>
              </a:rPr>
              <a:pPr defTabSz="921167">
                <a:defRPr/>
              </a:pPr>
              <a:t>19</a:t>
            </a:fld>
            <a:endParaRPr kumimoji="0" lang="ja-JP" altLang="en-US" sz="1800" kern="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365772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2</a:t>
            </a:fld>
            <a:endParaRPr kumimoji="1" lang="ja-JP" altLang="en-US"/>
          </a:p>
        </p:txBody>
      </p:sp>
    </p:spTree>
    <p:extLst>
      <p:ext uri="{BB962C8B-B14F-4D97-AF65-F5344CB8AC3E}">
        <p14:creationId xmlns:p14="http://schemas.microsoft.com/office/powerpoint/2010/main" val="41058037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0013" y="750888"/>
            <a:ext cx="6667500" cy="3751262"/>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defTabSz="921167">
              <a:defRPr/>
            </a:pPr>
            <a:fld id="{B6357BF3-16C3-4418-84F6-F3749E63C2BB}" type="slidenum">
              <a:rPr kumimoji="0" lang="ja-JP" altLang="en-US" sz="1800" kern="0">
                <a:solidFill>
                  <a:prstClr val="black"/>
                </a:solidFill>
                <a:latin typeface="游ゴシック" panose="020F0502020204030204"/>
                <a:ea typeface="游ゴシック" panose="020B0400000000000000" pitchFamily="50" charset="-128"/>
              </a:rPr>
              <a:pPr defTabSz="921167">
                <a:defRPr/>
              </a:pPr>
              <a:t>20</a:t>
            </a:fld>
            <a:endParaRPr kumimoji="0" lang="ja-JP" altLang="en-US" sz="1800" kern="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5635833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21</a:t>
            </a:fld>
            <a:endParaRPr kumimoji="1" lang="ja-JP" altLang="en-US"/>
          </a:p>
        </p:txBody>
      </p:sp>
    </p:spTree>
    <p:extLst>
      <p:ext uri="{BB962C8B-B14F-4D97-AF65-F5344CB8AC3E}">
        <p14:creationId xmlns:p14="http://schemas.microsoft.com/office/powerpoint/2010/main" val="21219539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22</a:t>
            </a:fld>
            <a:endParaRPr kumimoji="1" lang="ja-JP" altLang="en-US"/>
          </a:p>
        </p:txBody>
      </p:sp>
    </p:spTree>
    <p:extLst>
      <p:ext uri="{BB962C8B-B14F-4D97-AF65-F5344CB8AC3E}">
        <p14:creationId xmlns:p14="http://schemas.microsoft.com/office/powerpoint/2010/main" val="9253634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23</a:t>
            </a:fld>
            <a:endParaRPr kumimoji="1" lang="ja-JP" altLang="en-US"/>
          </a:p>
        </p:txBody>
      </p:sp>
    </p:spTree>
    <p:extLst>
      <p:ext uri="{BB962C8B-B14F-4D97-AF65-F5344CB8AC3E}">
        <p14:creationId xmlns:p14="http://schemas.microsoft.com/office/powerpoint/2010/main" val="15228383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24</a:t>
            </a:fld>
            <a:endParaRPr kumimoji="1" lang="ja-JP" altLang="en-US"/>
          </a:p>
        </p:txBody>
      </p:sp>
    </p:spTree>
    <p:extLst>
      <p:ext uri="{BB962C8B-B14F-4D97-AF65-F5344CB8AC3E}">
        <p14:creationId xmlns:p14="http://schemas.microsoft.com/office/powerpoint/2010/main" val="31531739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00013" y="750888"/>
            <a:ext cx="6669087" cy="3751262"/>
          </a:xfrm>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defTabSz="921167">
              <a:defRPr/>
            </a:pPr>
            <a:fld id="{3E649560-EDA9-4026-BCE8-31D718133184}" type="slidenum">
              <a:rPr lang="ja-JP" altLang="en-US">
                <a:solidFill>
                  <a:prstClr val="black"/>
                </a:solidFill>
                <a:latin typeface="Calibri"/>
                <a:ea typeface="ＭＳ Ｐゴシック" panose="020B0600070205080204" pitchFamily="50" charset="-128"/>
              </a:rPr>
              <a:pPr defTabSz="921167">
                <a:defRPr/>
              </a:pPr>
              <a:t>25</a:t>
            </a:fld>
            <a:endParaRPr lang="ja-JP" altLang="en-US">
              <a:solidFill>
                <a:prstClr val="black"/>
              </a:solidFill>
              <a:latin typeface="Calibri"/>
              <a:ea typeface="ＭＳ Ｐゴシック" panose="020B0600070205080204" pitchFamily="50" charset="-128"/>
            </a:endParaRPr>
          </a:p>
        </p:txBody>
      </p:sp>
    </p:spTree>
    <p:extLst>
      <p:ext uri="{BB962C8B-B14F-4D97-AF65-F5344CB8AC3E}">
        <p14:creationId xmlns:p14="http://schemas.microsoft.com/office/powerpoint/2010/main" val="33272778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7475" y="766763"/>
            <a:ext cx="6677025" cy="3756025"/>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7EE734C-0EBC-468F-B729-CB29F8E49BA1}" type="slidenum">
              <a:rPr lang="ja-JP" altLang="en-US" smtClean="0">
                <a:solidFill>
                  <a:prstClr val="black"/>
                </a:solidFill>
              </a:rPr>
              <a:pPr/>
              <a:t>26</a:t>
            </a:fld>
            <a:endParaRPr lang="ja-JP" altLang="en-US">
              <a:solidFill>
                <a:prstClr val="black"/>
              </a:solidFill>
            </a:endParaRPr>
          </a:p>
        </p:txBody>
      </p:sp>
    </p:spTree>
    <p:extLst>
      <p:ext uri="{BB962C8B-B14F-4D97-AF65-F5344CB8AC3E}">
        <p14:creationId xmlns:p14="http://schemas.microsoft.com/office/powerpoint/2010/main" val="6158490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27</a:t>
            </a:fld>
            <a:endParaRPr kumimoji="1" lang="ja-JP" altLang="en-US"/>
          </a:p>
        </p:txBody>
      </p:sp>
    </p:spTree>
    <p:extLst>
      <p:ext uri="{BB962C8B-B14F-4D97-AF65-F5344CB8AC3E}">
        <p14:creationId xmlns:p14="http://schemas.microsoft.com/office/powerpoint/2010/main" val="37817908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28</a:t>
            </a:fld>
            <a:endParaRPr kumimoji="1" lang="ja-JP" altLang="en-US"/>
          </a:p>
        </p:txBody>
      </p:sp>
    </p:spTree>
    <p:extLst>
      <p:ext uri="{BB962C8B-B14F-4D97-AF65-F5344CB8AC3E}">
        <p14:creationId xmlns:p14="http://schemas.microsoft.com/office/powerpoint/2010/main" val="22020567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29</a:t>
            </a:fld>
            <a:endParaRPr kumimoji="1" lang="ja-JP" altLang="en-US"/>
          </a:p>
        </p:txBody>
      </p:sp>
    </p:spTree>
    <p:extLst>
      <p:ext uri="{BB962C8B-B14F-4D97-AF65-F5344CB8AC3E}">
        <p14:creationId xmlns:p14="http://schemas.microsoft.com/office/powerpoint/2010/main" val="3878106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3</a:t>
            </a:fld>
            <a:endParaRPr kumimoji="1" lang="ja-JP" altLang="en-US"/>
          </a:p>
        </p:txBody>
      </p:sp>
    </p:spTree>
    <p:extLst>
      <p:ext uri="{BB962C8B-B14F-4D97-AF65-F5344CB8AC3E}">
        <p14:creationId xmlns:p14="http://schemas.microsoft.com/office/powerpoint/2010/main" val="7964213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30</a:t>
            </a:fld>
            <a:endParaRPr kumimoji="1" lang="ja-JP" altLang="en-US"/>
          </a:p>
        </p:txBody>
      </p:sp>
    </p:spTree>
    <p:extLst>
      <p:ext uri="{BB962C8B-B14F-4D97-AF65-F5344CB8AC3E}">
        <p14:creationId xmlns:p14="http://schemas.microsoft.com/office/powerpoint/2010/main" val="763920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defTabSz="921167">
              <a:defRPr/>
            </a:pPr>
            <a:fld id="{A990D9BD-1C15-4499-918E-47F1D769EA9E}" type="slidenum">
              <a:rPr lang="ja-JP" altLang="en-US">
                <a:solidFill>
                  <a:prstClr val="black"/>
                </a:solidFill>
                <a:latin typeface="游ゴシック" panose="020F0502020204030204"/>
                <a:ea typeface="游ゴシック" panose="020B0400000000000000" pitchFamily="50" charset="-128"/>
              </a:rPr>
              <a:pPr defTabSz="921167">
                <a:defRPr/>
              </a:pPr>
              <a:t>4</a:t>
            </a:fld>
            <a:endParaRPr lang="ja-JP" altLang="en-US">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1525413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5</a:t>
            </a:fld>
            <a:endParaRPr kumimoji="1" lang="ja-JP" altLang="en-US"/>
          </a:p>
        </p:txBody>
      </p:sp>
    </p:spTree>
    <p:extLst>
      <p:ext uri="{BB962C8B-B14F-4D97-AF65-F5344CB8AC3E}">
        <p14:creationId xmlns:p14="http://schemas.microsoft.com/office/powerpoint/2010/main" val="3364573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6</a:t>
            </a:fld>
            <a:endParaRPr kumimoji="1" lang="ja-JP" altLang="en-US"/>
          </a:p>
        </p:txBody>
      </p:sp>
    </p:spTree>
    <p:extLst>
      <p:ext uri="{BB962C8B-B14F-4D97-AF65-F5344CB8AC3E}">
        <p14:creationId xmlns:p14="http://schemas.microsoft.com/office/powerpoint/2010/main" val="688034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7</a:t>
            </a:fld>
            <a:endParaRPr kumimoji="1" lang="ja-JP" altLang="en-US"/>
          </a:p>
        </p:txBody>
      </p:sp>
    </p:spTree>
    <p:extLst>
      <p:ext uri="{BB962C8B-B14F-4D97-AF65-F5344CB8AC3E}">
        <p14:creationId xmlns:p14="http://schemas.microsoft.com/office/powerpoint/2010/main" val="3325627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8</a:t>
            </a:fld>
            <a:endParaRPr kumimoji="1" lang="ja-JP" altLang="en-US"/>
          </a:p>
        </p:txBody>
      </p:sp>
    </p:spTree>
    <p:extLst>
      <p:ext uri="{BB962C8B-B14F-4D97-AF65-F5344CB8AC3E}">
        <p14:creationId xmlns:p14="http://schemas.microsoft.com/office/powerpoint/2010/main" val="1752745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A31C698-61F9-4F82-A0C0-D874E3D85C99}" type="slidenum">
              <a:rPr kumimoji="1" lang="ja-JP" altLang="en-US" smtClean="0"/>
              <a:pPr/>
              <a:t>9</a:t>
            </a:fld>
            <a:endParaRPr kumimoji="1" lang="ja-JP" altLang="en-US"/>
          </a:p>
        </p:txBody>
      </p:sp>
    </p:spTree>
    <p:extLst>
      <p:ext uri="{BB962C8B-B14F-4D97-AF65-F5344CB8AC3E}">
        <p14:creationId xmlns:p14="http://schemas.microsoft.com/office/powerpoint/2010/main" val="8682812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4" name="Picture 7" descr="BAO-930x300(no-text)"/>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t="21611" r="934"/>
          <a:stretch>
            <a:fillRect/>
          </a:stretch>
        </p:blipFill>
        <p:spPr bwMode="auto">
          <a:xfrm>
            <a:off x="404813" y="3165475"/>
            <a:ext cx="11458575" cy="289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直線コネクタ 1"/>
          <p:cNvCxnSpPr/>
          <p:nvPr userDrawn="1"/>
        </p:nvCxnSpPr>
        <p:spPr>
          <a:xfrm>
            <a:off x="0" y="593725"/>
            <a:ext cx="12192000" cy="0"/>
          </a:xfrm>
          <a:prstGeom prst="line">
            <a:avLst/>
          </a:prstGeom>
          <a:ln w="9525"/>
          <a:effectLst/>
        </p:spPr>
        <p:style>
          <a:lnRef idx="2">
            <a:schemeClr val="accent1"/>
          </a:lnRef>
          <a:fillRef idx="0">
            <a:schemeClr val="accent1"/>
          </a:fillRef>
          <a:effectRef idx="1">
            <a:schemeClr val="accent1"/>
          </a:effectRef>
          <a:fontRef idx="minor">
            <a:schemeClr val="tx1"/>
          </a:fontRef>
        </p:style>
      </p:cxnSp>
      <p:sp>
        <p:nvSpPr>
          <p:cNvPr id="2" name="タイトル 1"/>
          <p:cNvSpPr>
            <a:spLocks noGrp="1"/>
          </p:cNvSpPr>
          <p:nvPr>
            <p:ph type="ctrTitle"/>
          </p:nvPr>
        </p:nvSpPr>
        <p:spPr>
          <a:xfrm>
            <a:off x="404385" y="2334062"/>
            <a:ext cx="10363200" cy="612775"/>
          </a:xfrm>
        </p:spPr>
        <p:txBody>
          <a:bodyPr/>
          <a:lstStyle/>
          <a:p>
            <a:r>
              <a:rPr lang="en-US" altLang="ja-JP"/>
              <a:t>Click to edit Master title style</a:t>
            </a:r>
            <a:endParaRPr lang="ja-JP" altLang="en-US" dirty="0"/>
          </a:p>
        </p:txBody>
      </p:sp>
      <p:sp>
        <p:nvSpPr>
          <p:cNvPr id="3" name="サブタイトル 2"/>
          <p:cNvSpPr>
            <a:spLocks noGrp="1"/>
          </p:cNvSpPr>
          <p:nvPr>
            <p:ph type="subTitle" idx="1"/>
          </p:nvPr>
        </p:nvSpPr>
        <p:spPr>
          <a:xfrm>
            <a:off x="1795396" y="3923778"/>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7" name="Rectangle 23"/>
          <p:cNvSpPr>
            <a:spLocks noGrp="1" noChangeArrowheads="1"/>
          </p:cNvSpPr>
          <p:nvPr>
            <p:ph type="sldNum" sz="quarter" idx="10"/>
          </p:nvPr>
        </p:nvSpPr>
        <p:spPr/>
        <p:txBody>
          <a:bodyPr/>
          <a:lstStyle>
            <a:lvl1pPr>
              <a:defRPr/>
            </a:lvl1pPr>
          </a:lstStyle>
          <a:p>
            <a:pPr>
              <a:defRPr/>
            </a:pPr>
            <a:fld id="{603BCE63-1D52-4228-B2D7-BD24E0339D07}" type="slidenum">
              <a:rPr lang="ja-JP" altLang="en-US"/>
              <a:pPr>
                <a:defRPr/>
              </a:pPr>
              <a:t>‹#›</a:t>
            </a:fld>
            <a:endParaRPr lang="en-US" altLang="ja-JP"/>
          </a:p>
        </p:txBody>
      </p:sp>
    </p:spTree>
    <p:extLst>
      <p:ext uri="{BB962C8B-B14F-4D97-AF65-F5344CB8AC3E}">
        <p14:creationId xmlns:p14="http://schemas.microsoft.com/office/powerpoint/2010/main" val="1002287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23"/>
          <p:cNvSpPr>
            <a:spLocks noGrp="1" noChangeArrowheads="1"/>
          </p:cNvSpPr>
          <p:nvPr>
            <p:ph type="sldNum" sz="quarter" idx="10"/>
          </p:nvPr>
        </p:nvSpPr>
        <p:spPr>
          <a:ln/>
        </p:spPr>
        <p:txBody>
          <a:bodyPr/>
          <a:lstStyle>
            <a:lvl1pPr>
              <a:defRPr/>
            </a:lvl1pPr>
          </a:lstStyle>
          <a:p>
            <a:pPr>
              <a:defRPr/>
            </a:pPr>
            <a:fld id="{5721A3D6-8353-441B-A6D5-C1F1242EDC82}" type="slidenum">
              <a:rPr lang="ja-JP" altLang="en-US"/>
              <a:pPr>
                <a:defRPr/>
              </a:pPr>
              <a:t>‹#›</a:t>
            </a:fld>
            <a:endParaRPr lang="en-US" altLang="ja-JP"/>
          </a:p>
        </p:txBody>
      </p:sp>
    </p:spTree>
    <p:extLst>
      <p:ext uri="{BB962C8B-B14F-4D97-AF65-F5344CB8AC3E}">
        <p14:creationId xmlns:p14="http://schemas.microsoft.com/office/powerpoint/2010/main" val="4103548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930217" y="109538"/>
            <a:ext cx="2895600" cy="804862"/>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243417" y="109538"/>
            <a:ext cx="8483600" cy="804862"/>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23"/>
          <p:cNvSpPr>
            <a:spLocks noGrp="1" noChangeArrowheads="1"/>
          </p:cNvSpPr>
          <p:nvPr>
            <p:ph type="sldNum" sz="quarter" idx="10"/>
          </p:nvPr>
        </p:nvSpPr>
        <p:spPr>
          <a:ln/>
        </p:spPr>
        <p:txBody>
          <a:bodyPr/>
          <a:lstStyle>
            <a:lvl1pPr>
              <a:defRPr/>
            </a:lvl1pPr>
          </a:lstStyle>
          <a:p>
            <a:pPr>
              <a:defRPr/>
            </a:pPr>
            <a:fld id="{37020657-DE91-4C34-B443-4A1447561763}" type="slidenum">
              <a:rPr lang="ja-JP" altLang="en-US"/>
              <a:pPr>
                <a:defRPr/>
              </a:pPr>
              <a:t>‹#›</a:t>
            </a:fld>
            <a:endParaRPr lang="en-US" altLang="ja-JP"/>
          </a:p>
        </p:txBody>
      </p:sp>
    </p:spTree>
    <p:extLst>
      <p:ext uri="{BB962C8B-B14F-4D97-AF65-F5344CB8AC3E}">
        <p14:creationId xmlns:p14="http://schemas.microsoft.com/office/powerpoint/2010/main" val="31840377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418" y="109539"/>
            <a:ext cx="11542183" cy="319087"/>
          </a:xfrm>
        </p:spPr>
        <p:txBody>
          <a:bodyPr/>
          <a:lstStyle/>
          <a:p>
            <a:r>
              <a:rPr lang="en-US" altLang="ja-JP"/>
              <a:t>Click to edit Master title style</a:t>
            </a:r>
            <a:endParaRPr lang="ja-JP" altLang="en-US"/>
          </a:p>
        </p:txBody>
      </p:sp>
      <p:sp>
        <p:nvSpPr>
          <p:cNvPr id="3" name="Text Placeholder 2"/>
          <p:cNvSpPr>
            <a:spLocks noGrp="1"/>
          </p:cNvSpPr>
          <p:nvPr>
            <p:ph type="body" sz="half" idx="1"/>
          </p:nvPr>
        </p:nvSpPr>
        <p:spPr>
          <a:xfrm>
            <a:off x="243417" y="533400"/>
            <a:ext cx="5689600" cy="381000"/>
          </a:xfrm>
        </p:spPr>
        <p:txBody>
          <a:bodyPr/>
          <a:lstStyle/>
          <a:p>
            <a:pPr lvl="0"/>
            <a:r>
              <a:rPr lang="en-US" altLang="ja-JP"/>
              <a:t>Click to edit Master text styles</a:t>
            </a:r>
          </a:p>
          <a:p>
            <a:pPr lvl="1"/>
            <a:r>
              <a:rPr lang="en-US" altLang="ja-JP"/>
              <a:t>Second level</a:t>
            </a:r>
          </a:p>
          <a:p>
            <a:pPr lvl="2"/>
            <a:r>
              <a:rPr lang="en-US" altLang="ja-JP"/>
              <a:t>Third level</a:t>
            </a:r>
          </a:p>
          <a:p>
            <a:pPr lvl="3"/>
            <a:r>
              <a:rPr lang="en-US" altLang="ja-JP"/>
              <a:t>Fourth level</a:t>
            </a:r>
          </a:p>
          <a:p>
            <a:pPr lvl="4"/>
            <a:r>
              <a:rPr lang="en-US" altLang="ja-JP"/>
              <a:t>Fifth level</a:t>
            </a:r>
            <a:endParaRPr lang="ja-JP" altLang="en-US"/>
          </a:p>
        </p:txBody>
      </p:sp>
      <p:sp>
        <p:nvSpPr>
          <p:cNvPr id="4" name="Content Placeholder 3"/>
          <p:cNvSpPr>
            <a:spLocks noGrp="1"/>
          </p:cNvSpPr>
          <p:nvPr>
            <p:ph sz="half" idx="2"/>
          </p:nvPr>
        </p:nvSpPr>
        <p:spPr>
          <a:xfrm>
            <a:off x="6136217" y="533400"/>
            <a:ext cx="5689600" cy="381000"/>
          </a:xfrm>
        </p:spPr>
        <p:txBody>
          <a:bodyPr/>
          <a:lstStyle/>
          <a:p>
            <a:pPr lvl="0"/>
            <a:r>
              <a:rPr lang="en-US" altLang="ja-JP"/>
              <a:t>Click to edit Master text styles</a:t>
            </a:r>
          </a:p>
          <a:p>
            <a:pPr lvl="1"/>
            <a:r>
              <a:rPr lang="en-US" altLang="ja-JP"/>
              <a:t>Second level</a:t>
            </a:r>
          </a:p>
          <a:p>
            <a:pPr lvl="2"/>
            <a:r>
              <a:rPr lang="en-US" altLang="ja-JP"/>
              <a:t>Third level</a:t>
            </a:r>
          </a:p>
          <a:p>
            <a:pPr lvl="3"/>
            <a:r>
              <a:rPr lang="en-US" altLang="ja-JP"/>
              <a:t>Fourth level</a:t>
            </a:r>
          </a:p>
          <a:p>
            <a:pPr lvl="4"/>
            <a:r>
              <a:rPr lang="en-US" altLang="ja-JP"/>
              <a:t>Fifth level</a:t>
            </a:r>
            <a:endParaRPr lang="ja-JP" altLang="en-US"/>
          </a:p>
        </p:txBody>
      </p:sp>
      <p:sp>
        <p:nvSpPr>
          <p:cNvPr id="5" name="Rectangle 23"/>
          <p:cNvSpPr>
            <a:spLocks noGrp="1" noChangeArrowheads="1"/>
          </p:cNvSpPr>
          <p:nvPr>
            <p:ph type="sldNum" sz="quarter" idx="10"/>
          </p:nvPr>
        </p:nvSpPr>
        <p:spPr>
          <a:ln/>
        </p:spPr>
        <p:txBody>
          <a:bodyPr/>
          <a:lstStyle>
            <a:lvl1pPr>
              <a:defRPr/>
            </a:lvl1pPr>
          </a:lstStyle>
          <a:p>
            <a:pPr>
              <a:defRPr/>
            </a:pPr>
            <a:fld id="{B142C266-EBFD-4021-8B4E-9CF695372EEA}" type="slidenum">
              <a:rPr lang="ja-JP" altLang="en-US"/>
              <a:pPr>
                <a:defRPr/>
              </a:pPr>
              <a:t>‹#›</a:t>
            </a:fld>
            <a:endParaRPr lang="en-US" altLang="ja-JP"/>
          </a:p>
        </p:txBody>
      </p:sp>
    </p:spTree>
    <p:extLst>
      <p:ext uri="{BB962C8B-B14F-4D97-AF65-F5344CB8AC3E}">
        <p14:creationId xmlns:p14="http://schemas.microsoft.com/office/powerpoint/2010/main" val="32306906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124CE9DD-9429-47D9-97F4-3F4832DEE15E}" type="datetimeFigureOut">
              <a:rPr kumimoji="1" lang="ja-JP" altLang="en-US" smtClean="0"/>
              <a:t>2017/12/4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91BD96F-58BD-4163-B314-844FDBDFF432}" type="slidenum">
              <a:rPr kumimoji="1" lang="ja-JP" altLang="en-US" smtClean="0"/>
              <a:t>‹#›</a:t>
            </a:fld>
            <a:endParaRPr kumimoji="1" lang="ja-JP" altLang="en-US"/>
          </a:p>
        </p:txBody>
      </p:sp>
    </p:spTree>
    <p:extLst>
      <p:ext uri="{BB962C8B-B14F-4D97-AF65-F5344CB8AC3E}">
        <p14:creationId xmlns:p14="http://schemas.microsoft.com/office/powerpoint/2010/main" val="21268464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24CE9DD-9429-47D9-97F4-3F4832DEE15E}" type="datetimeFigureOut">
              <a:rPr kumimoji="1" lang="ja-JP" altLang="en-US" smtClean="0"/>
              <a:t>2017/12/4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91BD96F-58BD-4163-B314-844FDBDFF432}" type="slidenum">
              <a:rPr kumimoji="1" lang="ja-JP" altLang="en-US" smtClean="0"/>
              <a:t>‹#›</a:t>
            </a:fld>
            <a:endParaRPr kumimoji="1" lang="ja-JP" altLang="en-US"/>
          </a:p>
        </p:txBody>
      </p:sp>
    </p:spTree>
    <p:extLst>
      <p:ext uri="{BB962C8B-B14F-4D97-AF65-F5344CB8AC3E}">
        <p14:creationId xmlns:p14="http://schemas.microsoft.com/office/powerpoint/2010/main" val="7540370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124CE9DD-9429-47D9-97F4-3F4832DEE15E}" type="datetimeFigureOut">
              <a:rPr kumimoji="1" lang="ja-JP" altLang="en-US" smtClean="0"/>
              <a:t>2017/12/4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91BD96F-58BD-4163-B314-844FDBDFF432}" type="slidenum">
              <a:rPr kumimoji="1" lang="ja-JP" altLang="en-US" smtClean="0"/>
              <a:t>‹#›</a:t>
            </a:fld>
            <a:endParaRPr kumimoji="1" lang="ja-JP" altLang="en-US"/>
          </a:p>
        </p:txBody>
      </p:sp>
    </p:spTree>
    <p:extLst>
      <p:ext uri="{BB962C8B-B14F-4D97-AF65-F5344CB8AC3E}">
        <p14:creationId xmlns:p14="http://schemas.microsoft.com/office/powerpoint/2010/main" val="11332955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124CE9DD-9429-47D9-97F4-3F4832DEE15E}" type="datetimeFigureOut">
              <a:rPr kumimoji="1" lang="ja-JP" altLang="en-US" smtClean="0"/>
              <a:t>2017/12/4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91BD96F-58BD-4163-B314-844FDBDFF432}" type="slidenum">
              <a:rPr kumimoji="1" lang="ja-JP" altLang="en-US" smtClean="0"/>
              <a:t>‹#›</a:t>
            </a:fld>
            <a:endParaRPr kumimoji="1" lang="ja-JP" altLang="en-US"/>
          </a:p>
        </p:txBody>
      </p:sp>
    </p:spTree>
    <p:extLst>
      <p:ext uri="{BB962C8B-B14F-4D97-AF65-F5344CB8AC3E}">
        <p14:creationId xmlns:p14="http://schemas.microsoft.com/office/powerpoint/2010/main" val="16194532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124CE9DD-9429-47D9-97F4-3F4832DEE15E}" type="datetimeFigureOut">
              <a:rPr kumimoji="1" lang="ja-JP" altLang="en-US" smtClean="0"/>
              <a:t>2017/12/4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91BD96F-58BD-4163-B314-844FDBDFF432}" type="slidenum">
              <a:rPr kumimoji="1" lang="ja-JP" altLang="en-US" smtClean="0"/>
              <a:t>‹#›</a:t>
            </a:fld>
            <a:endParaRPr kumimoji="1" lang="ja-JP" altLang="en-US"/>
          </a:p>
        </p:txBody>
      </p:sp>
    </p:spTree>
    <p:extLst>
      <p:ext uri="{BB962C8B-B14F-4D97-AF65-F5344CB8AC3E}">
        <p14:creationId xmlns:p14="http://schemas.microsoft.com/office/powerpoint/2010/main" val="40578637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24CE9DD-9429-47D9-97F4-3F4832DEE15E}" type="datetimeFigureOut">
              <a:rPr kumimoji="1" lang="ja-JP" altLang="en-US" smtClean="0"/>
              <a:t>2017/12/4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91BD96F-58BD-4163-B314-844FDBDFF432}" type="slidenum">
              <a:rPr kumimoji="1" lang="ja-JP" altLang="en-US" smtClean="0"/>
              <a:t>‹#›</a:t>
            </a:fld>
            <a:endParaRPr kumimoji="1" lang="ja-JP" altLang="en-US"/>
          </a:p>
        </p:txBody>
      </p:sp>
    </p:spTree>
    <p:extLst>
      <p:ext uri="{BB962C8B-B14F-4D97-AF65-F5344CB8AC3E}">
        <p14:creationId xmlns:p14="http://schemas.microsoft.com/office/powerpoint/2010/main" val="21248177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24CE9DD-9429-47D9-97F4-3F4832DEE15E}" type="datetimeFigureOut">
              <a:rPr kumimoji="1" lang="ja-JP" altLang="en-US" smtClean="0"/>
              <a:t>2017/12/4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91BD96F-58BD-4163-B314-844FDBDFF432}" type="slidenum">
              <a:rPr kumimoji="1" lang="ja-JP" altLang="en-US" smtClean="0"/>
              <a:t>‹#›</a:t>
            </a:fld>
            <a:endParaRPr kumimoji="1" lang="ja-JP" altLang="en-US"/>
          </a:p>
        </p:txBody>
      </p:sp>
    </p:spTree>
    <p:extLst>
      <p:ext uri="{BB962C8B-B14F-4D97-AF65-F5344CB8AC3E}">
        <p14:creationId xmlns:p14="http://schemas.microsoft.com/office/powerpoint/2010/main" val="3923040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4" name="直線コネクタ 1"/>
          <p:cNvCxnSpPr/>
          <p:nvPr userDrawn="1"/>
        </p:nvCxnSpPr>
        <p:spPr>
          <a:xfrm>
            <a:off x="0" y="692150"/>
            <a:ext cx="12192000"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lvl1pPr>
              <a:defRPr sz="1800"/>
            </a:lvl1pPr>
            <a:lvl2pPr>
              <a:defRPr sz="1800"/>
            </a:lvl2pPr>
            <a:lvl3pPr>
              <a:defRPr sz="1800"/>
            </a:lvl3pPr>
            <a:lvl4pPr>
              <a:defRPr sz="1800"/>
            </a:lvl4pPr>
            <a:lvl5pPr>
              <a:defRPr sz="1800"/>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23"/>
          <p:cNvSpPr>
            <a:spLocks noGrp="1" noChangeArrowheads="1"/>
          </p:cNvSpPr>
          <p:nvPr>
            <p:ph type="sldNum" sz="quarter" idx="10"/>
          </p:nvPr>
        </p:nvSpPr>
        <p:spPr/>
        <p:txBody>
          <a:bodyPr/>
          <a:lstStyle>
            <a:lvl1pPr>
              <a:defRPr/>
            </a:lvl1pPr>
          </a:lstStyle>
          <a:p>
            <a:pPr>
              <a:defRPr/>
            </a:pPr>
            <a:fld id="{1CF0E673-070E-4010-AF47-39CF6AE4CDEB}" type="slidenum">
              <a:rPr lang="ja-JP" altLang="en-US"/>
              <a:pPr>
                <a:defRPr/>
              </a:pPr>
              <a:t>‹#›</a:t>
            </a:fld>
            <a:endParaRPr lang="en-US" altLang="ja-JP"/>
          </a:p>
        </p:txBody>
      </p:sp>
    </p:spTree>
    <p:extLst>
      <p:ext uri="{BB962C8B-B14F-4D97-AF65-F5344CB8AC3E}">
        <p14:creationId xmlns:p14="http://schemas.microsoft.com/office/powerpoint/2010/main" val="19845631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124CE9DD-9429-47D9-97F4-3F4832DEE15E}" type="datetimeFigureOut">
              <a:rPr kumimoji="1" lang="ja-JP" altLang="en-US" smtClean="0"/>
              <a:t>2017/12/4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91BD96F-58BD-4163-B314-844FDBDFF432}" type="slidenum">
              <a:rPr kumimoji="1" lang="ja-JP" altLang="en-US" smtClean="0"/>
              <a:t>‹#›</a:t>
            </a:fld>
            <a:endParaRPr kumimoji="1" lang="ja-JP" altLang="en-US"/>
          </a:p>
        </p:txBody>
      </p:sp>
    </p:spTree>
    <p:extLst>
      <p:ext uri="{BB962C8B-B14F-4D97-AF65-F5344CB8AC3E}">
        <p14:creationId xmlns:p14="http://schemas.microsoft.com/office/powerpoint/2010/main" val="13016992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124CE9DD-9429-47D9-97F4-3F4832DEE15E}" type="datetimeFigureOut">
              <a:rPr kumimoji="1" lang="ja-JP" altLang="en-US" smtClean="0"/>
              <a:t>2017/12/4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91BD96F-58BD-4163-B314-844FDBDFF432}" type="slidenum">
              <a:rPr kumimoji="1" lang="ja-JP" altLang="en-US" smtClean="0"/>
              <a:t>‹#›</a:t>
            </a:fld>
            <a:endParaRPr kumimoji="1" lang="ja-JP" altLang="en-US"/>
          </a:p>
        </p:txBody>
      </p:sp>
    </p:spTree>
    <p:extLst>
      <p:ext uri="{BB962C8B-B14F-4D97-AF65-F5344CB8AC3E}">
        <p14:creationId xmlns:p14="http://schemas.microsoft.com/office/powerpoint/2010/main" val="31258573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24CE9DD-9429-47D9-97F4-3F4832DEE15E}" type="datetimeFigureOut">
              <a:rPr kumimoji="1" lang="ja-JP" altLang="en-US" smtClean="0"/>
              <a:t>2017/12/4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91BD96F-58BD-4163-B314-844FDBDFF432}" type="slidenum">
              <a:rPr kumimoji="1" lang="ja-JP" altLang="en-US" smtClean="0"/>
              <a:t>‹#›</a:t>
            </a:fld>
            <a:endParaRPr kumimoji="1" lang="ja-JP" altLang="en-US"/>
          </a:p>
        </p:txBody>
      </p:sp>
    </p:spTree>
    <p:extLst>
      <p:ext uri="{BB962C8B-B14F-4D97-AF65-F5344CB8AC3E}">
        <p14:creationId xmlns:p14="http://schemas.microsoft.com/office/powerpoint/2010/main" val="1242279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24CE9DD-9429-47D9-97F4-3F4832DEE15E}" type="datetimeFigureOut">
              <a:rPr kumimoji="1" lang="ja-JP" altLang="en-US" smtClean="0"/>
              <a:t>2017/12/4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91BD96F-58BD-4163-B314-844FDBDFF432}" type="slidenum">
              <a:rPr kumimoji="1" lang="ja-JP" altLang="en-US" smtClean="0"/>
              <a:t>‹#›</a:t>
            </a:fld>
            <a:endParaRPr kumimoji="1" lang="ja-JP" altLang="en-US"/>
          </a:p>
        </p:txBody>
      </p:sp>
    </p:spTree>
    <p:extLst>
      <p:ext uri="{BB962C8B-B14F-4D97-AF65-F5344CB8AC3E}">
        <p14:creationId xmlns:p14="http://schemas.microsoft.com/office/powerpoint/2010/main" val="28070218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4" name="Picture 7" descr="BAO-930x300(no-text)"/>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t="21611" r="934"/>
          <a:stretch>
            <a:fillRect/>
          </a:stretch>
        </p:blipFill>
        <p:spPr bwMode="auto">
          <a:xfrm>
            <a:off x="404813" y="3165475"/>
            <a:ext cx="11458575" cy="289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直線コネクタ 1"/>
          <p:cNvCxnSpPr/>
          <p:nvPr userDrawn="1"/>
        </p:nvCxnSpPr>
        <p:spPr>
          <a:xfrm>
            <a:off x="0" y="593725"/>
            <a:ext cx="12192000" cy="0"/>
          </a:xfrm>
          <a:prstGeom prst="line">
            <a:avLst/>
          </a:prstGeom>
          <a:ln w="9525"/>
          <a:effectLst/>
        </p:spPr>
        <p:style>
          <a:lnRef idx="2">
            <a:schemeClr val="accent1"/>
          </a:lnRef>
          <a:fillRef idx="0">
            <a:schemeClr val="accent1"/>
          </a:fillRef>
          <a:effectRef idx="1">
            <a:schemeClr val="accent1"/>
          </a:effectRef>
          <a:fontRef idx="minor">
            <a:schemeClr val="tx1"/>
          </a:fontRef>
        </p:style>
      </p:cxnSp>
      <p:sp>
        <p:nvSpPr>
          <p:cNvPr id="2" name="タイトル 1"/>
          <p:cNvSpPr>
            <a:spLocks noGrp="1"/>
          </p:cNvSpPr>
          <p:nvPr>
            <p:ph type="ctrTitle"/>
          </p:nvPr>
        </p:nvSpPr>
        <p:spPr>
          <a:xfrm>
            <a:off x="404385" y="2334062"/>
            <a:ext cx="10363200" cy="612775"/>
          </a:xfrm>
        </p:spPr>
        <p:txBody>
          <a:bodyPr/>
          <a:lstStyle/>
          <a:p>
            <a:r>
              <a:rPr lang="en-US" altLang="ja-JP"/>
              <a:t>Click to edit Master title style</a:t>
            </a:r>
            <a:endParaRPr lang="ja-JP" altLang="en-US" dirty="0"/>
          </a:p>
        </p:txBody>
      </p:sp>
      <p:sp>
        <p:nvSpPr>
          <p:cNvPr id="3" name="サブタイトル 2"/>
          <p:cNvSpPr>
            <a:spLocks noGrp="1"/>
          </p:cNvSpPr>
          <p:nvPr>
            <p:ph type="subTitle" idx="1"/>
          </p:nvPr>
        </p:nvSpPr>
        <p:spPr>
          <a:xfrm>
            <a:off x="1795396" y="3923778"/>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7" name="Rectangle 23"/>
          <p:cNvSpPr>
            <a:spLocks noGrp="1" noChangeArrowheads="1"/>
          </p:cNvSpPr>
          <p:nvPr>
            <p:ph type="sldNum" sz="quarter" idx="10"/>
          </p:nvPr>
        </p:nvSpPr>
        <p:spPr/>
        <p:txBody>
          <a:bodyPr/>
          <a:lstStyle>
            <a:lvl1pPr>
              <a:defRPr/>
            </a:lvl1pPr>
          </a:lstStyle>
          <a:p>
            <a:pPr>
              <a:defRPr/>
            </a:pPr>
            <a:fld id="{603BCE63-1D52-4228-B2D7-BD24E0339D07}" type="slidenum">
              <a:rPr lang="ja-JP" altLang="en-US"/>
              <a:pPr>
                <a:defRPr/>
              </a:pPr>
              <a:t>‹#›</a:t>
            </a:fld>
            <a:endParaRPr lang="en-US" altLang="ja-JP" dirty="0"/>
          </a:p>
        </p:txBody>
      </p:sp>
    </p:spTree>
    <p:extLst>
      <p:ext uri="{BB962C8B-B14F-4D97-AF65-F5344CB8AC3E}">
        <p14:creationId xmlns:p14="http://schemas.microsoft.com/office/powerpoint/2010/main" val="10302428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4" name="直線コネクタ 1"/>
          <p:cNvCxnSpPr/>
          <p:nvPr userDrawn="1"/>
        </p:nvCxnSpPr>
        <p:spPr>
          <a:xfrm>
            <a:off x="0" y="692150"/>
            <a:ext cx="12192000"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lvl1pPr>
              <a:defRPr sz="1800"/>
            </a:lvl1pPr>
            <a:lvl2pPr>
              <a:defRPr sz="1800"/>
            </a:lvl2pPr>
            <a:lvl3pPr>
              <a:defRPr sz="1800"/>
            </a:lvl3pPr>
            <a:lvl4pPr>
              <a:defRPr sz="1800"/>
            </a:lvl4pPr>
            <a:lvl5pPr>
              <a:defRPr sz="1800"/>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23"/>
          <p:cNvSpPr>
            <a:spLocks noGrp="1" noChangeArrowheads="1"/>
          </p:cNvSpPr>
          <p:nvPr>
            <p:ph type="sldNum" sz="quarter" idx="10"/>
          </p:nvPr>
        </p:nvSpPr>
        <p:spPr/>
        <p:txBody>
          <a:bodyPr/>
          <a:lstStyle>
            <a:lvl1pPr>
              <a:defRPr/>
            </a:lvl1pPr>
          </a:lstStyle>
          <a:p>
            <a:pPr>
              <a:defRPr/>
            </a:pPr>
            <a:fld id="{1CF0E673-070E-4010-AF47-39CF6AE4CDEB}" type="slidenum">
              <a:rPr lang="ja-JP" altLang="en-US"/>
              <a:pPr>
                <a:defRPr/>
              </a:pPr>
              <a:t>‹#›</a:t>
            </a:fld>
            <a:endParaRPr lang="en-US" altLang="ja-JP" dirty="0"/>
          </a:p>
        </p:txBody>
      </p:sp>
    </p:spTree>
    <p:extLst>
      <p:ext uri="{BB962C8B-B14F-4D97-AF65-F5344CB8AC3E}">
        <p14:creationId xmlns:p14="http://schemas.microsoft.com/office/powerpoint/2010/main" val="22110249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1"/>
            <a:ext cx="103632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23"/>
          <p:cNvSpPr>
            <a:spLocks noGrp="1" noChangeArrowheads="1"/>
          </p:cNvSpPr>
          <p:nvPr>
            <p:ph type="sldNum" sz="quarter" idx="10"/>
          </p:nvPr>
        </p:nvSpPr>
        <p:spPr>
          <a:ln/>
        </p:spPr>
        <p:txBody>
          <a:bodyPr/>
          <a:lstStyle>
            <a:lvl1pPr>
              <a:defRPr/>
            </a:lvl1pPr>
          </a:lstStyle>
          <a:p>
            <a:pPr>
              <a:defRPr/>
            </a:pPr>
            <a:fld id="{6F786BE3-A63D-42CE-B44A-29934464E293}" type="slidenum">
              <a:rPr lang="ja-JP" altLang="en-US"/>
              <a:pPr>
                <a:defRPr/>
              </a:pPr>
              <a:t>‹#›</a:t>
            </a:fld>
            <a:endParaRPr lang="en-US" altLang="ja-JP" dirty="0"/>
          </a:p>
        </p:txBody>
      </p:sp>
    </p:spTree>
    <p:extLst>
      <p:ext uri="{BB962C8B-B14F-4D97-AF65-F5344CB8AC3E}">
        <p14:creationId xmlns:p14="http://schemas.microsoft.com/office/powerpoint/2010/main" val="9514314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243417" y="533400"/>
            <a:ext cx="5689600" cy="38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6136217" y="533400"/>
            <a:ext cx="5689600" cy="38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23"/>
          <p:cNvSpPr>
            <a:spLocks noGrp="1" noChangeArrowheads="1"/>
          </p:cNvSpPr>
          <p:nvPr>
            <p:ph type="sldNum" sz="quarter" idx="10"/>
          </p:nvPr>
        </p:nvSpPr>
        <p:spPr>
          <a:ln/>
        </p:spPr>
        <p:txBody>
          <a:bodyPr/>
          <a:lstStyle>
            <a:lvl1pPr>
              <a:defRPr/>
            </a:lvl1pPr>
          </a:lstStyle>
          <a:p>
            <a:pPr>
              <a:defRPr/>
            </a:pPr>
            <a:fld id="{704A116B-9DD7-4D3E-8BBE-DCB0CFF71385}" type="slidenum">
              <a:rPr lang="ja-JP" altLang="en-US"/>
              <a:pPr>
                <a:defRPr/>
              </a:pPr>
              <a:t>‹#›</a:t>
            </a:fld>
            <a:endParaRPr lang="en-US" altLang="ja-JP" dirty="0"/>
          </a:p>
        </p:txBody>
      </p:sp>
    </p:spTree>
    <p:extLst>
      <p:ext uri="{BB962C8B-B14F-4D97-AF65-F5344CB8AC3E}">
        <p14:creationId xmlns:p14="http://schemas.microsoft.com/office/powerpoint/2010/main" val="33049013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23"/>
          <p:cNvSpPr>
            <a:spLocks noGrp="1" noChangeArrowheads="1"/>
          </p:cNvSpPr>
          <p:nvPr>
            <p:ph type="sldNum" sz="quarter" idx="10"/>
          </p:nvPr>
        </p:nvSpPr>
        <p:spPr>
          <a:ln/>
        </p:spPr>
        <p:txBody>
          <a:bodyPr/>
          <a:lstStyle>
            <a:lvl1pPr>
              <a:defRPr/>
            </a:lvl1pPr>
          </a:lstStyle>
          <a:p>
            <a:pPr>
              <a:defRPr/>
            </a:pPr>
            <a:fld id="{2DCF2651-1680-425E-9FCA-F0924B1B1410}" type="slidenum">
              <a:rPr lang="ja-JP" altLang="en-US"/>
              <a:pPr>
                <a:defRPr/>
              </a:pPr>
              <a:t>‹#›</a:t>
            </a:fld>
            <a:endParaRPr lang="en-US" altLang="ja-JP" dirty="0"/>
          </a:p>
        </p:txBody>
      </p:sp>
    </p:spTree>
    <p:extLst>
      <p:ext uri="{BB962C8B-B14F-4D97-AF65-F5344CB8AC3E}">
        <p14:creationId xmlns:p14="http://schemas.microsoft.com/office/powerpoint/2010/main" val="26407608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23"/>
          <p:cNvSpPr>
            <a:spLocks noGrp="1" noChangeArrowheads="1"/>
          </p:cNvSpPr>
          <p:nvPr>
            <p:ph type="sldNum" sz="quarter" idx="10"/>
          </p:nvPr>
        </p:nvSpPr>
        <p:spPr>
          <a:ln/>
        </p:spPr>
        <p:txBody>
          <a:bodyPr/>
          <a:lstStyle>
            <a:lvl1pPr>
              <a:defRPr/>
            </a:lvl1pPr>
          </a:lstStyle>
          <a:p>
            <a:pPr>
              <a:defRPr/>
            </a:pPr>
            <a:fld id="{AA3D05D4-9F9C-45EF-901B-1EF7277214B2}" type="slidenum">
              <a:rPr lang="ja-JP" altLang="en-US"/>
              <a:pPr>
                <a:defRPr/>
              </a:pPr>
              <a:t>‹#›</a:t>
            </a:fld>
            <a:endParaRPr lang="en-US" altLang="ja-JP" dirty="0"/>
          </a:p>
        </p:txBody>
      </p:sp>
    </p:spTree>
    <p:extLst>
      <p:ext uri="{BB962C8B-B14F-4D97-AF65-F5344CB8AC3E}">
        <p14:creationId xmlns:p14="http://schemas.microsoft.com/office/powerpoint/2010/main" val="9983458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1"/>
            <a:ext cx="103632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23"/>
          <p:cNvSpPr>
            <a:spLocks noGrp="1" noChangeArrowheads="1"/>
          </p:cNvSpPr>
          <p:nvPr>
            <p:ph type="sldNum" sz="quarter" idx="10"/>
          </p:nvPr>
        </p:nvSpPr>
        <p:spPr>
          <a:ln/>
        </p:spPr>
        <p:txBody>
          <a:bodyPr/>
          <a:lstStyle>
            <a:lvl1pPr>
              <a:defRPr/>
            </a:lvl1pPr>
          </a:lstStyle>
          <a:p>
            <a:pPr>
              <a:defRPr/>
            </a:pPr>
            <a:fld id="{6F786BE3-A63D-42CE-B44A-29934464E293}" type="slidenum">
              <a:rPr lang="ja-JP" altLang="en-US"/>
              <a:pPr>
                <a:defRPr/>
              </a:pPr>
              <a:t>‹#›</a:t>
            </a:fld>
            <a:endParaRPr lang="en-US" altLang="ja-JP"/>
          </a:p>
        </p:txBody>
      </p:sp>
    </p:spTree>
    <p:extLst>
      <p:ext uri="{BB962C8B-B14F-4D97-AF65-F5344CB8AC3E}">
        <p14:creationId xmlns:p14="http://schemas.microsoft.com/office/powerpoint/2010/main" val="90255423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ln/>
        </p:spPr>
        <p:txBody>
          <a:bodyPr/>
          <a:lstStyle>
            <a:lvl1pPr>
              <a:defRPr/>
            </a:lvl1pPr>
          </a:lstStyle>
          <a:p>
            <a:pPr>
              <a:defRPr/>
            </a:pPr>
            <a:fld id="{5CEB8329-6CEC-41AD-9852-5DBE41351078}" type="slidenum">
              <a:rPr lang="ja-JP" altLang="en-US"/>
              <a:pPr>
                <a:defRPr/>
              </a:pPr>
              <a:t>‹#›</a:t>
            </a:fld>
            <a:endParaRPr lang="en-US" altLang="ja-JP" dirty="0"/>
          </a:p>
        </p:txBody>
      </p:sp>
    </p:spTree>
    <p:extLst>
      <p:ext uri="{BB962C8B-B14F-4D97-AF65-F5344CB8AC3E}">
        <p14:creationId xmlns:p14="http://schemas.microsoft.com/office/powerpoint/2010/main" val="27808206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1" y="273050"/>
            <a:ext cx="4011084"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23"/>
          <p:cNvSpPr>
            <a:spLocks noGrp="1" noChangeArrowheads="1"/>
          </p:cNvSpPr>
          <p:nvPr>
            <p:ph type="sldNum" sz="quarter" idx="10"/>
          </p:nvPr>
        </p:nvSpPr>
        <p:spPr>
          <a:ln/>
        </p:spPr>
        <p:txBody>
          <a:bodyPr/>
          <a:lstStyle>
            <a:lvl1pPr>
              <a:defRPr/>
            </a:lvl1pPr>
          </a:lstStyle>
          <a:p>
            <a:pPr>
              <a:defRPr/>
            </a:pPr>
            <a:fld id="{21890609-6ACA-4533-8AAF-66EA41935E09}" type="slidenum">
              <a:rPr lang="ja-JP" altLang="en-US"/>
              <a:pPr>
                <a:defRPr/>
              </a:pPr>
              <a:t>‹#›</a:t>
            </a:fld>
            <a:endParaRPr lang="en-US" altLang="ja-JP" dirty="0"/>
          </a:p>
        </p:txBody>
      </p:sp>
    </p:spTree>
    <p:extLst>
      <p:ext uri="{BB962C8B-B14F-4D97-AF65-F5344CB8AC3E}">
        <p14:creationId xmlns:p14="http://schemas.microsoft.com/office/powerpoint/2010/main" val="19225241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dirty="0"/>
          </a:p>
        </p:txBody>
      </p:sp>
      <p:sp>
        <p:nvSpPr>
          <p:cNvPr id="4" name="テキスト プレースホルダー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23"/>
          <p:cNvSpPr>
            <a:spLocks noGrp="1" noChangeArrowheads="1"/>
          </p:cNvSpPr>
          <p:nvPr>
            <p:ph type="sldNum" sz="quarter" idx="10"/>
          </p:nvPr>
        </p:nvSpPr>
        <p:spPr>
          <a:ln/>
        </p:spPr>
        <p:txBody>
          <a:bodyPr/>
          <a:lstStyle>
            <a:lvl1pPr>
              <a:defRPr/>
            </a:lvl1pPr>
          </a:lstStyle>
          <a:p>
            <a:pPr>
              <a:defRPr/>
            </a:pPr>
            <a:fld id="{7B700804-C7F8-49C6-B447-69BA6AF75FE0}" type="slidenum">
              <a:rPr lang="ja-JP" altLang="en-US"/>
              <a:pPr>
                <a:defRPr/>
              </a:pPr>
              <a:t>‹#›</a:t>
            </a:fld>
            <a:endParaRPr lang="en-US" altLang="ja-JP" dirty="0"/>
          </a:p>
        </p:txBody>
      </p:sp>
    </p:spTree>
    <p:extLst>
      <p:ext uri="{BB962C8B-B14F-4D97-AF65-F5344CB8AC3E}">
        <p14:creationId xmlns:p14="http://schemas.microsoft.com/office/powerpoint/2010/main" val="30145835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23"/>
          <p:cNvSpPr>
            <a:spLocks noGrp="1" noChangeArrowheads="1"/>
          </p:cNvSpPr>
          <p:nvPr>
            <p:ph type="sldNum" sz="quarter" idx="10"/>
          </p:nvPr>
        </p:nvSpPr>
        <p:spPr>
          <a:ln/>
        </p:spPr>
        <p:txBody>
          <a:bodyPr/>
          <a:lstStyle>
            <a:lvl1pPr>
              <a:defRPr/>
            </a:lvl1pPr>
          </a:lstStyle>
          <a:p>
            <a:pPr>
              <a:defRPr/>
            </a:pPr>
            <a:fld id="{5721A3D6-8353-441B-A6D5-C1F1242EDC82}" type="slidenum">
              <a:rPr lang="ja-JP" altLang="en-US"/>
              <a:pPr>
                <a:defRPr/>
              </a:pPr>
              <a:t>‹#›</a:t>
            </a:fld>
            <a:endParaRPr lang="en-US" altLang="ja-JP" dirty="0"/>
          </a:p>
        </p:txBody>
      </p:sp>
    </p:spTree>
    <p:extLst>
      <p:ext uri="{BB962C8B-B14F-4D97-AF65-F5344CB8AC3E}">
        <p14:creationId xmlns:p14="http://schemas.microsoft.com/office/powerpoint/2010/main" val="20689881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930217" y="109538"/>
            <a:ext cx="2895600" cy="804862"/>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243417" y="109538"/>
            <a:ext cx="8483600" cy="804862"/>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23"/>
          <p:cNvSpPr>
            <a:spLocks noGrp="1" noChangeArrowheads="1"/>
          </p:cNvSpPr>
          <p:nvPr>
            <p:ph type="sldNum" sz="quarter" idx="10"/>
          </p:nvPr>
        </p:nvSpPr>
        <p:spPr>
          <a:ln/>
        </p:spPr>
        <p:txBody>
          <a:bodyPr/>
          <a:lstStyle>
            <a:lvl1pPr>
              <a:defRPr/>
            </a:lvl1pPr>
          </a:lstStyle>
          <a:p>
            <a:pPr>
              <a:defRPr/>
            </a:pPr>
            <a:fld id="{37020657-DE91-4C34-B443-4A1447561763}" type="slidenum">
              <a:rPr lang="ja-JP" altLang="en-US"/>
              <a:pPr>
                <a:defRPr/>
              </a:pPr>
              <a:t>‹#›</a:t>
            </a:fld>
            <a:endParaRPr lang="en-US" altLang="ja-JP" dirty="0"/>
          </a:p>
        </p:txBody>
      </p:sp>
    </p:spTree>
    <p:extLst>
      <p:ext uri="{BB962C8B-B14F-4D97-AF65-F5344CB8AC3E}">
        <p14:creationId xmlns:p14="http://schemas.microsoft.com/office/powerpoint/2010/main" val="24121715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418" y="109539"/>
            <a:ext cx="11542183" cy="319087"/>
          </a:xfrm>
        </p:spPr>
        <p:txBody>
          <a:bodyPr/>
          <a:lstStyle/>
          <a:p>
            <a:r>
              <a:rPr lang="en-US" altLang="ja-JP"/>
              <a:t>Click to edit Master title style</a:t>
            </a:r>
            <a:endParaRPr lang="ja-JP" altLang="en-US"/>
          </a:p>
        </p:txBody>
      </p:sp>
      <p:sp>
        <p:nvSpPr>
          <p:cNvPr id="3" name="Text Placeholder 2"/>
          <p:cNvSpPr>
            <a:spLocks noGrp="1"/>
          </p:cNvSpPr>
          <p:nvPr>
            <p:ph type="body" sz="half" idx="1"/>
          </p:nvPr>
        </p:nvSpPr>
        <p:spPr>
          <a:xfrm>
            <a:off x="243417" y="533400"/>
            <a:ext cx="5689600" cy="381000"/>
          </a:xfrm>
        </p:spPr>
        <p:txBody>
          <a:bodyPr/>
          <a:lstStyle/>
          <a:p>
            <a:pPr lvl="0"/>
            <a:r>
              <a:rPr lang="en-US" altLang="ja-JP"/>
              <a:t>Click to edit Master text styles</a:t>
            </a:r>
          </a:p>
          <a:p>
            <a:pPr lvl="1"/>
            <a:r>
              <a:rPr lang="en-US" altLang="ja-JP"/>
              <a:t>Second level</a:t>
            </a:r>
          </a:p>
          <a:p>
            <a:pPr lvl="2"/>
            <a:r>
              <a:rPr lang="en-US" altLang="ja-JP"/>
              <a:t>Third level</a:t>
            </a:r>
          </a:p>
          <a:p>
            <a:pPr lvl="3"/>
            <a:r>
              <a:rPr lang="en-US" altLang="ja-JP"/>
              <a:t>Fourth level</a:t>
            </a:r>
          </a:p>
          <a:p>
            <a:pPr lvl="4"/>
            <a:r>
              <a:rPr lang="en-US" altLang="ja-JP"/>
              <a:t>Fifth level</a:t>
            </a:r>
            <a:endParaRPr lang="ja-JP" altLang="en-US"/>
          </a:p>
        </p:txBody>
      </p:sp>
      <p:sp>
        <p:nvSpPr>
          <p:cNvPr id="4" name="Content Placeholder 3"/>
          <p:cNvSpPr>
            <a:spLocks noGrp="1"/>
          </p:cNvSpPr>
          <p:nvPr>
            <p:ph sz="half" idx="2"/>
          </p:nvPr>
        </p:nvSpPr>
        <p:spPr>
          <a:xfrm>
            <a:off x="6136217" y="533400"/>
            <a:ext cx="5689600" cy="381000"/>
          </a:xfrm>
        </p:spPr>
        <p:txBody>
          <a:bodyPr/>
          <a:lstStyle/>
          <a:p>
            <a:pPr lvl="0"/>
            <a:r>
              <a:rPr lang="en-US" altLang="ja-JP"/>
              <a:t>Click to edit Master text styles</a:t>
            </a:r>
          </a:p>
          <a:p>
            <a:pPr lvl="1"/>
            <a:r>
              <a:rPr lang="en-US" altLang="ja-JP"/>
              <a:t>Second level</a:t>
            </a:r>
          </a:p>
          <a:p>
            <a:pPr lvl="2"/>
            <a:r>
              <a:rPr lang="en-US" altLang="ja-JP"/>
              <a:t>Third level</a:t>
            </a:r>
          </a:p>
          <a:p>
            <a:pPr lvl="3"/>
            <a:r>
              <a:rPr lang="en-US" altLang="ja-JP"/>
              <a:t>Fourth level</a:t>
            </a:r>
          </a:p>
          <a:p>
            <a:pPr lvl="4"/>
            <a:r>
              <a:rPr lang="en-US" altLang="ja-JP"/>
              <a:t>Fifth level</a:t>
            </a:r>
            <a:endParaRPr lang="ja-JP" altLang="en-US"/>
          </a:p>
        </p:txBody>
      </p:sp>
      <p:sp>
        <p:nvSpPr>
          <p:cNvPr id="5" name="Rectangle 23"/>
          <p:cNvSpPr>
            <a:spLocks noGrp="1" noChangeArrowheads="1"/>
          </p:cNvSpPr>
          <p:nvPr>
            <p:ph type="sldNum" sz="quarter" idx="10"/>
          </p:nvPr>
        </p:nvSpPr>
        <p:spPr>
          <a:ln/>
        </p:spPr>
        <p:txBody>
          <a:bodyPr/>
          <a:lstStyle>
            <a:lvl1pPr>
              <a:defRPr/>
            </a:lvl1pPr>
          </a:lstStyle>
          <a:p>
            <a:pPr>
              <a:defRPr/>
            </a:pPr>
            <a:fld id="{B142C266-EBFD-4021-8B4E-9CF695372EEA}" type="slidenum">
              <a:rPr lang="ja-JP" altLang="en-US"/>
              <a:pPr>
                <a:defRPr/>
              </a:pPr>
              <a:t>‹#›</a:t>
            </a:fld>
            <a:endParaRPr lang="en-US" altLang="ja-JP" dirty="0"/>
          </a:p>
        </p:txBody>
      </p:sp>
    </p:spTree>
    <p:extLst>
      <p:ext uri="{BB962C8B-B14F-4D97-AF65-F5344CB8AC3E}">
        <p14:creationId xmlns:p14="http://schemas.microsoft.com/office/powerpoint/2010/main" val="10122634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1" y="2130509"/>
            <a:ext cx="103632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828801"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FE1646ED-4BCE-4F28-B52A-61E6EEA14BBD}" type="datetime1">
              <a:rPr lang="ja-JP" altLang="en-US" smtClean="0">
                <a:solidFill>
                  <a:prstClr val="black">
                    <a:tint val="75000"/>
                  </a:prstClr>
                </a:solidFill>
              </a:rPr>
              <a:t>2017/12/4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8392592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EF7BAB0-D797-40F2-AAD2-4F2BB7B0B283}" type="datetime1">
              <a:rPr lang="ja-JP" altLang="en-US" smtClean="0">
                <a:solidFill>
                  <a:prstClr val="black">
                    <a:tint val="75000"/>
                  </a:prstClr>
                </a:solidFill>
              </a:rPr>
              <a:t>2017/12/4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213675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96"/>
            <a:ext cx="103632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B60738AD-F082-49B6-B8F7-6AA50358B1A0}" type="datetime1">
              <a:rPr lang="ja-JP" altLang="en-US" smtClean="0">
                <a:solidFill>
                  <a:prstClr val="black">
                    <a:tint val="75000"/>
                  </a:prstClr>
                </a:solidFill>
              </a:rPr>
              <a:t>2017/12/4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0513644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609623" y="160023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6197601" y="160023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AD12D640-C3C8-4D27-AE61-0C18EACE3A76}" type="datetime1">
              <a:rPr lang="ja-JP" altLang="en-US" smtClean="0">
                <a:solidFill>
                  <a:prstClr val="black">
                    <a:tint val="75000"/>
                  </a:prstClr>
                </a:solidFill>
              </a:rPr>
              <a:t>2017/12/4</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71554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243417" y="533400"/>
            <a:ext cx="5689600" cy="38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6136217" y="533400"/>
            <a:ext cx="5689600" cy="38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23"/>
          <p:cNvSpPr>
            <a:spLocks noGrp="1" noChangeArrowheads="1"/>
          </p:cNvSpPr>
          <p:nvPr>
            <p:ph type="sldNum" sz="quarter" idx="10"/>
          </p:nvPr>
        </p:nvSpPr>
        <p:spPr>
          <a:ln/>
        </p:spPr>
        <p:txBody>
          <a:bodyPr/>
          <a:lstStyle>
            <a:lvl1pPr>
              <a:defRPr/>
            </a:lvl1pPr>
          </a:lstStyle>
          <a:p>
            <a:pPr>
              <a:defRPr/>
            </a:pPr>
            <a:fld id="{704A116B-9DD7-4D3E-8BBE-DCB0CFF71385}" type="slidenum">
              <a:rPr lang="ja-JP" altLang="en-US"/>
              <a:pPr>
                <a:defRPr/>
              </a:pPr>
              <a:t>‹#›</a:t>
            </a:fld>
            <a:endParaRPr lang="en-US" altLang="ja-JP"/>
          </a:p>
        </p:txBody>
      </p:sp>
    </p:spTree>
    <p:extLst>
      <p:ext uri="{BB962C8B-B14F-4D97-AF65-F5344CB8AC3E}">
        <p14:creationId xmlns:p14="http://schemas.microsoft.com/office/powerpoint/2010/main" val="161003965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609600" y="1535114"/>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6193372" y="1535114"/>
            <a:ext cx="538903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6193372" y="2174875"/>
            <a:ext cx="53890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63DF911D-C291-407C-A068-E42932DD8916}" type="datetime1">
              <a:rPr lang="ja-JP" altLang="en-US" smtClean="0">
                <a:solidFill>
                  <a:prstClr val="black">
                    <a:tint val="75000"/>
                  </a:prstClr>
                </a:solidFill>
              </a:rPr>
              <a:t>2017/12/4</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013358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109A8F4F-851E-4DAB-8BF6-DAFF50C7032F}" type="datetime1">
              <a:rPr lang="ja-JP" altLang="en-US" smtClean="0">
                <a:solidFill>
                  <a:prstClr val="black">
                    <a:tint val="75000"/>
                  </a:prstClr>
                </a:solidFill>
              </a:rPr>
              <a:t>2017/12/4</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2548938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50FAE9D2-1C48-49BA-BF6C-62068C995226}" type="datetime1">
              <a:rPr lang="ja-JP" altLang="en-US" smtClean="0">
                <a:solidFill>
                  <a:prstClr val="black">
                    <a:tint val="75000"/>
                  </a:prstClr>
                </a:solidFill>
              </a:rPr>
              <a:t>2017/12/4</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11281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1" y="273050"/>
            <a:ext cx="4011084"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4766758" y="273064"/>
            <a:ext cx="681566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609601" y="143511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5B1BE6AB-4553-4B54-B1EC-627CADE46758}" type="datetime1">
              <a:rPr lang="ja-JP" altLang="en-US" smtClean="0">
                <a:solidFill>
                  <a:prstClr val="black">
                    <a:tint val="75000"/>
                  </a:prstClr>
                </a:solidFill>
              </a:rPr>
              <a:t>2017/12/4</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4900857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45" y="4800601"/>
            <a:ext cx="73152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2389745" y="612784"/>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2389745" y="5367347"/>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4794BC5-9DE2-4C51-A6AD-510B58825E56}" type="datetime1">
              <a:rPr lang="ja-JP" altLang="en-US" smtClean="0">
                <a:solidFill>
                  <a:prstClr val="black">
                    <a:tint val="75000"/>
                  </a:prstClr>
                </a:solidFill>
              </a:rPr>
              <a:t>2017/12/4</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390623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0AF033FA-F552-4AD1-9AE7-2DB04B62F3EF}" type="datetime1">
              <a:rPr lang="ja-JP" altLang="en-US" smtClean="0">
                <a:solidFill>
                  <a:prstClr val="black">
                    <a:tint val="75000"/>
                  </a:prstClr>
                </a:solidFill>
              </a:rPr>
              <a:t>2017/12/4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218919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5" y="274666"/>
            <a:ext cx="27432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609617" y="274666"/>
            <a:ext cx="80264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0681BD9-C0DA-4510-9459-8962C24A2FEF}" type="datetime1">
              <a:rPr lang="ja-JP" altLang="en-US" smtClean="0">
                <a:solidFill>
                  <a:prstClr val="black">
                    <a:tint val="75000"/>
                  </a:prstClr>
                </a:solidFill>
              </a:rPr>
              <a:t>2017/12/4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14202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23"/>
          <p:cNvSpPr>
            <a:spLocks noGrp="1" noChangeArrowheads="1"/>
          </p:cNvSpPr>
          <p:nvPr>
            <p:ph type="sldNum" sz="quarter" idx="10"/>
          </p:nvPr>
        </p:nvSpPr>
        <p:spPr>
          <a:ln/>
        </p:spPr>
        <p:txBody>
          <a:bodyPr/>
          <a:lstStyle>
            <a:lvl1pPr>
              <a:defRPr/>
            </a:lvl1pPr>
          </a:lstStyle>
          <a:p>
            <a:pPr>
              <a:defRPr/>
            </a:pPr>
            <a:fld id="{2DCF2651-1680-425E-9FCA-F0924B1B1410}" type="slidenum">
              <a:rPr lang="ja-JP" altLang="en-US"/>
              <a:pPr>
                <a:defRPr/>
              </a:pPr>
              <a:t>‹#›</a:t>
            </a:fld>
            <a:endParaRPr lang="en-US" altLang="ja-JP"/>
          </a:p>
        </p:txBody>
      </p:sp>
    </p:spTree>
    <p:extLst>
      <p:ext uri="{BB962C8B-B14F-4D97-AF65-F5344CB8AC3E}">
        <p14:creationId xmlns:p14="http://schemas.microsoft.com/office/powerpoint/2010/main" val="2460131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23"/>
          <p:cNvSpPr>
            <a:spLocks noGrp="1" noChangeArrowheads="1"/>
          </p:cNvSpPr>
          <p:nvPr>
            <p:ph type="sldNum" sz="quarter" idx="10"/>
          </p:nvPr>
        </p:nvSpPr>
        <p:spPr>
          <a:ln/>
        </p:spPr>
        <p:txBody>
          <a:bodyPr/>
          <a:lstStyle>
            <a:lvl1pPr>
              <a:defRPr/>
            </a:lvl1pPr>
          </a:lstStyle>
          <a:p>
            <a:pPr>
              <a:defRPr/>
            </a:pPr>
            <a:fld id="{AA3D05D4-9F9C-45EF-901B-1EF7277214B2}" type="slidenum">
              <a:rPr lang="ja-JP" altLang="en-US"/>
              <a:pPr>
                <a:defRPr/>
              </a:pPr>
              <a:t>‹#›</a:t>
            </a:fld>
            <a:endParaRPr lang="en-US" altLang="ja-JP"/>
          </a:p>
        </p:txBody>
      </p:sp>
    </p:spTree>
    <p:extLst>
      <p:ext uri="{BB962C8B-B14F-4D97-AF65-F5344CB8AC3E}">
        <p14:creationId xmlns:p14="http://schemas.microsoft.com/office/powerpoint/2010/main" val="3539082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ln/>
        </p:spPr>
        <p:txBody>
          <a:bodyPr/>
          <a:lstStyle>
            <a:lvl1pPr>
              <a:defRPr/>
            </a:lvl1pPr>
          </a:lstStyle>
          <a:p>
            <a:pPr>
              <a:defRPr/>
            </a:pPr>
            <a:fld id="{5CEB8329-6CEC-41AD-9852-5DBE41351078}" type="slidenum">
              <a:rPr lang="ja-JP" altLang="en-US"/>
              <a:pPr>
                <a:defRPr/>
              </a:pPr>
              <a:t>‹#›</a:t>
            </a:fld>
            <a:endParaRPr lang="en-US" altLang="ja-JP"/>
          </a:p>
        </p:txBody>
      </p:sp>
    </p:spTree>
    <p:extLst>
      <p:ext uri="{BB962C8B-B14F-4D97-AF65-F5344CB8AC3E}">
        <p14:creationId xmlns:p14="http://schemas.microsoft.com/office/powerpoint/2010/main" val="342061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1" y="273050"/>
            <a:ext cx="4011084"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23"/>
          <p:cNvSpPr>
            <a:spLocks noGrp="1" noChangeArrowheads="1"/>
          </p:cNvSpPr>
          <p:nvPr>
            <p:ph type="sldNum" sz="quarter" idx="10"/>
          </p:nvPr>
        </p:nvSpPr>
        <p:spPr>
          <a:ln/>
        </p:spPr>
        <p:txBody>
          <a:bodyPr/>
          <a:lstStyle>
            <a:lvl1pPr>
              <a:defRPr/>
            </a:lvl1pPr>
          </a:lstStyle>
          <a:p>
            <a:pPr>
              <a:defRPr/>
            </a:pPr>
            <a:fld id="{21890609-6ACA-4533-8AAF-66EA41935E09}" type="slidenum">
              <a:rPr lang="ja-JP" altLang="en-US"/>
              <a:pPr>
                <a:defRPr/>
              </a:pPr>
              <a:t>‹#›</a:t>
            </a:fld>
            <a:endParaRPr lang="en-US" altLang="ja-JP"/>
          </a:p>
        </p:txBody>
      </p:sp>
    </p:spTree>
    <p:extLst>
      <p:ext uri="{BB962C8B-B14F-4D97-AF65-F5344CB8AC3E}">
        <p14:creationId xmlns:p14="http://schemas.microsoft.com/office/powerpoint/2010/main" val="3253499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23"/>
          <p:cNvSpPr>
            <a:spLocks noGrp="1" noChangeArrowheads="1"/>
          </p:cNvSpPr>
          <p:nvPr>
            <p:ph type="sldNum" sz="quarter" idx="10"/>
          </p:nvPr>
        </p:nvSpPr>
        <p:spPr>
          <a:ln/>
        </p:spPr>
        <p:txBody>
          <a:bodyPr/>
          <a:lstStyle>
            <a:lvl1pPr>
              <a:defRPr/>
            </a:lvl1pPr>
          </a:lstStyle>
          <a:p>
            <a:pPr>
              <a:defRPr/>
            </a:pPr>
            <a:fld id="{7B700804-C7F8-49C6-B447-69BA6AF75FE0}" type="slidenum">
              <a:rPr lang="ja-JP" altLang="en-US"/>
              <a:pPr>
                <a:defRPr/>
              </a:pPr>
              <a:t>‹#›</a:t>
            </a:fld>
            <a:endParaRPr lang="en-US" altLang="ja-JP"/>
          </a:p>
        </p:txBody>
      </p:sp>
    </p:spTree>
    <p:extLst>
      <p:ext uri="{BB962C8B-B14F-4D97-AF65-F5344CB8AC3E}">
        <p14:creationId xmlns:p14="http://schemas.microsoft.com/office/powerpoint/2010/main" val="1948569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0"/>
          <p:cNvSpPr>
            <a:spLocks noGrp="1" noChangeArrowheads="1"/>
          </p:cNvSpPr>
          <p:nvPr>
            <p:ph type="body" idx="1"/>
          </p:nvPr>
        </p:nvSpPr>
        <p:spPr bwMode="auto">
          <a:xfrm>
            <a:off x="65088" y="715963"/>
            <a:ext cx="1158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0" tIns="45682" rIns="91360" bIns="45682" numCol="1" anchor="t" anchorCtr="0" compatLnSpc="1">
            <a:prstTxWarp prst="textNoShape">
              <a:avLst/>
            </a:prstTxWarp>
          </a:bodyPr>
          <a:lstStyle/>
          <a:p>
            <a:pPr lvl="0"/>
            <a:r>
              <a:rPr lang="en-US" altLang="ja-JP"/>
              <a:t>Click to edit Master text styles</a:t>
            </a:r>
          </a:p>
          <a:p>
            <a:pPr lvl="1"/>
            <a:r>
              <a:rPr lang="en-US" altLang="ja-JP"/>
              <a:t>Second level</a:t>
            </a:r>
          </a:p>
          <a:p>
            <a:pPr lvl="2"/>
            <a:r>
              <a:rPr lang="en-US" altLang="ja-JP"/>
              <a:t>Third level</a:t>
            </a:r>
          </a:p>
          <a:p>
            <a:pPr lvl="3"/>
            <a:endParaRPr lang="en-US" altLang="ja-JP"/>
          </a:p>
          <a:p>
            <a:pPr lvl="4"/>
            <a:endParaRPr lang="en-US" altLang="ja-JP"/>
          </a:p>
        </p:txBody>
      </p:sp>
      <p:sp>
        <p:nvSpPr>
          <p:cNvPr id="9239" name="Rectangle 23"/>
          <p:cNvSpPr>
            <a:spLocks noGrp="1" noChangeArrowheads="1"/>
          </p:cNvSpPr>
          <p:nvPr>
            <p:ph type="sldNum" sz="quarter" idx="4"/>
          </p:nvPr>
        </p:nvSpPr>
        <p:spPr bwMode="black">
          <a:xfrm>
            <a:off x="160338" y="6615113"/>
            <a:ext cx="488950" cy="184150"/>
          </a:xfrm>
          <a:prstGeom prst="rect">
            <a:avLst/>
          </a:prstGeom>
          <a:noFill/>
          <a:ln w="9525">
            <a:noFill/>
            <a:miter lim="800000"/>
            <a:headEnd/>
            <a:tailEnd/>
          </a:ln>
          <a:effectLst/>
        </p:spPr>
        <p:txBody>
          <a:bodyPr vert="horz" wrap="square" lIns="91995" tIns="45999" rIns="91995" bIns="45999" numCol="1" anchor="t" anchorCtr="0" compatLnSpc="1">
            <a:prstTxWarp prst="textNoShape">
              <a:avLst/>
            </a:prstTxWarp>
          </a:bodyPr>
          <a:lstStyle>
            <a:lvl1pPr algn="l" eaLnBrk="1" hangingPunct="1">
              <a:lnSpc>
                <a:spcPct val="100000"/>
              </a:lnSpc>
              <a:spcBef>
                <a:spcPct val="0"/>
              </a:spcBef>
              <a:defRPr sz="800" b="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FFDDAD5A-942A-4B98-ABBA-0AA0715C89ED}" type="slidenum">
              <a:rPr lang="ja-JP" altLang="en-US"/>
              <a:pPr>
                <a:defRPr/>
              </a:pPr>
              <a:t>‹#›</a:t>
            </a:fld>
            <a:endParaRPr lang="en-US" altLang="ja-JP"/>
          </a:p>
        </p:txBody>
      </p:sp>
      <p:sp>
        <p:nvSpPr>
          <p:cNvPr id="1029" name="Rectangle 26"/>
          <p:cNvSpPr>
            <a:spLocks noGrp="1" noChangeArrowheads="1"/>
          </p:cNvSpPr>
          <p:nvPr>
            <p:ph type="title"/>
          </p:nvPr>
        </p:nvSpPr>
        <p:spPr bwMode="auto">
          <a:xfrm>
            <a:off x="104775" y="157163"/>
            <a:ext cx="11542713"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0" tIns="45682" rIns="91360" bIns="45682" numCol="1" anchor="ctr" anchorCtr="0" compatLnSpc="1">
            <a:prstTxWarp prst="textNoShape">
              <a:avLst/>
            </a:prstTxWarp>
          </a:bodyPr>
          <a:lstStyle/>
          <a:p>
            <a:pPr lvl="0"/>
            <a:r>
              <a:rPr lang="en-US" altLang="ja-JP"/>
              <a:t>Click to edit Master title style</a:t>
            </a:r>
          </a:p>
        </p:txBody>
      </p:sp>
      <p:sp>
        <p:nvSpPr>
          <p:cNvPr id="1032" name="Text Box 28"/>
          <p:cNvSpPr txBox="1">
            <a:spLocks noChangeArrowheads="1"/>
          </p:cNvSpPr>
          <p:nvPr/>
        </p:nvSpPr>
        <p:spPr bwMode="auto">
          <a:xfrm>
            <a:off x="119063" y="6591300"/>
            <a:ext cx="40005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Tahoma" panose="020B0604030504040204" pitchFamily="34" charset="0"/>
                <a:ea typeface="MS UI Gothic" panose="020B0600070205080204" pitchFamily="50" charset="-128"/>
              </a:defRPr>
            </a:lvl1pPr>
            <a:lvl2pPr marL="742950" indent="-285750">
              <a:defRPr sz="1400" b="1">
                <a:solidFill>
                  <a:schemeClr val="tx1"/>
                </a:solidFill>
                <a:latin typeface="Tahoma" panose="020B0604030504040204" pitchFamily="34" charset="0"/>
                <a:ea typeface="MS UI Gothic" panose="020B0600070205080204" pitchFamily="50" charset="-128"/>
              </a:defRPr>
            </a:lvl2pPr>
            <a:lvl3pPr marL="1143000" indent="-228600">
              <a:defRPr sz="1400" b="1">
                <a:solidFill>
                  <a:schemeClr val="tx1"/>
                </a:solidFill>
                <a:latin typeface="Tahoma" panose="020B0604030504040204" pitchFamily="34" charset="0"/>
                <a:ea typeface="MS UI Gothic" panose="020B0600070205080204" pitchFamily="50" charset="-128"/>
              </a:defRPr>
            </a:lvl3pPr>
            <a:lvl4pPr marL="1600200" indent="-228600">
              <a:defRPr sz="1400" b="1">
                <a:solidFill>
                  <a:schemeClr val="tx1"/>
                </a:solidFill>
                <a:latin typeface="Tahoma" panose="020B0604030504040204" pitchFamily="34" charset="0"/>
                <a:ea typeface="MS UI Gothic" panose="020B0600070205080204" pitchFamily="50" charset="-128"/>
              </a:defRPr>
            </a:lvl4pPr>
            <a:lvl5pPr marL="2057400" indent="-228600">
              <a:defRPr sz="1400" b="1">
                <a:solidFill>
                  <a:schemeClr val="tx1"/>
                </a:solidFill>
                <a:latin typeface="Tahoma" panose="020B0604030504040204" pitchFamily="34" charset="0"/>
                <a:ea typeface="MS UI Gothic" panose="020B0600070205080204" pitchFamily="50" charset="-128"/>
              </a:defRPr>
            </a:lvl5pPr>
            <a:lvl6pPr marL="2514600" indent="-228600" eaLnBrk="0" fontAlgn="base" hangingPunct="0">
              <a:spcBef>
                <a:spcPct val="0"/>
              </a:spcBef>
              <a:spcAft>
                <a:spcPct val="0"/>
              </a:spcAft>
              <a:defRPr sz="1400" b="1">
                <a:solidFill>
                  <a:schemeClr val="tx1"/>
                </a:solidFill>
                <a:latin typeface="Tahoma" panose="020B0604030504040204" pitchFamily="34" charset="0"/>
                <a:ea typeface="MS UI Gothic" panose="020B0600070205080204" pitchFamily="50" charset="-128"/>
              </a:defRPr>
            </a:lvl6pPr>
            <a:lvl7pPr marL="2971800" indent="-228600" eaLnBrk="0" fontAlgn="base" hangingPunct="0">
              <a:spcBef>
                <a:spcPct val="0"/>
              </a:spcBef>
              <a:spcAft>
                <a:spcPct val="0"/>
              </a:spcAft>
              <a:defRPr sz="1400" b="1">
                <a:solidFill>
                  <a:schemeClr val="tx1"/>
                </a:solidFill>
                <a:latin typeface="Tahoma" panose="020B0604030504040204" pitchFamily="34" charset="0"/>
                <a:ea typeface="MS UI Gothic" panose="020B0600070205080204" pitchFamily="50" charset="-128"/>
              </a:defRPr>
            </a:lvl7pPr>
            <a:lvl8pPr marL="3429000" indent="-228600" eaLnBrk="0" fontAlgn="base" hangingPunct="0">
              <a:spcBef>
                <a:spcPct val="0"/>
              </a:spcBef>
              <a:spcAft>
                <a:spcPct val="0"/>
              </a:spcAft>
              <a:defRPr sz="1400" b="1">
                <a:solidFill>
                  <a:schemeClr val="tx1"/>
                </a:solidFill>
                <a:latin typeface="Tahoma" panose="020B0604030504040204" pitchFamily="34" charset="0"/>
                <a:ea typeface="MS UI Gothic" panose="020B0600070205080204" pitchFamily="50" charset="-128"/>
              </a:defRPr>
            </a:lvl8pPr>
            <a:lvl9pPr marL="3886200" indent="-228600" eaLnBrk="0" fontAlgn="base" hangingPunct="0">
              <a:spcBef>
                <a:spcPct val="0"/>
              </a:spcBef>
              <a:spcAft>
                <a:spcPct val="0"/>
              </a:spcAft>
              <a:defRPr sz="1400" b="1">
                <a:solidFill>
                  <a:schemeClr val="tx1"/>
                </a:solidFill>
                <a:latin typeface="Tahoma" panose="020B0604030504040204" pitchFamily="34" charset="0"/>
                <a:ea typeface="MS UI Gothic" panose="020B0600070205080204" pitchFamily="50" charset="-128"/>
              </a:defRPr>
            </a:lvl9pPr>
          </a:lstStyle>
          <a:p>
            <a:pPr>
              <a:defRPr/>
            </a:pPr>
            <a:fld id="{2A81F187-F824-4725-B6C8-C9F640E9FCAF}" type="slidenum">
              <a:rPr lang="ja-JP" altLang="en-US" sz="1000" b="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pPr>
                <a:defRPr/>
              </a:pPr>
              <a:t>‹#›</a:t>
            </a:fld>
            <a:endParaRPr lang="en-US" altLang="ja-JP" sz="1000" b="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9574453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0" fontAlgn="base" hangingPunct="0">
        <a:lnSpc>
          <a:spcPct val="90000"/>
        </a:lnSpc>
        <a:spcBef>
          <a:spcPct val="0"/>
        </a:spcBef>
        <a:spcAft>
          <a:spcPct val="0"/>
        </a:spcAft>
        <a:defRPr kumimoji="1" sz="2800">
          <a:solidFill>
            <a:srgbClr val="292929"/>
          </a:solidFill>
          <a:latin typeface="Meiryo UI" panose="020B0604030504040204" pitchFamily="50" charset="-128"/>
          <a:ea typeface="Meiryo UI" panose="020B0604030504040204" pitchFamily="50" charset="-128"/>
          <a:cs typeface="Meiryo UI" panose="020B0604030504040204" pitchFamily="50" charset="-128"/>
        </a:defRPr>
      </a:lvl1pPr>
      <a:lvl2pPr algn="l" rtl="0" eaLnBrk="0" fontAlgn="base" hangingPunct="0">
        <a:lnSpc>
          <a:spcPct val="90000"/>
        </a:lnSpc>
        <a:spcBef>
          <a:spcPct val="0"/>
        </a:spcBef>
        <a:spcAft>
          <a:spcPct val="0"/>
        </a:spcAft>
        <a:defRPr kumimoji="1" sz="2800">
          <a:solidFill>
            <a:srgbClr val="292929"/>
          </a:solidFill>
          <a:latin typeface="Meiryo UI" panose="020B0604030504040204" pitchFamily="50" charset="-128"/>
          <a:ea typeface="Meiryo UI" panose="020B0604030504040204" pitchFamily="50" charset="-128"/>
          <a:cs typeface="Meiryo UI" panose="020B0604030504040204" pitchFamily="50" charset="-128"/>
        </a:defRPr>
      </a:lvl2pPr>
      <a:lvl3pPr algn="l" rtl="0" eaLnBrk="0" fontAlgn="base" hangingPunct="0">
        <a:lnSpc>
          <a:spcPct val="90000"/>
        </a:lnSpc>
        <a:spcBef>
          <a:spcPct val="0"/>
        </a:spcBef>
        <a:spcAft>
          <a:spcPct val="0"/>
        </a:spcAft>
        <a:defRPr kumimoji="1" sz="2800">
          <a:solidFill>
            <a:srgbClr val="292929"/>
          </a:solidFill>
          <a:latin typeface="Meiryo UI" panose="020B0604030504040204" pitchFamily="50" charset="-128"/>
          <a:ea typeface="Meiryo UI" panose="020B0604030504040204" pitchFamily="50" charset="-128"/>
          <a:cs typeface="Meiryo UI" panose="020B0604030504040204" pitchFamily="50" charset="-128"/>
        </a:defRPr>
      </a:lvl3pPr>
      <a:lvl4pPr algn="l" rtl="0" eaLnBrk="0" fontAlgn="base" hangingPunct="0">
        <a:lnSpc>
          <a:spcPct val="90000"/>
        </a:lnSpc>
        <a:spcBef>
          <a:spcPct val="0"/>
        </a:spcBef>
        <a:spcAft>
          <a:spcPct val="0"/>
        </a:spcAft>
        <a:defRPr kumimoji="1" sz="2800">
          <a:solidFill>
            <a:srgbClr val="292929"/>
          </a:solidFill>
          <a:latin typeface="Meiryo UI" panose="020B0604030504040204" pitchFamily="50" charset="-128"/>
          <a:ea typeface="Meiryo UI" panose="020B0604030504040204" pitchFamily="50" charset="-128"/>
          <a:cs typeface="Meiryo UI" panose="020B0604030504040204" pitchFamily="50" charset="-128"/>
        </a:defRPr>
      </a:lvl4pPr>
      <a:lvl5pPr algn="l" rtl="0" eaLnBrk="0" fontAlgn="base" hangingPunct="0">
        <a:lnSpc>
          <a:spcPct val="90000"/>
        </a:lnSpc>
        <a:spcBef>
          <a:spcPct val="0"/>
        </a:spcBef>
        <a:spcAft>
          <a:spcPct val="0"/>
        </a:spcAft>
        <a:defRPr kumimoji="1" sz="2800">
          <a:solidFill>
            <a:srgbClr val="292929"/>
          </a:solidFill>
          <a:latin typeface="Meiryo UI" panose="020B0604030504040204" pitchFamily="50" charset="-128"/>
          <a:ea typeface="Meiryo UI" panose="020B0604030504040204" pitchFamily="50" charset="-128"/>
          <a:cs typeface="Meiryo UI" panose="020B0604030504040204" pitchFamily="50" charset="-128"/>
        </a:defRPr>
      </a:lvl5pPr>
      <a:lvl6pPr marL="457200" algn="l" rtl="0" fontAlgn="base">
        <a:lnSpc>
          <a:spcPct val="90000"/>
        </a:lnSpc>
        <a:spcBef>
          <a:spcPct val="0"/>
        </a:spcBef>
        <a:spcAft>
          <a:spcPct val="0"/>
        </a:spcAft>
        <a:defRPr kumimoji="1" sz="2400">
          <a:solidFill>
            <a:srgbClr val="292929"/>
          </a:solidFill>
          <a:latin typeface="Tahoma" pitchFamily="34" charset="0"/>
          <a:ea typeface="ＭＳ Ｐゴシック" pitchFamily="50" charset="-128"/>
        </a:defRPr>
      </a:lvl6pPr>
      <a:lvl7pPr marL="914400" algn="l" rtl="0" fontAlgn="base">
        <a:lnSpc>
          <a:spcPct val="90000"/>
        </a:lnSpc>
        <a:spcBef>
          <a:spcPct val="0"/>
        </a:spcBef>
        <a:spcAft>
          <a:spcPct val="0"/>
        </a:spcAft>
        <a:defRPr kumimoji="1" sz="2400">
          <a:solidFill>
            <a:srgbClr val="292929"/>
          </a:solidFill>
          <a:latin typeface="Tahoma" pitchFamily="34" charset="0"/>
          <a:ea typeface="ＭＳ Ｐゴシック" pitchFamily="50" charset="-128"/>
        </a:defRPr>
      </a:lvl7pPr>
      <a:lvl8pPr marL="1371600" algn="l" rtl="0" fontAlgn="base">
        <a:lnSpc>
          <a:spcPct val="90000"/>
        </a:lnSpc>
        <a:spcBef>
          <a:spcPct val="0"/>
        </a:spcBef>
        <a:spcAft>
          <a:spcPct val="0"/>
        </a:spcAft>
        <a:defRPr kumimoji="1" sz="2400">
          <a:solidFill>
            <a:srgbClr val="292929"/>
          </a:solidFill>
          <a:latin typeface="Tahoma" pitchFamily="34" charset="0"/>
          <a:ea typeface="ＭＳ Ｐゴシック" pitchFamily="50" charset="-128"/>
        </a:defRPr>
      </a:lvl8pPr>
      <a:lvl9pPr marL="1828800" algn="l" rtl="0" fontAlgn="base">
        <a:lnSpc>
          <a:spcPct val="90000"/>
        </a:lnSpc>
        <a:spcBef>
          <a:spcPct val="0"/>
        </a:spcBef>
        <a:spcAft>
          <a:spcPct val="0"/>
        </a:spcAft>
        <a:defRPr kumimoji="1" sz="2400">
          <a:solidFill>
            <a:srgbClr val="292929"/>
          </a:solidFill>
          <a:latin typeface="Tahoma" pitchFamily="34" charset="0"/>
          <a:ea typeface="ＭＳ Ｐゴシック" pitchFamily="50" charset="-128"/>
        </a:defRPr>
      </a:lvl9pPr>
    </p:titleStyle>
    <p:bodyStyle>
      <a:lvl1pPr marL="342900" indent="-342900" algn="l" rtl="0" eaLnBrk="0" fontAlgn="base" hangingPunct="0">
        <a:spcBef>
          <a:spcPct val="50000"/>
        </a:spcBef>
        <a:spcAft>
          <a:spcPct val="0"/>
        </a:spcAft>
        <a:buClr>
          <a:schemeClr val="tx1"/>
        </a:buClr>
        <a:defRPr kumimoji="1">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446088" indent="-263525" algn="l" rtl="0" eaLnBrk="0" fontAlgn="base" hangingPunct="0">
        <a:spcBef>
          <a:spcPct val="0"/>
        </a:spcBef>
        <a:spcAft>
          <a:spcPct val="0"/>
        </a:spcAft>
        <a:buClr>
          <a:schemeClr val="tx1"/>
        </a:buClr>
        <a:buFont typeface="Arial" panose="020B0604020202020204" pitchFamily="34" charset="0"/>
        <a:buChar char="–"/>
        <a:defRPr kumimoji="1">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249363" indent="-177800" algn="l" rtl="0" eaLnBrk="0" fontAlgn="base" hangingPunct="0">
        <a:spcBef>
          <a:spcPct val="0"/>
        </a:spcBef>
        <a:spcAft>
          <a:spcPct val="0"/>
        </a:spcAft>
        <a:buClr>
          <a:schemeClr val="tx1"/>
        </a:buClr>
        <a:buChar char="•"/>
        <a:defRPr kumimoji="1">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1788" indent="-173038" algn="l" rtl="0" eaLnBrk="0" fontAlgn="base" hangingPunct="0">
        <a:spcBef>
          <a:spcPct val="20000"/>
        </a:spcBef>
        <a:spcAft>
          <a:spcPct val="0"/>
        </a:spcAft>
        <a:buClr>
          <a:schemeClr val="tx1"/>
        </a:buClr>
        <a:buFont typeface="Wingdings" panose="05000000000000000000" pitchFamily="2" charset="2"/>
        <a:buChar char="ü"/>
        <a:defRPr kumimoji="1">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944688" indent="-163513" algn="l" rtl="0" eaLnBrk="0" fontAlgn="base" hangingPunct="0">
        <a:spcBef>
          <a:spcPct val="20000"/>
        </a:spcBef>
        <a:spcAft>
          <a:spcPct val="0"/>
        </a:spcAft>
        <a:buClr>
          <a:schemeClr val="tx1"/>
        </a:buClr>
        <a:buFont typeface="Arial" panose="020B0604020202020204" pitchFamily="34" charset="0"/>
        <a:buChar char="»"/>
        <a:defRPr kumimoji="1">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401888" indent="-163513" algn="l" rtl="0" fontAlgn="base">
        <a:spcBef>
          <a:spcPct val="20000"/>
        </a:spcBef>
        <a:spcAft>
          <a:spcPct val="0"/>
        </a:spcAft>
        <a:buClr>
          <a:schemeClr val="tx1"/>
        </a:buClr>
        <a:buFont typeface="Arial" charset="0"/>
        <a:buChar char="»"/>
        <a:defRPr kumimoji="1" sz="1600">
          <a:solidFill>
            <a:schemeClr val="tx1"/>
          </a:solidFill>
          <a:latin typeface="Arial" charset="0"/>
          <a:ea typeface="+mn-ea"/>
        </a:defRPr>
      </a:lvl6pPr>
      <a:lvl7pPr marL="2859088" indent="-163513" algn="l" rtl="0" fontAlgn="base">
        <a:spcBef>
          <a:spcPct val="20000"/>
        </a:spcBef>
        <a:spcAft>
          <a:spcPct val="0"/>
        </a:spcAft>
        <a:buClr>
          <a:schemeClr val="tx1"/>
        </a:buClr>
        <a:buFont typeface="Arial" charset="0"/>
        <a:buChar char="»"/>
        <a:defRPr kumimoji="1" sz="1600">
          <a:solidFill>
            <a:schemeClr val="tx1"/>
          </a:solidFill>
          <a:latin typeface="Arial" charset="0"/>
          <a:ea typeface="+mn-ea"/>
        </a:defRPr>
      </a:lvl7pPr>
      <a:lvl8pPr marL="3316288" indent="-163513" algn="l" rtl="0" fontAlgn="base">
        <a:spcBef>
          <a:spcPct val="20000"/>
        </a:spcBef>
        <a:spcAft>
          <a:spcPct val="0"/>
        </a:spcAft>
        <a:buClr>
          <a:schemeClr val="tx1"/>
        </a:buClr>
        <a:buFont typeface="Arial" charset="0"/>
        <a:buChar char="»"/>
        <a:defRPr kumimoji="1" sz="1600">
          <a:solidFill>
            <a:schemeClr val="tx1"/>
          </a:solidFill>
          <a:latin typeface="Arial" charset="0"/>
          <a:ea typeface="+mn-ea"/>
        </a:defRPr>
      </a:lvl8pPr>
      <a:lvl9pPr marL="3773488" indent="-163513" algn="l" rtl="0" fontAlgn="base">
        <a:spcBef>
          <a:spcPct val="20000"/>
        </a:spcBef>
        <a:spcAft>
          <a:spcPct val="0"/>
        </a:spcAft>
        <a:buClr>
          <a:schemeClr val="tx1"/>
        </a:buClr>
        <a:buFont typeface="Arial" charset="0"/>
        <a:buChar char="»"/>
        <a:defRPr kumimoji="1" sz="1600">
          <a:solidFill>
            <a:schemeClr val="tx1"/>
          </a:solidFill>
          <a:latin typeface="Arial" charset="0"/>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CE9DD-9429-47D9-97F4-3F4832DEE15E}" type="datetimeFigureOut">
              <a:rPr kumimoji="1" lang="ja-JP" altLang="en-US" smtClean="0"/>
              <a:t>2017/12/4</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1BD96F-58BD-4163-B314-844FDBDFF432}" type="slidenum">
              <a:rPr kumimoji="1" lang="ja-JP" altLang="en-US" smtClean="0"/>
              <a:t>‹#›</a:t>
            </a:fld>
            <a:endParaRPr kumimoji="1" lang="ja-JP" altLang="en-US"/>
          </a:p>
        </p:txBody>
      </p:sp>
    </p:spTree>
    <p:extLst>
      <p:ext uri="{BB962C8B-B14F-4D97-AF65-F5344CB8AC3E}">
        <p14:creationId xmlns:p14="http://schemas.microsoft.com/office/powerpoint/2010/main" val="343952245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0"/>
          <p:cNvSpPr>
            <a:spLocks noGrp="1" noChangeArrowheads="1"/>
          </p:cNvSpPr>
          <p:nvPr>
            <p:ph type="body" idx="1"/>
          </p:nvPr>
        </p:nvSpPr>
        <p:spPr bwMode="auto">
          <a:xfrm>
            <a:off x="65088" y="715963"/>
            <a:ext cx="1158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0" tIns="45682" rIns="91360" bIns="45682" numCol="1" anchor="t" anchorCtr="0" compatLnSpc="1">
            <a:prstTxWarp prst="textNoShape">
              <a:avLst/>
            </a:prstTxWarp>
          </a:bodyPr>
          <a:lstStyle/>
          <a:p>
            <a:pPr lvl="0"/>
            <a:r>
              <a:rPr lang="en-US" altLang="ja-JP"/>
              <a:t>Click to edit Master text styles</a:t>
            </a:r>
          </a:p>
          <a:p>
            <a:pPr lvl="1"/>
            <a:r>
              <a:rPr lang="en-US" altLang="ja-JP"/>
              <a:t>Second level</a:t>
            </a:r>
          </a:p>
          <a:p>
            <a:pPr lvl="2"/>
            <a:r>
              <a:rPr lang="en-US" altLang="ja-JP"/>
              <a:t>Third level</a:t>
            </a:r>
          </a:p>
          <a:p>
            <a:pPr lvl="3"/>
            <a:endParaRPr lang="en-US" altLang="ja-JP"/>
          </a:p>
          <a:p>
            <a:pPr lvl="4"/>
            <a:endParaRPr lang="en-US" altLang="ja-JP"/>
          </a:p>
        </p:txBody>
      </p:sp>
      <p:sp>
        <p:nvSpPr>
          <p:cNvPr id="9239" name="Rectangle 23"/>
          <p:cNvSpPr>
            <a:spLocks noGrp="1" noChangeArrowheads="1"/>
          </p:cNvSpPr>
          <p:nvPr>
            <p:ph type="sldNum" sz="quarter" idx="4"/>
          </p:nvPr>
        </p:nvSpPr>
        <p:spPr bwMode="black">
          <a:xfrm>
            <a:off x="160338" y="6615113"/>
            <a:ext cx="488950" cy="184150"/>
          </a:xfrm>
          <a:prstGeom prst="rect">
            <a:avLst/>
          </a:prstGeom>
          <a:noFill/>
          <a:ln w="9525">
            <a:noFill/>
            <a:miter lim="800000"/>
            <a:headEnd/>
            <a:tailEnd/>
          </a:ln>
          <a:effectLst/>
        </p:spPr>
        <p:txBody>
          <a:bodyPr vert="horz" wrap="square" lIns="91995" tIns="45999" rIns="91995" bIns="45999" numCol="1" anchor="t" anchorCtr="0" compatLnSpc="1">
            <a:prstTxWarp prst="textNoShape">
              <a:avLst/>
            </a:prstTxWarp>
          </a:bodyPr>
          <a:lstStyle>
            <a:lvl1pPr algn="l" eaLnBrk="1" hangingPunct="1">
              <a:lnSpc>
                <a:spcPct val="100000"/>
              </a:lnSpc>
              <a:spcBef>
                <a:spcPct val="0"/>
              </a:spcBef>
              <a:defRPr sz="800" b="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stStyle>
          <a:p>
            <a:pPr fontAlgn="base">
              <a:spcAft>
                <a:spcPct val="0"/>
              </a:spcAft>
              <a:defRPr/>
            </a:pPr>
            <a:fld id="{FFDDAD5A-942A-4B98-ABBA-0AA0715C89ED}" type="slidenum">
              <a:rPr kumimoji="0" lang="ja-JP" altLang="en-US"/>
              <a:pPr fontAlgn="base">
                <a:spcAft>
                  <a:spcPct val="0"/>
                </a:spcAft>
                <a:defRPr/>
              </a:pPr>
              <a:t>‹#›</a:t>
            </a:fld>
            <a:endParaRPr kumimoji="0" lang="en-US" altLang="ja-JP" dirty="0"/>
          </a:p>
        </p:txBody>
      </p:sp>
      <p:sp>
        <p:nvSpPr>
          <p:cNvPr id="1029" name="Rectangle 26"/>
          <p:cNvSpPr>
            <a:spLocks noGrp="1" noChangeArrowheads="1"/>
          </p:cNvSpPr>
          <p:nvPr>
            <p:ph type="title"/>
          </p:nvPr>
        </p:nvSpPr>
        <p:spPr bwMode="auto">
          <a:xfrm>
            <a:off x="104775" y="157163"/>
            <a:ext cx="11542713"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0" tIns="45682" rIns="91360" bIns="45682" numCol="1" anchor="ctr" anchorCtr="0" compatLnSpc="1">
            <a:prstTxWarp prst="textNoShape">
              <a:avLst/>
            </a:prstTxWarp>
          </a:bodyPr>
          <a:lstStyle/>
          <a:p>
            <a:pPr lvl="0"/>
            <a:r>
              <a:rPr lang="en-US" altLang="ja-JP"/>
              <a:t>Click to edit Master title style</a:t>
            </a:r>
          </a:p>
        </p:txBody>
      </p:sp>
      <p:sp>
        <p:nvSpPr>
          <p:cNvPr id="1032" name="Text Box 28"/>
          <p:cNvSpPr txBox="1">
            <a:spLocks noChangeArrowheads="1"/>
          </p:cNvSpPr>
          <p:nvPr/>
        </p:nvSpPr>
        <p:spPr bwMode="auto">
          <a:xfrm>
            <a:off x="119063" y="6591300"/>
            <a:ext cx="40005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Tahoma" panose="020B0604030504040204" pitchFamily="34" charset="0"/>
                <a:ea typeface="MS UI Gothic" panose="020B0600070205080204" pitchFamily="50" charset="-128"/>
              </a:defRPr>
            </a:lvl1pPr>
            <a:lvl2pPr marL="742950" indent="-285750">
              <a:defRPr sz="1400" b="1">
                <a:solidFill>
                  <a:schemeClr val="tx1"/>
                </a:solidFill>
                <a:latin typeface="Tahoma" panose="020B0604030504040204" pitchFamily="34" charset="0"/>
                <a:ea typeface="MS UI Gothic" panose="020B0600070205080204" pitchFamily="50" charset="-128"/>
              </a:defRPr>
            </a:lvl2pPr>
            <a:lvl3pPr marL="1143000" indent="-228600">
              <a:defRPr sz="1400" b="1">
                <a:solidFill>
                  <a:schemeClr val="tx1"/>
                </a:solidFill>
                <a:latin typeface="Tahoma" panose="020B0604030504040204" pitchFamily="34" charset="0"/>
                <a:ea typeface="MS UI Gothic" panose="020B0600070205080204" pitchFamily="50" charset="-128"/>
              </a:defRPr>
            </a:lvl3pPr>
            <a:lvl4pPr marL="1600200" indent="-228600">
              <a:defRPr sz="1400" b="1">
                <a:solidFill>
                  <a:schemeClr val="tx1"/>
                </a:solidFill>
                <a:latin typeface="Tahoma" panose="020B0604030504040204" pitchFamily="34" charset="0"/>
                <a:ea typeface="MS UI Gothic" panose="020B0600070205080204" pitchFamily="50" charset="-128"/>
              </a:defRPr>
            </a:lvl4pPr>
            <a:lvl5pPr marL="2057400" indent="-228600">
              <a:defRPr sz="1400" b="1">
                <a:solidFill>
                  <a:schemeClr val="tx1"/>
                </a:solidFill>
                <a:latin typeface="Tahoma" panose="020B0604030504040204" pitchFamily="34" charset="0"/>
                <a:ea typeface="MS UI Gothic" panose="020B0600070205080204" pitchFamily="50" charset="-128"/>
              </a:defRPr>
            </a:lvl5pPr>
            <a:lvl6pPr marL="2514600" indent="-228600" eaLnBrk="0" fontAlgn="base" hangingPunct="0">
              <a:spcBef>
                <a:spcPct val="0"/>
              </a:spcBef>
              <a:spcAft>
                <a:spcPct val="0"/>
              </a:spcAft>
              <a:defRPr sz="1400" b="1">
                <a:solidFill>
                  <a:schemeClr val="tx1"/>
                </a:solidFill>
                <a:latin typeface="Tahoma" panose="020B0604030504040204" pitchFamily="34" charset="0"/>
                <a:ea typeface="MS UI Gothic" panose="020B0600070205080204" pitchFamily="50" charset="-128"/>
              </a:defRPr>
            </a:lvl6pPr>
            <a:lvl7pPr marL="2971800" indent="-228600" eaLnBrk="0" fontAlgn="base" hangingPunct="0">
              <a:spcBef>
                <a:spcPct val="0"/>
              </a:spcBef>
              <a:spcAft>
                <a:spcPct val="0"/>
              </a:spcAft>
              <a:defRPr sz="1400" b="1">
                <a:solidFill>
                  <a:schemeClr val="tx1"/>
                </a:solidFill>
                <a:latin typeface="Tahoma" panose="020B0604030504040204" pitchFamily="34" charset="0"/>
                <a:ea typeface="MS UI Gothic" panose="020B0600070205080204" pitchFamily="50" charset="-128"/>
              </a:defRPr>
            </a:lvl7pPr>
            <a:lvl8pPr marL="3429000" indent="-228600" eaLnBrk="0" fontAlgn="base" hangingPunct="0">
              <a:spcBef>
                <a:spcPct val="0"/>
              </a:spcBef>
              <a:spcAft>
                <a:spcPct val="0"/>
              </a:spcAft>
              <a:defRPr sz="1400" b="1">
                <a:solidFill>
                  <a:schemeClr val="tx1"/>
                </a:solidFill>
                <a:latin typeface="Tahoma" panose="020B0604030504040204" pitchFamily="34" charset="0"/>
                <a:ea typeface="MS UI Gothic" panose="020B0600070205080204" pitchFamily="50" charset="-128"/>
              </a:defRPr>
            </a:lvl8pPr>
            <a:lvl9pPr marL="3886200" indent="-228600" eaLnBrk="0" fontAlgn="base" hangingPunct="0">
              <a:spcBef>
                <a:spcPct val="0"/>
              </a:spcBef>
              <a:spcAft>
                <a:spcPct val="0"/>
              </a:spcAft>
              <a:defRPr sz="1400" b="1">
                <a:solidFill>
                  <a:schemeClr val="tx1"/>
                </a:solidFill>
                <a:latin typeface="Tahoma" panose="020B0604030504040204" pitchFamily="34" charset="0"/>
                <a:ea typeface="MS UI Gothic" panose="020B0600070205080204" pitchFamily="50" charset="-128"/>
              </a:defRPr>
            </a:lvl9pPr>
          </a:lstStyle>
          <a:p>
            <a:pPr fontAlgn="base">
              <a:spcBef>
                <a:spcPct val="0"/>
              </a:spcBef>
              <a:spcAft>
                <a:spcPct val="0"/>
              </a:spcAft>
              <a:defRPr/>
            </a:pPr>
            <a:fld id="{2A81F187-F824-4725-B6C8-C9F640E9FCAF}" type="slidenum">
              <a:rPr kumimoji="0" lang="ja-JP" altLang="en-US" sz="1000" b="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pPr fontAlgn="base">
                <a:spcBef>
                  <a:spcPct val="0"/>
                </a:spcBef>
                <a:spcAft>
                  <a:spcPct val="0"/>
                </a:spcAft>
                <a:defRPr/>
              </a:pPr>
              <a:t>‹#›</a:t>
            </a:fld>
            <a:endParaRPr kumimoji="0" lang="en-US" altLang="ja-JP" sz="1000" b="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21064108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txStyles>
    <p:titleStyle>
      <a:lvl1pPr algn="l" rtl="0" eaLnBrk="0" fontAlgn="base" hangingPunct="0">
        <a:lnSpc>
          <a:spcPct val="90000"/>
        </a:lnSpc>
        <a:spcBef>
          <a:spcPct val="0"/>
        </a:spcBef>
        <a:spcAft>
          <a:spcPct val="0"/>
        </a:spcAft>
        <a:defRPr kumimoji="1" sz="2800">
          <a:solidFill>
            <a:srgbClr val="292929"/>
          </a:solidFill>
          <a:latin typeface="Meiryo UI" panose="020B0604030504040204" pitchFamily="50" charset="-128"/>
          <a:ea typeface="Meiryo UI" panose="020B0604030504040204" pitchFamily="50" charset="-128"/>
          <a:cs typeface="Meiryo UI" panose="020B0604030504040204" pitchFamily="50" charset="-128"/>
        </a:defRPr>
      </a:lvl1pPr>
      <a:lvl2pPr algn="l" rtl="0" eaLnBrk="0" fontAlgn="base" hangingPunct="0">
        <a:lnSpc>
          <a:spcPct val="90000"/>
        </a:lnSpc>
        <a:spcBef>
          <a:spcPct val="0"/>
        </a:spcBef>
        <a:spcAft>
          <a:spcPct val="0"/>
        </a:spcAft>
        <a:defRPr kumimoji="1" sz="2800">
          <a:solidFill>
            <a:srgbClr val="292929"/>
          </a:solidFill>
          <a:latin typeface="Meiryo UI" panose="020B0604030504040204" pitchFamily="50" charset="-128"/>
          <a:ea typeface="Meiryo UI" panose="020B0604030504040204" pitchFamily="50" charset="-128"/>
          <a:cs typeface="Meiryo UI" panose="020B0604030504040204" pitchFamily="50" charset="-128"/>
        </a:defRPr>
      </a:lvl2pPr>
      <a:lvl3pPr algn="l" rtl="0" eaLnBrk="0" fontAlgn="base" hangingPunct="0">
        <a:lnSpc>
          <a:spcPct val="90000"/>
        </a:lnSpc>
        <a:spcBef>
          <a:spcPct val="0"/>
        </a:spcBef>
        <a:spcAft>
          <a:spcPct val="0"/>
        </a:spcAft>
        <a:defRPr kumimoji="1" sz="2800">
          <a:solidFill>
            <a:srgbClr val="292929"/>
          </a:solidFill>
          <a:latin typeface="Meiryo UI" panose="020B0604030504040204" pitchFamily="50" charset="-128"/>
          <a:ea typeface="Meiryo UI" panose="020B0604030504040204" pitchFamily="50" charset="-128"/>
          <a:cs typeface="Meiryo UI" panose="020B0604030504040204" pitchFamily="50" charset="-128"/>
        </a:defRPr>
      </a:lvl3pPr>
      <a:lvl4pPr algn="l" rtl="0" eaLnBrk="0" fontAlgn="base" hangingPunct="0">
        <a:lnSpc>
          <a:spcPct val="90000"/>
        </a:lnSpc>
        <a:spcBef>
          <a:spcPct val="0"/>
        </a:spcBef>
        <a:spcAft>
          <a:spcPct val="0"/>
        </a:spcAft>
        <a:defRPr kumimoji="1" sz="2800">
          <a:solidFill>
            <a:srgbClr val="292929"/>
          </a:solidFill>
          <a:latin typeface="Meiryo UI" panose="020B0604030504040204" pitchFamily="50" charset="-128"/>
          <a:ea typeface="Meiryo UI" panose="020B0604030504040204" pitchFamily="50" charset="-128"/>
          <a:cs typeface="Meiryo UI" panose="020B0604030504040204" pitchFamily="50" charset="-128"/>
        </a:defRPr>
      </a:lvl4pPr>
      <a:lvl5pPr algn="l" rtl="0" eaLnBrk="0" fontAlgn="base" hangingPunct="0">
        <a:lnSpc>
          <a:spcPct val="90000"/>
        </a:lnSpc>
        <a:spcBef>
          <a:spcPct val="0"/>
        </a:spcBef>
        <a:spcAft>
          <a:spcPct val="0"/>
        </a:spcAft>
        <a:defRPr kumimoji="1" sz="2800">
          <a:solidFill>
            <a:srgbClr val="292929"/>
          </a:solidFill>
          <a:latin typeface="Meiryo UI" panose="020B0604030504040204" pitchFamily="50" charset="-128"/>
          <a:ea typeface="Meiryo UI" panose="020B0604030504040204" pitchFamily="50" charset="-128"/>
          <a:cs typeface="Meiryo UI" panose="020B0604030504040204" pitchFamily="50" charset="-128"/>
        </a:defRPr>
      </a:lvl5pPr>
      <a:lvl6pPr marL="457200" algn="l" rtl="0" fontAlgn="base">
        <a:lnSpc>
          <a:spcPct val="90000"/>
        </a:lnSpc>
        <a:spcBef>
          <a:spcPct val="0"/>
        </a:spcBef>
        <a:spcAft>
          <a:spcPct val="0"/>
        </a:spcAft>
        <a:defRPr kumimoji="1" sz="2400">
          <a:solidFill>
            <a:srgbClr val="292929"/>
          </a:solidFill>
          <a:latin typeface="Tahoma" pitchFamily="34" charset="0"/>
          <a:ea typeface="ＭＳ Ｐゴシック" pitchFamily="50" charset="-128"/>
        </a:defRPr>
      </a:lvl6pPr>
      <a:lvl7pPr marL="914400" algn="l" rtl="0" fontAlgn="base">
        <a:lnSpc>
          <a:spcPct val="90000"/>
        </a:lnSpc>
        <a:spcBef>
          <a:spcPct val="0"/>
        </a:spcBef>
        <a:spcAft>
          <a:spcPct val="0"/>
        </a:spcAft>
        <a:defRPr kumimoji="1" sz="2400">
          <a:solidFill>
            <a:srgbClr val="292929"/>
          </a:solidFill>
          <a:latin typeface="Tahoma" pitchFamily="34" charset="0"/>
          <a:ea typeface="ＭＳ Ｐゴシック" pitchFamily="50" charset="-128"/>
        </a:defRPr>
      </a:lvl7pPr>
      <a:lvl8pPr marL="1371600" algn="l" rtl="0" fontAlgn="base">
        <a:lnSpc>
          <a:spcPct val="90000"/>
        </a:lnSpc>
        <a:spcBef>
          <a:spcPct val="0"/>
        </a:spcBef>
        <a:spcAft>
          <a:spcPct val="0"/>
        </a:spcAft>
        <a:defRPr kumimoji="1" sz="2400">
          <a:solidFill>
            <a:srgbClr val="292929"/>
          </a:solidFill>
          <a:latin typeface="Tahoma" pitchFamily="34" charset="0"/>
          <a:ea typeface="ＭＳ Ｐゴシック" pitchFamily="50" charset="-128"/>
        </a:defRPr>
      </a:lvl8pPr>
      <a:lvl9pPr marL="1828800" algn="l" rtl="0" fontAlgn="base">
        <a:lnSpc>
          <a:spcPct val="90000"/>
        </a:lnSpc>
        <a:spcBef>
          <a:spcPct val="0"/>
        </a:spcBef>
        <a:spcAft>
          <a:spcPct val="0"/>
        </a:spcAft>
        <a:defRPr kumimoji="1" sz="2400">
          <a:solidFill>
            <a:srgbClr val="292929"/>
          </a:solidFill>
          <a:latin typeface="Tahoma" pitchFamily="34" charset="0"/>
          <a:ea typeface="ＭＳ Ｐゴシック" pitchFamily="50" charset="-128"/>
        </a:defRPr>
      </a:lvl9pPr>
    </p:titleStyle>
    <p:bodyStyle>
      <a:lvl1pPr marL="342900" indent="-342900" algn="l" rtl="0" eaLnBrk="0" fontAlgn="base" hangingPunct="0">
        <a:spcBef>
          <a:spcPct val="50000"/>
        </a:spcBef>
        <a:spcAft>
          <a:spcPct val="0"/>
        </a:spcAft>
        <a:buClr>
          <a:schemeClr val="tx1"/>
        </a:buClr>
        <a:defRPr kumimoji="1">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446088" indent="-263525" algn="l" rtl="0" eaLnBrk="0" fontAlgn="base" hangingPunct="0">
        <a:spcBef>
          <a:spcPct val="0"/>
        </a:spcBef>
        <a:spcAft>
          <a:spcPct val="0"/>
        </a:spcAft>
        <a:buClr>
          <a:schemeClr val="tx1"/>
        </a:buClr>
        <a:buFont typeface="Arial" panose="020B0604020202020204" pitchFamily="34" charset="0"/>
        <a:buChar char="–"/>
        <a:defRPr kumimoji="1">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249363" indent="-177800" algn="l" rtl="0" eaLnBrk="0" fontAlgn="base" hangingPunct="0">
        <a:spcBef>
          <a:spcPct val="0"/>
        </a:spcBef>
        <a:spcAft>
          <a:spcPct val="0"/>
        </a:spcAft>
        <a:buClr>
          <a:schemeClr val="tx1"/>
        </a:buClr>
        <a:buChar char="•"/>
        <a:defRPr kumimoji="1">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1788" indent="-173038" algn="l" rtl="0" eaLnBrk="0" fontAlgn="base" hangingPunct="0">
        <a:spcBef>
          <a:spcPct val="20000"/>
        </a:spcBef>
        <a:spcAft>
          <a:spcPct val="0"/>
        </a:spcAft>
        <a:buClr>
          <a:schemeClr val="tx1"/>
        </a:buClr>
        <a:buFont typeface="Wingdings" panose="05000000000000000000" pitchFamily="2" charset="2"/>
        <a:buChar char="ü"/>
        <a:defRPr kumimoji="1">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944688" indent="-163513" algn="l" rtl="0" eaLnBrk="0" fontAlgn="base" hangingPunct="0">
        <a:spcBef>
          <a:spcPct val="20000"/>
        </a:spcBef>
        <a:spcAft>
          <a:spcPct val="0"/>
        </a:spcAft>
        <a:buClr>
          <a:schemeClr val="tx1"/>
        </a:buClr>
        <a:buFont typeface="Arial" panose="020B0604020202020204" pitchFamily="34" charset="0"/>
        <a:buChar char="»"/>
        <a:defRPr kumimoji="1">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401888" indent="-163513" algn="l" rtl="0" fontAlgn="base">
        <a:spcBef>
          <a:spcPct val="20000"/>
        </a:spcBef>
        <a:spcAft>
          <a:spcPct val="0"/>
        </a:spcAft>
        <a:buClr>
          <a:schemeClr val="tx1"/>
        </a:buClr>
        <a:buFont typeface="Arial" charset="0"/>
        <a:buChar char="»"/>
        <a:defRPr kumimoji="1" sz="1600">
          <a:solidFill>
            <a:schemeClr val="tx1"/>
          </a:solidFill>
          <a:latin typeface="Arial" charset="0"/>
          <a:ea typeface="+mn-ea"/>
        </a:defRPr>
      </a:lvl6pPr>
      <a:lvl7pPr marL="2859088" indent="-163513" algn="l" rtl="0" fontAlgn="base">
        <a:spcBef>
          <a:spcPct val="20000"/>
        </a:spcBef>
        <a:spcAft>
          <a:spcPct val="0"/>
        </a:spcAft>
        <a:buClr>
          <a:schemeClr val="tx1"/>
        </a:buClr>
        <a:buFont typeface="Arial" charset="0"/>
        <a:buChar char="»"/>
        <a:defRPr kumimoji="1" sz="1600">
          <a:solidFill>
            <a:schemeClr val="tx1"/>
          </a:solidFill>
          <a:latin typeface="Arial" charset="0"/>
          <a:ea typeface="+mn-ea"/>
        </a:defRPr>
      </a:lvl7pPr>
      <a:lvl8pPr marL="3316288" indent="-163513" algn="l" rtl="0" fontAlgn="base">
        <a:spcBef>
          <a:spcPct val="20000"/>
        </a:spcBef>
        <a:spcAft>
          <a:spcPct val="0"/>
        </a:spcAft>
        <a:buClr>
          <a:schemeClr val="tx1"/>
        </a:buClr>
        <a:buFont typeface="Arial" charset="0"/>
        <a:buChar char="»"/>
        <a:defRPr kumimoji="1" sz="1600">
          <a:solidFill>
            <a:schemeClr val="tx1"/>
          </a:solidFill>
          <a:latin typeface="Arial" charset="0"/>
          <a:ea typeface="+mn-ea"/>
        </a:defRPr>
      </a:lvl8pPr>
      <a:lvl9pPr marL="3773488" indent="-163513" algn="l" rtl="0" fontAlgn="base">
        <a:spcBef>
          <a:spcPct val="20000"/>
        </a:spcBef>
        <a:spcAft>
          <a:spcPct val="0"/>
        </a:spcAft>
        <a:buClr>
          <a:schemeClr val="tx1"/>
        </a:buClr>
        <a:buFont typeface="Arial" charset="0"/>
        <a:buChar char="»"/>
        <a:defRPr kumimoji="1" sz="1600">
          <a:solidFill>
            <a:schemeClr val="tx1"/>
          </a:solidFill>
          <a:latin typeface="Arial" charset="0"/>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1"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1" y="1600231"/>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609623" y="635644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324C4F-4148-4920-B2B2-B2017A837218}" type="datetime1">
              <a:rPr lang="ja-JP" altLang="en-US" smtClean="0">
                <a:solidFill>
                  <a:prstClr val="black">
                    <a:tint val="75000"/>
                  </a:prstClr>
                </a:solidFill>
              </a:rPr>
              <a:pPr/>
              <a:t>2017/12/4</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4165601" y="6356446"/>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8737601" y="6356446"/>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05712863"/>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25.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5.xml"/><Relationship Id="rId1" Type="http://schemas.openxmlformats.org/officeDocument/2006/relationships/slideLayout" Target="../slideLayouts/slideLayout42.xml"/></Relationships>
</file>

<file path=ppt/slides/_rels/slide2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6.xml"/><Relationship Id="rId1" Type="http://schemas.openxmlformats.org/officeDocument/2006/relationships/slideLayout" Target="../slideLayouts/slideLayout4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wmf"/><Relationship Id="rId13" Type="http://schemas.openxmlformats.org/officeDocument/2006/relationships/image" Target="../media/image12.wmf"/><Relationship Id="rId18" Type="http://schemas.openxmlformats.org/officeDocument/2006/relationships/image" Target="../media/image17.wmf"/><Relationship Id="rId3" Type="http://schemas.openxmlformats.org/officeDocument/2006/relationships/image" Target="../media/image2.wmf"/><Relationship Id="rId7" Type="http://schemas.openxmlformats.org/officeDocument/2006/relationships/image" Target="../media/image6.gif"/><Relationship Id="rId12" Type="http://schemas.openxmlformats.org/officeDocument/2006/relationships/image" Target="../media/image11.emf"/><Relationship Id="rId17" Type="http://schemas.openxmlformats.org/officeDocument/2006/relationships/image" Target="../media/image16.png"/><Relationship Id="rId2" Type="http://schemas.openxmlformats.org/officeDocument/2006/relationships/notesSlide" Target="../notesSlides/notesSlide4.xml"/><Relationship Id="rId16" Type="http://schemas.openxmlformats.org/officeDocument/2006/relationships/image" Target="../media/image15.gif"/><Relationship Id="rId1" Type="http://schemas.openxmlformats.org/officeDocument/2006/relationships/slideLayout" Target="../slideLayouts/slideLayout19.xml"/><Relationship Id="rId6" Type="http://schemas.openxmlformats.org/officeDocument/2006/relationships/image" Target="../media/image5.gif"/><Relationship Id="rId11" Type="http://schemas.openxmlformats.org/officeDocument/2006/relationships/image" Target="../media/image10.emf"/><Relationship Id="rId5" Type="http://schemas.openxmlformats.org/officeDocument/2006/relationships/image" Target="../media/image4.png"/><Relationship Id="rId15" Type="http://schemas.openxmlformats.org/officeDocument/2006/relationships/image" Target="../media/image14.emf"/><Relationship Id="rId10" Type="http://schemas.openxmlformats.org/officeDocument/2006/relationships/image" Target="../media/image9.wmf"/><Relationship Id="rId4" Type="http://schemas.openxmlformats.org/officeDocument/2006/relationships/image" Target="../media/image3.gif"/><Relationship Id="rId9" Type="http://schemas.openxmlformats.org/officeDocument/2006/relationships/image" Target="../media/image8.wmf"/><Relationship Id="rId14" Type="http://schemas.openxmlformats.org/officeDocument/2006/relationships/image" Target="../media/image13.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3.tiff"/><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tif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a:xfrm>
            <a:off x="360363" y="1896317"/>
            <a:ext cx="11563350" cy="606425"/>
          </a:xfrm>
        </p:spPr>
        <p:txBody>
          <a:bodyPr lIns="36000"/>
          <a:lstStyle/>
          <a:p>
            <a:r>
              <a:rPr lang="ja-JP" altLang="en-US" sz="2000" dirty="0"/>
              <a:t>厚生労働科学研究「精神科医療提供体制の機能強化を推進する政策研究」</a:t>
            </a:r>
            <a:br>
              <a:rPr lang="en-US" altLang="ja-JP" sz="2000" dirty="0"/>
            </a:br>
            <a:r>
              <a:rPr lang="ja-JP" altLang="en-US" sz="2000" dirty="0"/>
              <a:t>研究代表者　　　　　山之内芳雄</a:t>
            </a:r>
            <a:br>
              <a:rPr lang="ja-JP" altLang="en-US" sz="2400" dirty="0"/>
            </a:br>
            <a:r>
              <a:rPr lang="en-US" altLang="ja-JP" sz="1800" dirty="0"/>
              <a:t>(</a:t>
            </a:r>
            <a:r>
              <a:rPr lang="ja-JP" altLang="en-US" sz="1800" dirty="0"/>
              <a:t>国立精神・神経医療研究センター精神保健研究所</a:t>
            </a:r>
            <a:r>
              <a:rPr lang="en-US" altLang="ja-JP" sz="1800" dirty="0"/>
              <a:t>)</a:t>
            </a:r>
            <a:r>
              <a:rPr lang="ja-JP" altLang="en-US" sz="2400" dirty="0"/>
              <a:t>　　　</a:t>
            </a:r>
          </a:p>
        </p:txBody>
      </p:sp>
      <p:sp>
        <p:nvSpPr>
          <p:cNvPr id="4" name="Title 1"/>
          <p:cNvSpPr txBox="1">
            <a:spLocks/>
          </p:cNvSpPr>
          <p:nvPr/>
        </p:nvSpPr>
        <p:spPr bwMode="auto">
          <a:xfrm>
            <a:off x="9860096" y="2632075"/>
            <a:ext cx="2063617"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60" tIns="45682" rIns="91360" bIns="45682" anchor="ctr"/>
          <a:lstStyle>
            <a:lvl1pPr algn="l" rtl="0" eaLnBrk="0" fontAlgn="base" hangingPunct="0">
              <a:lnSpc>
                <a:spcPct val="90000"/>
              </a:lnSpc>
              <a:spcBef>
                <a:spcPct val="0"/>
              </a:spcBef>
              <a:spcAft>
                <a:spcPct val="0"/>
              </a:spcAft>
              <a:defRPr kumimoji="1" sz="2800">
                <a:solidFill>
                  <a:srgbClr val="292929"/>
                </a:solidFill>
                <a:latin typeface="Meiryo UI" panose="020B0604030504040204" pitchFamily="50" charset="-128"/>
                <a:ea typeface="Meiryo UI" panose="020B0604030504040204" pitchFamily="50" charset="-128"/>
                <a:cs typeface="Meiryo UI" panose="020B0604030504040204" pitchFamily="50" charset="-128"/>
              </a:defRPr>
            </a:lvl1pPr>
            <a:lvl2pPr algn="l" rtl="0" eaLnBrk="0" fontAlgn="base" hangingPunct="0">
              <a:lnSpc>
                <a:spcPct val="90000"/>
              </a:lnSpc>
              <a:spcBef>
                <a:spcPct val="0"/>
              </a:spcBef>
              <a:spcAft>
                <a:spcPct val="0"/>
              </a:spcAft>
              <a:defRPr kumimoji="1" sz="2400">
                <a:solidFill>
                  <a:srgbClr val="292929"/>
                </a:solidFill>
                <a:latin typeface="Tahoma" pitchFamily="34" charset="0"/>
                <a:ea typeface="MS PGothic" panose="020B0600070205080204" pitchFamily="50" charset="-128"/>
              </a:defRPr>
            </a:lvl2pPr>
            <a:lvl3pPr algn="l" rtl="0" eaLnBrk="0" fontAlgn="base" hangingPunct="0">
              <a:lnSpc>
                <a:spcPct val="90000"/>
              </a:lnSpc>
              <a:spcBef>
                <a:spcPct val="0"/>
              </a:spcBef>
              <a:spcAft>
                <a:spcPct val="0"/>
              </a:spcAft>
              <a:defRPr kumimoji="1" sz="2400">
                <a:solidFill>
                  <a:srgbClr val="292929"/>
                </a:solidFill>
                <a:latin typeface="Tahoma" pitchFamily="34" charset="0"/>
                <a:ea typeface="MS PGothic" panose="020B0600070205080204" pitchFamily="50" charset="-128"/>
              </a:defRPr>
            </a:lvl3pPr>
            <a:lvl4pPr algn="l" rtl="0" eaLnBrk="0" fontAlgn="base" hangingPunct="0">
              <a:lnSpc>
                <a:spcPct val="90000"/>
              </a:lnSpc>
              <a:spcBef>
                <a:spcPct val="0"/>
              </a:spcBef>
              <a:spcAft>
                <a:spcPct val="0"/>
              </a:spcAft>
              <a:defRPr kumimoji="1" sz="2400">
                <a:solidFill>
                  <a:srgbClr val="292929"/>
                </a:solidFill>
                <a:latin typeface="Tahoma" pitchFamily="34" charset="0"/>
                <a:ea typeface="MS PGothic" panose="020B0600070205080204" pitchFamily="50" charset="-128"/>
              </a:defRPr>
            </a:lvl4pPr>
            <a:lvl5pPr algn="l" rtl="0" eaLnBrk="0" fontAlgn="base" hangingPunct="0">
              <a:lnSpc>
                <a:spcPct val="90000"/>
              </a:lnSpc>
              <a:spcBef>
                <a:spcPct val="0"/>
              </a:spcBef>
              <a:spcAft>
                <a:spcPct val="0"/>
              </a:spcAft>
              <a:defRPr kumimoji="1" sz="2400">
                <a:solidFill>
                  <a:srgbClr val="292929"/>
                </a:solidFill>
                <a:latin typeface="Tahoma" pitchFamily="34" charset="0"/>
                <a:ea typeface="MS PGothic" panose="020B0600070205080204" pitchFamily="50" charset="-128"/>
              </a:defRPr>
            </a:lvl5pPr>
            <a:lvl6pPr marL="457200" algn="l" rtl="0" fontAlgn="base">
              <a:lnSpc>
                <a:spcPct val="90000"/>
              </a:lnSpc>
              <a:spcBef>
                <a:spcPct val="0"/>
              </a:spcBef>
              <a:spcAft>
                <a:spcPct val="0"/>
              </a:spcAft>
              <a:defRPr kumimoji="1" sz="2400">
                <a:solidFill>
                  <a:srgbClr val="292929"/>
                </a:solidFill>
                <a:latin typeface="Tahoma" pitchFamily="34" charset="0"/>
                <a:ea typeface="ＭＳ Ｐゴシック" pitchFamily="50" charset="-128"/>
              </a:defRPr>
            </a:lvl6pPr>
            <a:lvl7pPr marL="914400" algn="l" rtl="0" fontAlgn="base">
              <a:lnSpc>
                <a:spcPct val="90000"/>
              </a:lnSpc>
              <a:spcBef>
                <a:spcPct val="0"/>
              </a:spcBef>
              <a:spcAft>
                <a:spcPct val="0"/>
              </a:spcAft>
              <a:defRPr kumimoji="1" sz="2400">
                <a:solidFill>
                  <a:srgbClr val="292929"/>
                </a:solidFill>
                <a:latin typeface="Tahoma" pitchFamily="34" charset="0"/>
                <a:ea typeface="ＭＳ Ｐゴシック" pitchFamily="50" charset="-128"/>
              </a:defRPr>
            </a:lvl7pPr>
            <a:lvl8pPr marL="1371600" algn="l" rtl="0" fontAlgn="base">
              <a:lnSpc>
                <a:spcPct val="90000"/>
              </a:lnSpc>
              <a:spcBef>
                <a:spcPct val="0"/>
              </a:spcBef>
              <a:spcAft>
                <a:spcPct val="0"/>
              </a:spcAft>
              <a:defRPr kumimoji="1" sz="2400">
                <a:solidFill>
                  <a:srgbClr val="292929"/>
                </a:solidFill>
                <a:latin typeface="Tahoma" pitchFamily="34" charset="0"/>
                <a:ea typeface="ＭＳ Ｐゴシック" pitchFamily="50" charset="-128"/>
              </a:defRPr>
            </a:lvl8pPr>
            <a:lvl9pPr marL="1828800" algn="l" rtl="0" fontAlgn="base">
              <a:lnSpc>
                <a:spcPct val="90000"/>
              </a:lnSpc>
              <a:spcBef>
                <a:spcPct val="0"/>
              </a:spcBef>
              <a:spcAft>
                <a:spcPct val="0"/>
              </a:spcAft>
              <a:defRPr kumimoji="1" sz="2400">
                <a:solidFill>
                  <a:srgbClr val="292929"/>
                </a:solidFill>
                <a:latin typeface="Tahoma" pitchFamily="34" charset="0"/>
                <a:ea typeface="ＭＳ Ｐゴシック" pitchFamily="50" charset="-128"/>
              </a:defRPr>
            </a:lvl9pPr>
          </a:lstStyle>
          <a:p>
            <a:pPr>
              <a:defRPr/>
            </a:pPr>
            <a:r>
              <a:rPr lang="en-US" altLang="ja-JP" sz="1800" b="0" kern="0" dirty="0"/>
              <a:t>2017</a:t>
            </a:r>
            <a:r>
              <a:rPr lang="ja-JP" altLang="en-US" sz="1800" b="0" kern="0" dirty="0"/>
              <a:t>年</a:t>
            </a:r>
            <a:r>
              <a:rPr lang="en-US" altLang="ja-JP" sz="1800" kern="0" dirty="0"/>
              <a:t>12</a:t>
            </a:r>
            <a:r>
              <a:rPr lang="ja-JP" altLang="en-US" sz="1800" b="0" kern="0" dirty="0"/>
              <a:t>月</a:t>
            </a:r>
            <a:r>
              <a:rPr lang="en-US" altLang="ja-JP" sz="1800" b="0" kern="0" dirty="0"/>
              <a:t>4</a:t>
            </a:r>
            <a:r>
              <a:rPr lang="ja-JP" altLang="en-US" sz="1800" b="0" kern="0" dirty="0"/>
              <a:t>日</a:t>
            </a:r>
          </a:p>
        </p:txBody>
      </p:sp>
      <p:sp>
        <p:nvSpPr>
          <p:cNvPr id="5" name="Title 1">
            <a:extLst>
              <a:ext uri="{FF2B5EF4-FFF2-40B4-BE49-F238E27FC236}">
                <a16:creationId xmlns:a16="http://schemas.microsoft.com/office/drawing/2014/main" id="{40A9B084-0A64-4CBE-AE80-3A1D1A065ED7}"/>
              </a:ext>
            </a:extLst>
          </p:cNvPr>
          <p:cNvSpPr txBox="1">
            <a:spLocks/>
          </p:cNvSpPr>
          <p:nvPr/>
        </p:nvSpPr>
        <p:spPr bwMode="auto">
          <a:xfrm>
            <a:off x="360363" y="773113"/>
            <a:ext cx="11563350"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45682" rIns="91360" bIns="45682" anchor="ctr"/>
          <a:lstStyle>
            <a:lvl1pPr algn="l" rtl="0" eaLnBrk="0" fontAlgn="base" hangingPunct="0">
              <a:lnSpc>
                <a:spcPct val="90000"/>
              </a:lnSpc>
              <a:spcBef>
                <a:spcPct val="0"/>
              </a:spcBef>
              <a:spcAft>
                <a:spcPct val="0"/>
              </a:spcAft>
              <a:defRPr kumimoji="1" sz="2800">
                <a:solidFill>
                  <a:srgbClr val="292929"/>
                </a:solidFill>
                <a:latin typeface="Meiryo UI" panose="020B0604030504040204" pitchFamily="50" charset="-128"/>
                <a:ea typeface="Meiryo UI" panose="020B0604030504040204" pitchFamily="50" charset="-128"/>
                <a:cs typeface="Meiryo UI" panose="020B0604030504040204" pitchFamily="50" charset="-128"/>
              </a:defRPr>
            </a:lvl1pPr>
            <a:lvl2pPr algn="l" rtl="0" eaLnBrk="0" fontAlgn="base" hangingPunct="0">
              <a:lnSpc>
                <a:spcPct val="90000"/>
              </a:lnSpc>
              <a:spcBef>
                <a:spcPct val="0"/>
              </a:spcBef>
              <a:spcAft>
                <a:spcPct val="0"/>
              </a:spcAft>
              <a:defRPr kumimoji="1" sz="2800">
                <a:solidFill>
                  <a:srgbClr val="292929"/>
                </a:solidFill>
                <a:latin typeface="Meiryo UI" panose="020B0604030504040204" pitchFamily="50" charset="-128"/>
                <a:ea typeface="Meiryo UI" panose="020B0604030504040204" pitchFamily="50" charset="-128"/>
                <a:cs typeface="Meiryo UI" panose="020B0604030504040204" pitchFamily="50" charset="-128"/>
              </a:defRPr>
            </a:lvl2pPr>
            <a:lvl3pPr algn="l" rtl="0" eaLnBrk="0" fontAlgn="base" hangingPunct="0">
              <a:lnSpc>
                <a:spcPct val="90000"/>
              </a:lnSpc>
              <a:spcBef>
                <a:spcPct val="0"/>
              </a:spcBef>
              <a:spcAft>
                <a:spcPct val="0"/>
              </a:spcAft>
              <a:defRPr kumimoji="1" sz="2800">
                <a:solidFill>
                  <a:srgbClr val="292929"/>
                </a:solidFill>
                <a:latin typeface="Meiryo UI" panose="020B0604030504040204" pitchFamily="50" charset="-128"/>
                <a:ea typeface="Meiryo UI" panose="020B0604030504040204" pitchFamily="50" charset="-128"/>
                <a:cs typeface="Meiryo UI" panose="020B0604030504040204" pitchFamily="50" charset="-128"/>
              </a:defRPr>
            </a:lvl3pPr>
            <a:lvl4pPr algn="l" rtl="0" eaLnBrk="0" fontAlgn="base" hangingPunct="0">
              <a:lnSpc>
                <a:spcPct val="90000"/>
              </a:lnSpc>
              <a:spcBef>
                <a:spcPct val="0"/>
              </a:spcBef>
              <a:spcAft>
                <a:spcPct val="0"/>
              </a:spcAft>
              <a:defRPr kumimoji="1" sz="2800">
                <a:solidFill>
                  <a:srgbClr val="292929"/>
                </a:solidFill>
                <a:latin typeface="Meiryo UI" panose="020B0604030504040204" pitchFamily="50" charset="-128"/>
                <a:ea typeface="Meiryo UI" panose="020B0604030504040204" pitchFamily="50" charset="-128"/>
                <a:cs typeface="Meiryo UI" panose="020B0604030504040204" pitchFamily="50" charset="-128"/>
              </a:defRPr>
            </a:lvl4pPr>
            <a:lvl5pPr algn="l" rtl="0" eaLnBrk="0" fontAlgn="base" hangingPunct="0">
              <a:lnSpc>
                <a:spcPct val="90000"/>
              </a:lnSpc>
              <a:spcBef>
                <a:spcPct val="0"/>
              </a:spcBef>
              <a:spcAft>
                <a:spcPct val="0"/>
              </a:spcAft>
              <a:defRPr kumimoji="1" sz="2800">
                <a:solidFill>
                  <a:srgbClr val="292929"/>
                </a:solidFill>
                <a:latin typeface="Meiryo UI" panose="020B0604030504040204" pitchFamily="50" charset="-128"/>
                <a:ea typeface="Meiryo UI" panose="020B0604030504040204" pitchFamily="50" charset="-128"/>
                <a:cs typeface="Meiryo UI" panose="020B0604030504040204" pitchFamily="50" charset="-128"/>
              </a:defRPr>
            </a:lvl5pPr>
            <a:lvl6pPr marL="457200" algn="l" rtl="0" fontAlgn="base">
              <a:lnSpc>
                <a:spcPct val="90000"/>
              </a:lnSpc>
              <a:spcBef>
                <a:spcPct val="0"/>
              </a:spcBef>
              <a:spcAft>
                <a:spcPct val="0"/>
              </a:spcAft>
              <a:defRPr kumimoji="1" sz="2400">
                <a:solidFill>
                  <a:srgbClr val="292929"/>
                </a:solidFill>
                <a:latin typeface="Tahoma" pitchFamily="34" charset="0"/>
                <a:ea typeface="ＭＳ Ｐゴシック" pitchFamily="50" charset="-128"/>
              </a:defRPr>
            </a:lvl6pPr>
            <a:lvl7pPr marL="914400" algn="l" rtl="0" fontAlgn="base">
              <a:lnSpc>
                <a:spcPct val="90000"/>
              </a:lnSpc>
              <a:spcBef>
                <a:spcPct val="0"/>
              </a:spcBef>
              <a:spcAft>
                <a:spcPct val="0"/>
              </a:spcAft>
              <a:defRPr kumimoji="1" sz="2400">
                <a:solidFill>
                  <a:srgbClr val="292929"/>
                </a:solidFill>
                <a:latin typeface="Tahoma" pitchFamily="34" charset="0"/>
                <a:ea typeface="ＭＳ Ｐゴシック" pitchFamily="50" charset="-128"/>
              </a:defRPr>
            </a:lvl7pPr>
            <a:lvl8pPr marL="1371600" algn="l" rtl="0" fontAlgn="base">
              <a:lnSpc>
                <a:spcPct val="90000"/>
              </a:lnSpc>
              <a:spcBef>
                <a:spcPct val="0"/>
              </a:spcBef>
              <a:spcAft>
                <a:spcPct val="0"/>
              </a:spcAft>
              <a:defRPr kumimoji="1" sz="2400">
                <a:solidFill>
                  <a:srgbClr val="292929"/>
                </a:solidFill>
                <a:latin typeface="Tahoma" pitchFamily="34" charset="0"/>
                <a:ea typeface="ＭＳ Ｐゴシック" pitchFamily="50" charset="-128"/>
              </a:defRPr>
            </a:lvl8pPr>
            <a:lvl9pPr marL="1828800" algn="l" rtl="0" fontAlgn="base">
              <a:lnSpc>
                <a:spcPct val="90000"/>
              </a:lnSpc>
              <a:spcBef>
                <a:spcPct val="0"/>
              </a:spcBef>
              <a:spcAft>
                <a:spcPct val="0"/>
              </a:spcAft>
              <a:defRPr kumimoji="1" sz="2400">
                <a:solidFill>
                  <a:srgbClr val="292929"/>
                </a:solidFill>
                <a:latin typeface="Tahoma" pitchFamily="34" charset="0"/>
                <a:ea typeface="ＭＳ Ｐゴシック" pitchFamily="50" charset="-128"/>
              </a:defRPr>
            </a:lvl9pPr>
          </a:lstStyle>
          <a:p>
            <a:pPr>
              <a:defRPr/>
            </a:pPr>
            <a:r>
              <a:rPr lang="ja-JP" altLang="en-US" sz="2400" u="sng" kern="0" dirty="0"/>
              <a:t>平成</a:t>
            </a:r>
            <a:r>
              <a:rPr lang="en-US" altLang="ja-JP" sz="2400" u="sng" kern="0" dirty="0"/>
              <a:t>29</a:t>
            </a:r>
            <a:r>
              <a:rPr lang="ja-JP" altLang="en-US" sz="2400" u="sng" kern="0" dirty="0"/>
              <a:t>年</a:t>
            </a:r>
            <a:r>
              <a:rPr lang="en-US" altLang="ja-JP" sz="2400" u="sng" kern="0" dirty="0"/>
              <a:t>630</a:t>
            </a:r>
            <a:r>
              <a:rPr lang="ja-JP" altLang="en-US" sz="2400" u="sng" kern="0" dirty="0"/>
              <a:t>調査速報版を用いた</a:t>
            </a:r>
          </a:p>
          <a:p>
            <a:pPr>
              <a:defRPr/>
            </a:pPr>
            <a:r>
              <a:rPr lang="ja-JP" altLang="en-US" sz="2400" u="sng" kern="0" dirty="0"/>
              <a:t>都道府県職員向け 精神疾患に係る医療計画等策定の作業マニュアル</a:t>
            </a:r>
            <a:endParaRPr lang="ja-JP" altLang="en-US" sz="2400" b="0" u="sng" kern="0" dirty="0"/>
          </a:p>
        </p:txBody>
      </p:sp>
    </p:spTree>
    <p:extLst>
      <p:ext uri="{BB962C8B-B14F-4D97-AF65-F5344CB8AC3E}">
        <p14:creationId xmlns:p14="http://schemas.microsoft.com/office/powerpoint/2010/main" val="1818682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角丸四角形 5"/>
          <p:cNvSpPr/>
          <p:nvPr/>
        </p:nvSpPr>
        <p:spPr bwMode="auto">
          <a:xfrm>
            <a:off x="1199460" y="4167687"/>
            <a:ext cx="5345652" cy="1997623"/>
          </a:xfrm>
          <a:prstGeom prst="roundRect">
            <a:avLst>
              <a:gd name="adj" fmla="val 8523"/>
            </a:avLst>
          </a:prstGeom>
          <a:solidFill>
            <a:srgbClr val="FFFF99"/>
          </a:solidFill>
          <a:ln/>
        </p:spPr>
        <p:style>
          <a:lnRef idx="1">
            <a:schemeClr val="accent2"/>
          </a:lnRef>
          <a:fillRef idx="2">
            <a:schemeClr val="accent2"/>
          </a:fillRef>
          <a:effectRef idx="1">
            <a:schemeClr val="accent2"/>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（難治性精神疾患や処遇困難事例等にも対応できるように、</a:t>
            </a:r>
            <a:endParaRPr kumimoji="0" lang="en-US" altLang="ja-JP"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都道府県立精神科病院に加えて、民間病院、大学病院、</a:t>
            </a:r>
            <a:endParaRPr kumimoji="0" lang="en-US" altLang="ja-JP"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国立病院なども参画した医療連携体制を構築することが望ましい）</a:t>
            </a:r>
            <a:endParaRPr kumimoji="0" lang="en-US" altLang="ja-JP"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p:txBody>
      </p:sp>
      <p:sp>
        <p:nvSpPr>
          <p:cNvPr id="44" name="テキスト ボックス 136"/>
          <p:cNvSpPr txBox="1">
            <a:spLocks noChangeArrowheads="1"/>
          </p:cNvSpPr>
          <p:nvPr/>
        </p:nvSpPr>
        <p:spPr bwMode="auto">
          <a:xfrm>
            <a:off x="1155439" y="492027"/>
            <a:ext cx="9867548" cy="523220"/>
          </a:xfrm>
          <a:prstGeom prst="rect">
            <a:avLst/>
          </a:prstGeom>
          <a:solidFill>
            <a:schemeClr val="accent6">
              <a:lumMod val="20000"/>
              <a:lumOff val="80000"/>
            </a:schemeClr>
          </a:solidFill>
          <a:ln w="9525" cmpd="thickThin">
            <a:solidFill>
              <a:srgbClr val="1F497D"/>
            </a:solidFill>
            <a:miter lim="800000"/>
            <a:headEnd/>
            <a:tailEnd/>
          </a:ln>
          <a:effectLst>
            <a:outerShdw blurRad="50800" dist="38100" dir="2700000" algn="tl" rotWithShape="0">
              <a:prstClr val="black">
                <a:alpha val="40000"/>
              </a:prstClr>
            </a:outerShdw>
          </a:effectLst>
          <a:extLst/>
        </p:spPr>
        <p:txBody>
          <a:bodyPr wrap="square">
            <a:spAutoFit/>
          </a:bodyPr>
          <a:lstStyle/>
          <a:p>
            <a:pPr marL="179388" marR="0" lvl="0" indent="-179388" algn="l" defTabSz="912813" rtl="0" eaLnBrk="0" fontAlgn="auto" latinLnBrk="0" hangingPunct="0">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00000"/>
                </a:solidFill>
                <a:effectLst/>
                <a:uLnTx/>
                <a:uFillTx/>
                <a:latin typeface="Calibri"/>
                <a:ea typeface="ＭＳ Ｐゴシック"/>
                <a:cs typeface="+mn-cs"/>
              </a:rPr>
              <a:t>○多様な精神疾患等に対応できる医療連携体制の構築に向けて、「良質かつ適切な精神障害者に対する医療の提供を確保するための指針」を踏まえて、多様な精神疾患等ごとに各医療機関の医療機能を明確にし、役割分担・連携を推進する。</a:t>
            </a:r>
            <a:endParaRPr kumimoji="1" lang="en-US" altLang="ja-JP" sz="1400" b="1" i="0" u="none" strike="noStrike" kern="1200" cap="none" spc="0" normalizeH="0" baseline="0" noProof="0" dirty="0">
              <a:ln>
                <a:noFill/>
              </a:ln>
              <a:solidFill>
                <a:srgbClr val="000000"/>
              </a:solidFill>
              <a:effectLst/>
              <a:uLnTx/>
              <a:uFillTx/>
              <a:latin typeface="Calibri"/>
              <a:ea typeface="ＭＳ Ｐゴシック"/>
              <a:cs typeface="+mn-cs"/>
            </a:endParaRPr>
          </a:p>
        </p:txBody>
      </p:sp>
      <p:grpSp>
        <p:nvGrpSpPr>
          <p:cNvPr id="50" name="グループ化 49"/>
          <p:cNvGrpSpPr/>
          <p:nvPr/>
        </p:nvGrpSpPr>
        <p:grpSpPr>
          <a:xfrm>
            <a:off x="6744084" y="1113913"/>
            <a:ext cx="4278915" cy="2710659"/>
            <a:chOff x="4749452" y="1425290"/>
            <a:chExt cx="5252634" cy="2710659"/>
          </a:xfrm>
        </p:grpSpPr>
        <p:sp>
          <p:nvSpPr>
            <p:cNvPr id="52" name="テキスト ボックス 51"/>
            <p:cNvSpPr txBox="1"/>
            <p:nvPr/>
          </p:nvSpPr>
          <p:spPr>
            <a:xfrm>
              <a:off x="4749452" y="1673743"/>
              <a:ext cx="5252634" cy="2462206"/>
            </a:xfrm>
            <a:prstGeom prst="rect">
              <a:avLst/>
            </a:prstGeom>
            <a:ln>
              <a:solidFill>
                <a:srgbClr val="008000"/>
              </a:solidFill>
            </a:ln>
          </p:spPr>
          <p:style>
            <a:lnRef idx="2">
              <a:schemeClr val="accent1"/>
            </a:lnRef>
            <a:fillRef idx="1">
              <a:schemeClr val="lt1"/>
            </a:fillRef>
            <a:effectRef idx="0">
              <a:schemeClr val="accent1"/>
            </a:effectRef>
            <a:fontRef idx="minor">
              <a:schemeClr val="dk1"/>
            </a:fontRef>
          </p:style>
          <p:txBody>
            <a:bodyPr wrap="square" lIns="91433" tIns="45717" rIns="91433" bIns="45717" rtlCol="0">
              <a:spAutoFit/>
            </a:bodyPr>
            <a:lstStyle/>
            <a:p>
              <a:pPr marL="0" marR="0" lvl="0" indent="0" algn="l" defTabSz="910890" rtl="0" eaLnBrk="1" fontAlgn="auto" latinLnBrk="0" hangingPunct="1">
                <a:lnSpc>
                  <a:spcPct val="100000"/>
                </a:lnSpc>
                <a:spcBef>
                  <a:spcPts val="0"/>
                </a:spcBef>
                <a:spcAft>
                  <a:spcPts val="0"/>
                </a:spcAft>
                <a:buClrTx/>
                <a:buSzTx/>
                <a:buFontTx/>
                <a:buNone/>
                <a:tabLst/>
                <a:defRPr/>
              </a:pPr>
              <a:r>
                <a:rPr kumimoji="1" lang="en-US" altLang="ja-JP"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圏域ごとの医療関係者等による協議の場の役割</a:t>
              </a:r>
              <a:r>
                <a:rPr kumimoji="1" lang="en-US" altLang="ja-JP"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圏域内のあるべき地域精神科医療連携体制の構築を協議す</a:t>
              </a:r>
              <a:endPar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ja-JP" altLang="en-US" sz="1100" b="0" i="0" u="none" strike="noStrike" kern="1200" cap="none" spc="0" normalizeH="0" baseline="0" noProof="0" dirty="0" err="1">
                  <a:ln>
                    <a:noFill/>
                  </a:ln>
                  <a:solidFill>
                    <a:prstClr val="black"/>
                  </a:solidFill>
                  <a:effectLst/>
                  <a:uLnTx/>
                  <a:uFillTx/>
                  <a:latin typeface="游ゴシック" panose="020F0502020204030204"/>
                  <a:ea typeface="游ゴシック" panose="020B0400000000000000" pitchFamily="50" charset="-128"/>
                  <a:cs typeface="+mn-cs"/>
                </a:rPr>
                <a:t>る</a:t>
              </a: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場（特に、圏域内の病院・病院間連携および病院・診療所間</a:t>
              </a:r>
              <a:endPar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連携の深化を図る）　</a:t>
              </a:r>
              <a:endParaRPr kumimoji="1" lang="en-US" altLang="ja-JP"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地域精神科医療提供機能を担う医療機関の主な役割</a:t>
              </a:r>
              <a:r>
                <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地域精神科医療の提供</a:t>
              </a:r>
              <a:endPar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地域連携拠点機能を担う医療機関の主な役割</a:t>
              </a:r>
              <a:r>
                <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①医療連携の地域拠点、②情報収集発信の地域拠点</a:t>
              </a:r>
              <a:endPar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③人材育成の地域拠点、④地域精神科医療提供機能支援</a:t>
              </a:r>
              <a:endPar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市町村の主な役割</a:t>
              </a:r>
              <a:r>
                <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精神保健福祉相談、在宅医療介護連携推進の総合調整</a:t>
              </a:r>
              <a:endPar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保健所の主な役割</a:t>
              </a:r>
              <a:r>
                <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圏域内の医療計画の企画立案実行管理</a:t>
              </a:r>
              <a:endPar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圏域内の医療関係者間の総合調整</a:t>
              </a:r>
              <a:endPar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53" name="正方形/長方形 52"/>
            <p:cNvSpPr/>
            <p:nvPr/>
          </p:nvSpPr>
          <p:spPr>
            <a:xfrm>
              <a:off x="4749453" y="1425290"/>
              <a:ext cx="5252633" cy="248453"/>
            </a:xfrm>
            <a:prstGeom prst="rect">
              <a:avLst/>
            </a:prstGeom>
            <a:solidFill>
              <a:srgbClr val="92D05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ＭＳ Ｐゴシック"/>
                  <a:ea typeface="游ゴシック" panose="020B0400000000000000" pitchFamily="50" charset="-128"/>
                  <a:cs typeface="+mn-cs"/>
                </a:rPr>
                <a:t>精神医療圏における関係機関の役割</a:t>
              </a:r>
            </a:p>
          </p:txBody>
        </p:sp>
      </p:grpSp>
      <p:sp>
        <p:nvSpPr>
          <p:cNvPr id="77" name="テキスト ボックス 76"/>
          <p:cNvSpPr txBox="1"/>
          <p:nvPr/>
        </p:nvSpPr>
        <p:spPr>
          <a:xfrm>
            <a:off x="1085242" y="6146720"/>
            <a:ext cx="6090887"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a:cs typeface="+mn-cs"/>
              </a:rPr>
              <a:t>１　精神医療圏の設定にあたっては二次医療圏を基本としつつ、障害保健福祉圏域、老人福祉</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a:cs typeface="+mn-cs"/>
              </a:rPr>
              <a:t>　　　  圏域、精神科救急医療圏域等との連携も考慮し、地域の実情を勘案して弾力的に設定。</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a:cs typeface="+mn-cs"/>
              </a:rPr>
              <a:t>２　医療計画作成指針に基づく協議の場</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a:cs typeface="+mn-cs"/>
              </a:rPr>
              <a:t>３　</a:t>
            </a:r>
            <a:r>
              <a:rPr kumimoji="1" lang="zh-TW" altLang="en-US" sz="1050" b="0" i="0" u="none" strike="noStrike" kern="1200" cap="none" spc="0" normalizeH="0" baseline="0" noProof="0" dirty="0">
                <a:ln>
                  <a:noFill/>
                </a:ln>
                <a:solidFill>
                  <a:prstClr val="black"/>
                </a:solidFill>
                <a:effectLst/>
                <a:uLnTx/>
                <a:uFillTx/>
                <a:latin typeface="Calibri"/>
                <a:ea typeface="ＭＳ Ｐゴシック"/>
                <a:cs typeface="+mn-cs"/>
              </a:rPr>
              <a:t>精神科救急医療体制整備事業実施要綱</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a:cs typeface="+mn-cs"/>
              </a:rPr>
              <a:t>に基づく協議の場</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a:cs typeface="+mn-cs"/>
            </a:endParaRPr>
          </a:p>
        </p:txBody>
      </p:sp>
      <p:sp>
        <p:nvSpPr>
          <p:cNvPr id="32" name="テキスト ボックス 31"/>
          <p:cNvSpPr txBox="1"/>
          <p:nvPr/>
        </p:nvSpPr>
        <p:spPr>
          <a:xfrm>
            <a:off x="6744504" y="4065499"/>
            <a:ext cx="4278491" cy="2292929"/>
          </a:xfrm>
          <a:prstGeom prst="rect">
            <a:avLst/>
          </a:prstGeom>
          <a:ln>
            <a:solidFill>
              <a:srgbClr val="008000"/>
            </a:solidFill>
          </a:ln>
        </p:spPr>
        <p:style>
          <a:lnRef idx="2">
            <a:schemeClr val="accent1"/>
          </a:lnRef>
          <a:fillRef idx="1">
            <a:schemeClr val="lt1"/>
          </a:fillRef>
          <a:effectRef idx="0">
            <a:schemeClr val="accent1"/>
          </a:effectRef>
          <a:fontRef idx="minor">
            <a:schemeClr val="dk1"/>
          </a:fontRef>
        </p:style>
        <p:txBody>
          <a:bodyPr wrap="square" lIns="91433" tIns="45717" rIns="91433" bIns="45717" rtlCol="0">
            <a:spAutoFit/>
          </a:bodyPr>
          <a:lstStyle/>
          <a:p>
            <a:pPr marL="0" marR="0" lvl="0" indent="0" algn="l" defTabSz="910890" rtl="0" eaLnBrk="1" fontAlgn="auto" latinLnBrk="0" hangingPunct="1">
              <a:lnSpc>
                <a:spcPct val="100000"/>
              </a:lnSpc>
              <a:spcBef>
                <a:spcPts val="0"/>
              </a:spcBef>
              <a:spcAft>
                <a:spcPts val="0"/>
              </a:spcAft>
              <a:buClrTx/>
              <a:buSzTx/>
              <a:buFontTx/>
              <a:buNone/>
              <a:tabLst/>
              <a:defRPr/>
            </a:pPr>
            <a:r>
              <a:rPr kumimoji="1" lang="en-US" altLang="ja-JP"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都道府県ごとの医療関係者等による協議の場の役割</a:t>
            </a:r>
            <a:r>
              <a:rPr kumimoji="1" lang="en-US" altLang="ja-JP"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都道府県内のあるべき地域精神科医療連携体制の構築を協</a:t>
            </a:r>
            <a:endPar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議する場（特に、多様な精神疾患等ごとに各医療機関の医療</a:t>
            </a:r>
            <a:endPar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機能の明確化を図る）　</a:t>
            </a:r>
            <a:endParaRPr kumimoji="1" lang="en-US" altLang="ja-JP"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都道府県連携拠点機能を担う医療機関の主な役割</a:t>
            </a:r>
            <a:r>
              <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①医療連携の都道府県拠点、</a:t>
            </a:r>
            <a:endPar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②情報収集発信の都道府県拠点、</a:t>
            </a:r>
            <a:endPar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③人材育成の都道府県拠点、④地域連携拠点機能支援</a:t>
            </a: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精神保健福祉センターの主な役割</a:t>
            </a:r>
            <a:r>
              <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保健所、市町村への専門的支援（個別相談、人材育成等）　</a:t>
            </a:r>
            <a:endPar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都道府県本庁の主な役割</a:t>
            </a:r>
            <a:r>
              <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都道府県全体の医療計画の企画立案実行管理</a:t>
            </a:r>
            <a:endPar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都道府県全体の医療関係者間の総合調整　</a:t>
            </a:r>
            <a:endParaRPr kumimoji="1"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3" name="正方形/長方形 32"/>
          <p:cNvSpPr/>
          <p:nvPr/>
        </p:nvSpPr>
        <p:spPr>
          <a:xfrm>
            <a:off x="6744072" y="3823449"/>
            <a:ext cx="4278914" cy="242050"/>
          </a:xfrm>
          <a:prstGeom prst="rect">
            <a:avLst/>
          </a:prstGeom>
          <a:solidFill>
            <a:srgbClr val="92D05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089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ＭＳ Ｐゴシック"/>
                <a:ea typeface="游ゴシック" panose="020B0400000000000000" pitchFamily="50" charset="-128"/>
                <a:cs typeface="+mn-cs"/>
              </a:rPr>
              <a:t>三次医療圏における関係機関の役割</a:t>
            </a:r>
          </a:p>
        </p:txBody>
      </p:sp>
      <p:sp>
        <p:nvSpPr>
          <p:cNvPr id="71" name="円/楕円 70"/>
          <p:cNvSpPr/>
          <p:nvPr/>
        </p:nvSpPr>
        <p:spPr bwMode="auto">
          <a:xfrm>
            <a:off x="1260534" y="1373714"/>
            <a:ext cx="5228131" cy="1916601"/>
          </a:xfrm>
          <a:prstGeom prst="ellipse">
            <a:avLst/>
          </a:prstGeom>
          <a:ln/>
        </p:spPr>
        <p:style>
          <a:lnRef idx="1">
            <a:schemeClr val="accent6"/>
          </a:lnRef>
          <a:fillRef idx="2">
            <a:schemeClr val="accent6"/>
          </a:fillRef>
          <a:effectRef idx="1">
            <a:schemeClr val="accent6"/>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8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8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8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精神医療圏</a:t>
            </a:r>
            <a:r>
              <a:rPr kumimoji="0" lang="en-US" altLang="ja-JP" sz="18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rPr>
              <a:t>※</a:t>
            </a:r>
            <a:r>
              <a:rPr kumimoji="0" lang="ja-JP" altLang="en-US" sz="18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rPr>
              <a:t>１</a:t>
            </a:r>
            <a:endParaRPr kumimoji="0" lang="en-US" altLang="ja-JP" sz="18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8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p:txBody>
      </p:sp>
      <p:sp>
        <p:nvSpPr>
          <p:cNvPr id="47" name="角丸四角形 46"/>
          <p:cNvSpPr/>
          <p:nvPr/>
        </p:nvSpPr>
        <p:spPr>
          <a:xfrm>
            <a:off x="1249550" y="1124769"/>
            <a:ext cx="2470191" cy="545201"/>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多様な精神疾患等ごとに</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地域精神科医療提供機能を担う</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医療機関</a:t>
            </a:r>
          </a:p>
        </p:txBody>
      </p:sp>
      <p:sp>
        <p:nvSpPr>
          <p:cNvPr id="45" name="角丸四角形 46"/>
          <p:cNvSpPr/>
          <p:nvPr/>
        </p:nvSpPr>
        <p:spPr>
          <a:xfrm>
            <a:off x="1249704" y="3110130"/>
            <a:ext cx="2470191" cy="546201"/>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多様な精神疾患等ごとに</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地域連携拠点機能を担う</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医療機関</a:t>
            </a:r>
          </a:p>
        </p:txBody>
      </p:sp>
      <p:sp>
        <p:nvSpPr>
          <p:cNvPr id="46" name="角丸四角形 46"/>
          <p:cNvSpPr/>
          <p:nvPr/>
        </p:nvSpPr>
        <p:spPr>
          <a:xfrm>
            <a:off x="4079789" y="1124769"/>
            <a:ext cx="1246055" cy="545201"/>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その他の</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医療機関</a:t>
            </a:r>
          </a:p>
        </p:txBody>
      </p:sp>
      <p:sp>
        <p:nvSpPr>
          <p:cNvPr id="57" name="角丸四角形 46"/>
          <p:cNvSpPr/>
          <p:nvPr/>
        </p:nvSpPr>
        <p:spPr>
          <a:xfrm>
            <a:off x="5426022" y="1628804"/>
            <a:ext cx="1246055" cy="546201"/>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市町村</a:t>
            </a:r>
          </a:p>
        </p:txBody>
      </p:sp>
      <p:sp>
        <p:nvSpPr>
          <p:cNvPr id="58" name="角丸四角形 46"/>
          <p:cNvSpPr/>
          <p:nvPr/>
        </p:nvSpPr>
        <p:spPr>
          <a:xfrm>
            <a:off x="4101700" y="3110130"/>
            <a:ext cx="1246055" cy="546201"/>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保健所</a:t>
            </a:r>
          </a:p>
        </p:txBody>
      </p:sp>
      <p:sp>
        <p:nvSpPr>
          <p:cNvPr id="63" name="二等辺三角形 62"/>
          <p:cNvSpPr/>
          <p:nvPr/>
        </p:nvSpPr>
        <p:spPr bwMode="auto">
          <a:xfrm>
            <a:off x="1271468" y="3717034"/>
            <a:ext cx="5040560" cy="390525"/>
          </a:xfrm>
          <a:prstGeom prst="triangle">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anchor="b"/>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バックアップ</a:t>
            </a:r>
            <a:endParaRPr kumimoji="0" lang="en-US" altLang="ja-JP"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p:txBody>
      </p:sp>
      <p:sp>
        <p:nvSpPr>
          <p:cNvPr id="72" name="角丸四角形 46"/>
          <p:cNvSpPr/>
          <p:nvPr/>
        </p:nvSpPr>
        <p:spPr>
          <a:xfrm>
            <a:off x="1249551" y="4207462"/>
            <a:ext cx="2470191" cy="546201"/>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多様な精神疾患等ごとに</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都道府県連携拠点機能を担う</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医療機関</a:t>
            </a:r>
          </a:p>
        </p:txBody>
      </p:sp>
      <p:sp>
        <p:nvSpPr>
          <p:cNvPr id="73" name="角丸四角形 46"/>
          <p:cNvSpPr/>
          <p:nvPr/>
        </p:nvSpPr>
        <p:spPr>
          <a:xfrm>
            <a:off x="3841846" y="4207462"/>
            <a:ext cx="886015" cy="546201"/>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都道府県</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本庁</a:t>
            </a:r>
          </a:p>
        </p:txBody>
      </p:sp>
      <p:sp>
        <p:nvSpPr>
          <p:cNvPr id="74" name="角丸四角形 46"/>
          <p:cNvSpPr/>
          <p:nvPr/>
        </p:nvSpPr>
        <p:spPr>
          <a:xfrm>
            <a:off x="4871864" y="4207462"/>
            <a:ext cx="1616788" cy="546201"/>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精神保健福祉</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センター</a:t>
            </a:r>
          </a:p>
        </p:txBody>
      </p:sp>
      <p:sp>
        <p:nvSpPr>
          <p:cNvPr id="75" name="角丸四角形 5"/>
          <p:cNvSpPr/>
          <p:nvPr/>
        </p:nvSpPr>
        <p:spPr bwMode="auto">
          <a:xfrm>
            <a:off x="1919536" y="2247010"/>
            <a:ext cx="3960440" cy="719080"/>
          </a:xfrm>
          <a:prstGeom prst="roundRect">
            <a:avLst/>
          </a:prstGeom>
          <a:ln/>
        </p:spPr>
        <p:style>
          <a:lnRef idx="1">
            <a:schemeClr val="accent6"/>
          </a:lnRef>
          <a:fillRef idx="2">
            <a:schemeClr val="accent6"/>
          </a:fillRef>
          <a:effectRef idx="1">
            <a:schemeClr val="accent6"/>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圏域ごとの医療</a:t>
            </a:r>
            <a:r>
              <a:rPr kumimoji="0" lang="ja-JP" altLang="ja-JP"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関係者</a:t>
            </a:r>
            <a:r>
              <a:rPr kumimoji="0" lang="ja-JP" altLang="en-US"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等</a:t>
            </a:r>
            <a:r>
              <a:rPr kumimoji="0" lang="ja-JP" altLang="ja-JP"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による協議の場</a:t>
            </a:r>
            <a:endParaRPr kumimoji="0" lang="en-US" altLang="ja-JP"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精神疾患に関する圏域</a:t>
            </a:r>
            <a:r>
              <a:rPr kumimoji="0" lang="ja-JP" altLang="en-US" sz="1100" b="0" i="0" u="none" strike="noStrike" kern="0" cap="none" spc="0" normalizeH="0" baseline="0" noProof="0">
                <a:ln>
                  <a:noFill/>
                </a:ln>
                <a:solidFill>
                  <a:prstClr val="black"/>
                </a:solidFill>
                <a:effectLst/>
                <a:uLnTx/>
                <a:uFillTx/>
                <a:latin typeface="HG丸ｺﾞｼｯｸM-PRO" pitchFamily="50" charset="-128"/>
                <a:ea typeface="HG丸ｺﾞｼｯｸM-PRO" pitchFamily="50" charset="-128"/>
                <a:cs typeface="+mn-cs"/>
              </a:rPr>
              <a:t>連携会議</a:t>
            </a:r>
            <a:r>
              <a:rPr kumimoji="0" lang="en-US" altLang="ja-JP" sz="1100" b="0" i="0" u="none" strike="noStrike" kern="0" cap="none" spc="0" normalizeH="0" baseline="30000" noProof="0">
                <a:ln>
                  <a:noFill/>
                </a:ln>
                <a:solidFill>
                  <a:prstClr val="black"/>
                </a:solidFill>
                <a:effectLst/>
                <a:uLnTx/>
                <a:uFillTx/>
                <a:latin typeface="HG丸ｺﾞｼｯｸM-PRO" pitchFamily="50" charset="-128"/>
                <a:ea typeface="HG丸ｺﾞｼｯｸM-PRO" pitchFamily="50" charset="-128"/>
                <a:cs typeface="+mn-cs"/>
              </a:rPr>
              <a:t>※</a:t>
            </a:r>
            <a:r>
              <a:rPr kumimoji="0" lang="ja-JP" altLang="en-US" sz="11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rPr>
              <a:t>２</a:t>
            </a:r>
            <a:endParaRPr kumimoji="0" lang="en-US" altLang="ja-JP" sz="11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圏域毎の精神科救急医療体制及び</a:t>
            </a:r>
            <a:endParaRPr kumimoji="0" lang="en-US" altLang="ja-JP"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身体合併症患者の医療体制に係る検討部会</a:t>
            </a:r>
            <a:r>
              <a:rPr kumimoji="0" lang="en-US" altLang="ja-JP" sz="11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rPr>
              <a:t>※</a:t>
            </a:r>
            <a:r>
              <a:rPr kumimoji="0" lang="ja-JP" altLang="en-US" sz="11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rPr>
              <a:t>３</a:t>
            </a:r>
            <a:endParaRPr kumimoji="0" lang="en-US" altLang="ja-JP" sz="11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p:txBody>
      </p:sp>
      <p:sp>
        <p:nvSpPr>
          <p:cNvPr id="78" name="角丸四角形 5"/>
          <p:cNvSpPr/>
          <p:nvPr/>
        </p:nvSpPr>
        <p:spPr bwMode="auto">
          <a:xfrm>
            <a:off x="2214060" y="4870202"/>
            <a:ext cx="3473445" cy="647055"/>
          </a:xfrm>
          <a:prstGeom prst="roundRect">
            <a:avLst/>
          </a:prstGeom>
          <a:solidFill>
            <a:srgbClr val="FFFF99"/>
          </a:solidFill>
          <a:ln/>
        </p:spPr>
        <p:style>
          <a:lnRef idx="1">
            <a:schemeClr val="accent2"/>
          </a:lnRef>
          <a:fillRef idx="2">
            <a:schemeClr val="accent2"/>
          </a:fillRef>
          <a:effectRef idx="1">
            <a:schemeClr val="accent2"/>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都道府県ごとの医療</a:t>
            </a:r>
            <a:r>
              <a:rPr kumimoji="0" lang="ja-JP" altLang="ja-JP"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関係者</a:t>
            </a:r>
            <a:r>
              <a:rPr kumimoji="0" lang="ja-JP" altLang="en-US"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等</a:t>
            </a:r>
            <a:r>
              <a:rPr kumimoji="0" lang="ja-JP" altLang="ja-JP"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による協議の場</a:t>
            </a:r>
            <a:endParaRPr kumimoji="0" lang="en-US" altLang="ja-JP"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精神疾患に関する作業部会</a:t>
            </a:r>
            <a:r>
              <a:rPr kumimoji="0" lang="en-US" altLang="ja-JP" sz="11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rPr>
              <a:t>※</a:t>
            </a:r>
            <a:r>
              <a:rPr kumimoji="0" lang="ja-JP" altLang="en-US" sz="11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rPr>
              <a:t>２</a:t>
            </a:r>
            <a:endParaRPr kumimoji="0" lang="en-US" altLang="ja-JP" sz="11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精神科救急医療体制連絡調整委員会</a:t>
            </a:r>
            <a:r>
              <a:rPr kumimoji="0" lang="en-US" altLang="ja-JP" sz="11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rPr>
              <a:t>※</a:t>
            </a:r>
            <a:r>
              <a:rPr kumimoji="0" lang="ja-JP" altLang="en-US" sz="11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rPr>
              <a:t>３</a:t>
            </a:r>
            <a:endParaRPr kumimoji="0" lang="en-US" altLang="ja-JP" sz="11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p:txBody>
      </p:sp>
      <p:sp>
        <p:nvSpPr>
          <p:cNvPr id="24" name="スライド番号プレースホルダー 4"/>
          <p:cNvSpPr>
            <a:spLocks noGrp="1"/>
          </p:cNvSpPr>
          <p:nvPr>
            <p:ph type="sldNum" sz="quarter" idx="12"/>
          </p:nvPr>
        </p:nvSpPr>
        <p:spPr>
          <a:xfrm>
            <a:off x="-80682" y="6491612"/>
            <a:ext cx="497541"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927FFD-3D24-4EC2-AEC8-E83A8D96C0AC}" type="slidenum">
              <a:rPr kumimoji="1" lang="ja-JP" altLang="en-US" b="0" i="0" u="none" strike="noStrike" kern="1200" cap="none" spc="0" normalizeH="0" baseline="0" noProof="0">
                <a:ln>
                  <a:noFill/>
                </a:ln>
                <a:solidFill>
                  <a:prstClr val="black"/>
                </a:solidFill>
                <a:effectLst/>
                <a:uLnTx/>
                <a:uFillTx/>
                <a:latin typeface="ＭＳ Ｐゴシック"/>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b="0" i="0" u="none" strike="noStrike" kern="1200" cap="none" spc="0" normalizeH="0" baseline="0" noProof="0" dirty="0">
              <a:ln>
                <a:noFill/>
              </a:ln>
              <a:solidFill>
                <a:prstClr val="black"/>
              </a:solidFill>
              <a:effectLst/>
              <a:uLnTx/>
              <a:uFillTx/>
              <a:latin typeface="ＭＳ Ｐゴシック"/>
              <a:ea typeface="游ゴシック" panose="020B0400000000000000" pitchFamily="50" charset="-128"/>
              <a:cs typeface="+mn-cs"/>
            </a:endParaRPr>
          </a:p>
        </p:txBody>
      </p:sp>
      <p:sp>
        <p:nvSpPr>
          <p:cNvPr id="25" name="正方形/長方形 24"/>
          <p:cNvSpPr/>
          <p:nvPr/>
        </p:nvSpPr>
        <p:spPr>
          <a:xfrm>
            <a:off x="1145381" y="5615"/>
            <a:ext cx="9906000" cy="45918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93" tIns="45697" rIns="91393" bIns="45697"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2000" b="1" i="0" u="none" strike="noStrike" kern="0" cap="none" spc="0" normalizeH="0" baseline="0" noProof="0" dirty="0">
                <a:ln>
                  <a:noFill/>
                </a:ln>
                <a:solidFill>
                  <a:prstClr val="white"/>
                </a:solidFill>
                <a:effectLst/>
                <a:uLnTx/>
                <a:uFillTx/>
                <a:latin typeface="HG丸ｺﾞｼｯｸM-PRO" pitchFamily="50" charset="-128"/>
                <a:ea typeface="HG丸ｺﾞｼｯｸM-PRO" pitchFamily="50" charset="-128"/>
                <a:cs typeface="+mn-cs"/>
              </a:rPr>
              <a:t>１．精神疾患に関する医療連携を推進する精神医療圏の検討①</a:t>
            </a:r>
          </a:p>
        </p:txBody>
      </p:sp>
      <p:grpSp>
        <p:nvGrpSpPr>
          <p:cNvPr id="26" name="グループ化 25">
            <a:extLst>
              <a:ext uri="{FF2B5EF4-FFF2-40B4-BE49-F238E27FC236}">
                <a16:creationId xmlns:a16="http://schemas.microsoft.com/office/drawing/2014/main" id="{90B29152-C092-4A2D-B966-894DCF86EA84}"/>
              </a:ext>
            </a:extLst>
          </p:cNvPr>
          <p:cNvGrpSpPr/>
          <p:nvPr/>
        </p:nvGrpSpPr>
        <p:grpSpPr>
          <a:xfrm>
            <a:off x="9749096" y="93708"/>
            <a:ext cx="2442904" cy="302805"/>
            <a:chOff x="8112864" y="141043"/>
            <a:chExt cx="3207178" cy="366395"/>
          </a:xfrm>
        </p:grpSpPr>
        <p:sp>
          <p:nvSpPr>
            <p:cNvPr id="27" name="矢印: 五方向 26">
              <a:extLst>
                <a:ext uri="{FF2B5EF4-FFF2-40B4-BE49-F238E27FC236}">
                  <a16:creationId xmlns:a16="http://schemas.microsoft.com/office/drawing/2014/main" id="{853656AD-F396-400C-A767-F3CF1DFFAB5A}"/>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矢印: 五方向 27">
              <a:extLst>
                <a:ext uri="{FF2B5EF4-FFF2-40B4-BE49-F238E27FC236}">
                  <a16:creationId xmlns:a16="http://schemas.microsoft.com/office/drawing/2014/main" id="{F17A5C9B-92A0-4C52-9CBF-6C67CE4FEB27}"/>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29" name="矢印: 五方向 28">
              <a:extLst>
                <a:ext uri="{FF2B5EF4-FFF2-40B4-BE49-F238E27FC236}">
                  <a16:creationId xmlns:a16="http://schemas.microsoft.com/office/drawing/2014/main" id="{DD4A488D-F2CC-4D9E-944C-DD59332978E1}"/>
                </a:ext>
              </a:extLst>
            </p:cNvPr>
            <p:cNvSpPr/>
            <p:nvPr/>
          </p:nvSpPr>
          <p:spPr>
            <a:xfrm>
              <a:off x="9706150"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30" name="矢印: 五方向 29">
              <a:extLst>
                <a:ext uri="{FF2B5EF4-FFF2-40B4-BE49-F238E27FC236}">
                  <a16:creationId xmlns:a16="http://schemas.microsoft.com/office/drawing/2014/main" id="{4B428C5D-7BCB-448A-A07F-8521333F9F17}"/>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Tree>
    <p:extLst>
      <p:ext uri="{BB962C8B-B14F-4D97-AF65-F5344CB8AC3E}">
        <p14:creationId xmlns:p14="http://schemas.microsoft.com/office/powerpoint/2010/main" val="23792304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24873" y="548681"/>
            <a:ext cx="11379200" cy="338554"/>
          </a:xfrm>
          <a:prstGeom prst="rect">
            <a:avLst/>
          </a:prstGeom>
          <a:noFill/>
          <a:ln>
            <a:solidFill>
              <a:schemeClr val="tx1"/>
            </a:solidFill>
          </a:ln>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Arial" charset="0"/>
                <a:ea typeface="ＭＳ Ｐゴシック" charset="-128"/>
                <a:cs typeface="+mn-cs"/>
              </a:rPr>
              <a:t>精神医療圏設定のための考え方のモデル</a:t>
            </a:r>
            <a:endParaRPr kumimoji="1" lang="en-US" altLang="ja-JP" sz="16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11" name="正方形/長方形 10"/>
          <p:cNvSpPr/>
          <p:nvPr/>
        </p:nvSpPr>
        <p:spPr>
          <a:xfrm>
            <a:off x="979131" y="5615"/>
            <a:ext cx="9906000" cy="45918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93" tIns="45697" rIns="91393" bIns="45697"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2000" b="1" i="0" u="none" strike="noStrike" kern="0" cap="none" spc="0" normalizeH="0" baseline="0" noProof="0" dirty="0">
                <a:ln>
                  <a:noFill/>
                </a:ln>
                <a:solidFill>
                  <a:prstClr val="white"/>
                </a:solidFill>
                <a:effectLst/>
                <a:uLnTx/>
                <a:uFillTx/>
                <a:latin typeface="HG丸ｺﾞｼｯｸM-PRO" pitchFamily="50" charset="-128"/>
                <a:ea typeface="HG丸ｺﾞｼｯｸM-PRO" pitchFamily="50" charset="-128"/>
                <a:cs typeface="+mn-cs"/>
              </a:rPr>
              <a:t>１．精神疾患に関する医療連携を推進する精神医療圏の検討</a:t>
            </a:r>
            <a:r>
              <a:rPr kumimoji="0" lang="ja-JP" altLang="en-US" sz="2000" b="1" i="0" u="none" kern="0" cap="none" spc="0" normalizeH="0" baseline="0" noProof="0" dirty="0">
                <a:ln>
                  <a:noFill/>
                </a:ln>
                <a:solidFill>
                  <a:schemeClr val="bg1"/>
                </a:solidFill>
                <a:effectLst/>
                <a:uLnTx/>
                <a:uFillTx/>
                <a:latin typeface="HG丸ｺﾞｼｯｸM-PRO" pitchFamily="50" charset="-128"/>
                <a:ea typeface="HG丸ｺﾞｼｯｸM-PRO" pitchFamily="50" charset="-128"/>
                <a:cs typeface="+mn-cs"/>
              </a:rPr>
              <a:t>②</a:t>
            </a:r>
          </a:p>
        </p:txBody>
      </p:sp>
      <p:graphicFrame>
        <p:nvGraphicFramePr>
          <p:cNvPr id="4" name="表 3"/>
          <p:cNvGraphicFramePr>
            <a:graphicFrameLocks noGrp="1"/>
          </p:cNvGraphicFramePr>
          <p:nvPr>
            <p:extLst>
              <p:ext uri="{D42A27DB-BD31-4B8C-83A1-F6EECF244321}">
                <p14:modId xmlns:p14="http://schemas.microsoft.com/office/powerpoint/2010/main" val="10260212"/>
              </p:ext>
            </p:extLst>
          </p:nvPr>
        </p:nvGraphicFramePr>
        <p:xfrm>
          <a:off x="4683737" y="2160799"/>
          <a:ext cx="2829288" cy="2679050"/>
        </p:xfrm>
        <a:graphic>
          <a:graphicData uri="http://schemas.openxmlformats.org/drawingml/2006/table">
            <a:tbl>
              <a:tblPr firstRow="1" bandRow="1">
                <a:tableStyleId>{5C22544A-7EE6-4342-B048-85BDC9FD1C3A}</a:tableStyleId>
              </a:tblPr>
              <a:tblGrid>
                <a:gridCol w="471548">
                  <a:extLst>
                    <a:ext uri="{9D8B030D-6E8A-4147-A177-3AD203B41FA5}">
                      <a16:colId xmlns:a16="http://schemas.microsoft.com/office/drawing/2014/main" val="3646311028"/>
                    </a:ext>
                  </a:extLst>
                </a:gridCol>
                <a:gridCol w="471548">
                  <a:extLst>
                    <a:ext uri="{9D8B030D-6E8A-4147-A177-3AD203B41FA5}">
                      <a16:colId xmlns:a16="http://schemas.microsoft.com/office/drawing/2014/main" val="3548156883"/>
                    </a:ext>
                  </a:extLst>
                </a:gridCol>
                <a:gridCol w="471548">
                  <a:extLst>
                    <a:ext uri="{9D8B030D-6E8A-4147-A177-3AD203B41FA5}">
                      <a16:colId xmlns:a16="http://schemas.microsoft.com/office/drawing/2014/main" val="3448850939"/>
                    </a:ext>
                  </a:extLst>
                </a:gridCol>
                <a:gridCol w="471548">
                  <a:extLst>
                    <a:ext uri="{9D8B030D-6E8A-4147-A177-3AD203B41FA5}">
                      <a16:colId xmlns:a16="http://schemas.microsoft.com/office/drawing/2014/main" val="1189925888"/>
                    </a:ext>
                  </a:extLst>
                </a:gridCol>
                <a:gridCol w="471548">
                  <a:extLst>
                    <a:ext uri="{9D8B030D-6E8A-4147-A177-3AD203B41FA5}">
                      <a16:colId xmlns:a16="http://schemas.microsoft.com/office/drawing/2014/main" val="367360808"/>
                    </a:ext>
                  </a:extLst>
                </a:gridCol>
                <a:gridCol w="471548">
                  <a:extLst>
                    <a:ext uri="{9D8B030D-6E8A-4147-A177-3AD203B41FA5}">
                      <a16:colId xmlns:a16="http://schemas.microsoft.com/office/drawing/2014/main" val="420475097"/>
                    </a:ext>
                  </a:extLst>
                </a:gridCol>
              </a:tblGrid>
              <a:tr h="535810">
                <a:tc>
                  <a:txBody>
                    <a:bodyPr/>
                    <a:lstStyle/>
                    <a:p>
                      <a:endParaRPr kumimoji="1" lang="ja-JP" altLang="en-US" dirty="0"/>
                    </a:p>
                  </a:txBody>
                  <a:tcPr/>
                </a:tc>
                <a:tc>
                  <a:txBody>
                    <a:bodyPr/>
                    <a:lstStyle/>
                    <a:p>
                      <a:r>
                        <a:rPr kumimoji="1" lang="ja-JP" altLang="en-US" sz="1000" dirty="0"/>
                        <a:t>統合失調</a:t>
                      </a:r>
                    </a:p>
                  </a:txBody>
                  <a:tcPr/>
                </a:tc>
                <a:tc>
                  <a:txBody>
                    <a:bodyPr/>
                    <a:lstStyle/>
                    <a:p>
                      <a:r>
                        <a:rPr kumimoji="1" lang="ja-JP" altLang="en-US" sz="1000" dirty="0"/>
                        <a:t>うつ</a:t>
                      </a:r>
                    </a:p>
                  </a:txBody>
                  <a:tcPr/>
                </a:tc>
                <a:tc>
                  <a:txBody>
                    <a:bodyPr/>
                    <a:lstStyle/>
                    <a:p>
                      <a:r>
                        <a:rPr kumimoji="1" lang="ja-JP" altLang="en-US" sz="1000" dirty="0"/>
                        <a:t>・・</a:t>
                      </a:r>
                    </a:p>
                  </a:txBody>
                  <a:tcPr/>
                </a:tc>
                <a:tc>
                  <a:txBody>
                    <a:bodyPr/>
                    <a:lstStyle/>
                    <a:p>
                      <a:r>
                        <a:rPr kumimoji="1" lang="ja-JP" altLang="en-US" sz="1000" dirty="0"/>
                        <a:t>依存症</a:t>
                      </a:r>
                    </a:p>
                  </a:txBody>
                  <a:tcPr/>
                </a:tc>
                <a:tc>
                  <a:txBody>
                    <a:bodyPr/>
                    <a:lstStyle/>
                    <a:p>
                      <a:r>
                        <a:rPr kumimoji="1" lang="ja-JP" altLang="en-US" sz="1000" dirty="0"/>
                        <a:t>災害</a:t>
                      </a:r>
                    </a:p>
                  </a:txBody>
                  <a:tcPr/>
                </a:tc>
                <a:extLst>
                  <a:ext uri="{0D108BD9-81ED-4DB2-BD59-A6C34878D82A}">
                    <a16:rowId xmlns:a16="http://schemas.microsoft.com/office/drawing/2014/main" val="4089498887"/>
                  </a:ext>
                </a:extLst>
              </a:tr>
              <a:tr h="535810">
                <a:tc>
                  <a:txBody>
                    <a:bodyPr/>
                    <a:lstStyle/>
                    <a:p>
                      <a:r>
                        <a:rPr kumimoji="1" lang="ja-JP" altLang="en-US" sz="1100" dirty="0"/>
                        <a:t>全域</a:t>
                      </a:r>
                    </a:p>
                  </a:txBody>
                  <a:tcPr/>
                </a:tc>
                <a:tc>
                  <a:txBody>
                    <a:bodyPr/>
                    <a:lstStyle/>
                    <a:p>
                      <a:r>
                        <a:rPr kumimoji="1" lang="en-US" altLang="ja-JP" sz="1200" dirty="0"/>
                        <a:t>25</a:t>
                      </a:r>
                      <a:endParaRPr kumimoji="1" lang="ja-JP" altLang="en-US" sz="1200" dirty="0"/>
                    </a:p>
                  </a:txBody>
                  <a:tcPr anchor="ctr"/>
                </a:tc>
                <a:tc>
                  <a:txBody>
                    <a:bodyPr/>
                    <a:lstStyle/>
                    <a:p>
                      <a:r>
                        <a:rPr kumimoji="1" lang="en-US" altLang="ja-JP" sz="1200" dirty="0"/>
                        <a:t>34</a:t>
                      </a:r>
                      <a:endParaRPr kumimoji="1" lang="ja-JP" altLang="en-US" sz="1200" dirty="0"/>
                    </a:p>
                  </a:txBody>
                  <a:tcPr anchor="ctr"/>
                </a:tc>
                <a:tc>
                  <a:txBody>
                    <a:bodyPr/>
                    <a:lstStyle/>
                    <a:p>
                      <a:endParaRPr kumimoji="1" lang="ja-JP" altLang="en-US" sz="1200" dirty="0"/>
                    </a:p>
                  </a:txBody>
                  <a:tcPr anchor="ctr"/>
                </a:tc>
                <a:tc>
                  <a:txBody>
                    <a:bodyPr/>
                    <a:lstStyle/>
                    <a:p>
                      <a:r>
                        <a:rPr kumimoji="1" lang="en-US" altLang="ja-JP" sz="1200" dirty="0"/>
                        <a:t>2</a:t>
                      </a:r>
                      <a:endParaRPr kumimoji="1" lang="ja-JP" altLang="en-US" sz="1200" dirty="0"/>
                    </a:p>
                  </a:txBody>
                  <a:tcPr anchor="ctr"/>
                </a:tc>
                <a:tc>
                  <a:txBody>
                    <a:bodyPr/>
                    <a:lstStyle/>
                    <a:p>
                      <a:r>
                        <a:rPr kumimoji="1" lang="en-US" altLang="ja-JP" sz="1200" dirty="0"/>
                        <a:t>1</a:t>
                      </a:r>
                      <a:endParaRPr kumimoji="1" lang="ja-JP" altLang="en-US" sz="1200" dirty="0"/>
                    </a:p>
                  </a:txBody>
                  <a:tcPr anchor="ctr"/>
                </a:tc>
                <a:extLst>
                  <a:ext uri="{0D108BD9-81ED-4DB2-BD59-A6C34878D82A}">
                    <a16:rowId xmlns:a16="http://schemas.microsoft.com/office/drawing/2014/main" val="3617605641"/>
                  </a:ext>
                </a:extLst>
              </a:tr>
              <a:tr h="535810">
                <a:tc>
                  <a:txBody>
                    <a:bodyPr/>
                    <a:lstStyle/>
                    <a:p>
                      <a:r>
                        <a:rPr kumimoji="1" lang="en-US" altLang="ja-JP" sz="1200" dirty="0"/>
                        <a:t>A</a:t>
                      </a:r>
                      <a:r>
                        <a:rPr kumimoji="1" lang="ja-JP" altLang="en-US" sz="1200" dirty="0"/>
                        <a:t>圏</a:t>
                      </a:r>
                    </a:p>
                  </a:txBody>
                  <a:tcPr>
                    <a:solidFill>
                      <a:schemeClr val="accent3">
                        <a:lumMod val="20000"/>
                        <a:lumOff val="80000"/>
                      </a:schemeClr>
                    </a:solidFill>
                  </a:tcPr>
                </a:tc>
                <a:tc>
                  <a:txBody>
                    <a:bodyPr/>
                    <a:lstStyle/>
                    <a:p>
                      <a:r>
                        <a:rPr kumimoji="1" lang="en-US" altLang="ja-JP" sz="1200" dirty="0"/>
                        <a:t>5</a:t>
                      </a:r>
                      <a:endParaRPr kumimoji="1" lang="ja-JP" altLang="en-US" sz="1200" dirty="0"/>
                    </a:p>
                  </a:txBody>
                  <a:tcPr>
                    <a:solidFill>
                      <a:schemeClr val="accent3">
                        <a:lumMod val="20000"/>
                        <a:lumOff val="80000"/>
                      </a:schemeClr>
                    </a:solidFill>
                  </a:tcPr>
                </a:tc>
                <a:tc>
                  <a:txBody>
                    <a:bodyPr/>
                    <a:lstStyle/>
                    <a:p>
                      <a:r>
                        <a:rPr kumimoji="1" lang="en-US" altLang="ja-JP" sz="1200" dirty="0"/>
                        <a:t>15</a:t>
                      </a:r>
                      <a:endParaRPr kumimoji="1" lang="ja-JP" altLang="en-US" sz="1200" dirty="0"/>
                    </a:p>
                  </a:txBody>
                  <a:tcPr>
                    <a:solidFill>
                      <a:schemeClr val="accent3">
                        <a:lumMod val="20000"/>
                        <a:lumOff val="80000"/>
                      </a:schemeClr>
                    </a:solidFill>
                  </a:tcPr>
                </a:tc>
                <a:tc>
                  <a:txBody>
                    <a:bodyPr/>
                    <a:lstStyle/>
                    <a:p>
                      <a:endParaRPr kumimoji="1" lang="ja-JP" altLang="en-US" sz="1200" dirty="0"/>
                    </a:p>
                  </a:txBody>
                  <a:tcPr>
                    <a:solidFill>
                      <a:schemeClr val="accent3">
                        <a:lumMod val="20000"/>
                        <a:lumOff val="80000"/>
                      </a:schemeClr>
                    </a:solidFill>
                  </a:tcPr>
                </a:tc>
                <a:tc>
                  <a:txBody>
                    <a:bodyPr/>
                    <a:lstStyle/>
                    <a:p>
                      <a:r>
                        <a:rPr kumimoji="1" lang="en-US" altLang="ja-JP" sz="1200" dirty="0"/>
                        <a:t>1</a:t>
                      </a:r>
                      <a:endParaRPr kumimoji="1" lang="ja-JP" altLang="en-US" sz="1200" dirty="0"/>
                    </a:p>
                  </a:txBody>
                  <a:tcPr>
                    <a:solidFill>
                      <a:schemeClr val="accent6">
                        <a:lumMod val="20000"/>
                        <a:lumOff val="80000"/>
                      </a:schemeClr>
                    </a:solidFill>
                  </a:tcPr>
                </a:tc>
                <a:tc>
                  <a:txBody>
                    <a:bodyPr/>
                    <a:lstStyle/>
                    <a:p>
                      <a:r>
                        <a:rPr kumimoji="1" lang="en-US" altLang="ja-JP" sz="1200" dirty="0"/>
                        <a:t>1</a:t>
                      </a:r>
                      <a:endParaRPr kumimoji="1" lang="ja-JP" altLang="en-US" sz="1200" dirty="0"/>
                    </a:p>
                  </a:txBody>
                  <a:tcPr>
                    <a:solidFill>
                      <a:schemeClr val="accent6">
                        <a:lumMod val="20000"/>
                        <a:lumOff val="80000"/>
                      </a:schemeClr>
                    </a:solidFill>
                  </a:tcPr>
                </a:tc>
                <a:extLst>
                  <a:ext uri="{0D108BD9-81ED-4DB2-BD59-A6C34878D82A}">
                    <a16:rowId xmlns:a16="http://schemas.microsoft.com/office/drawing/2014/main" val="1887959598"/>
                  </a:ext>
                </a:extLst>
              </a:tr>
              <a:tr h="535810">
                <a:tc>
                  <a:txBody>
                    <a:bodyPr/>
                    <a:lstStyle/>
                    <a:p>
                      <a:r>
                        <a:rPr kumimoji="1" lang="en-US" altLang="ja-JP" sz="1200" dirty="0"/>
                        <a:t>B</a:t>
                      </a:r>
                      <a:r>
                        <a:rPr kumimoji="1" lang="ja-JP" altLang="en-US" sz="1200" dirty="0"/>
                        <a:t>圏</a:t>
                      </a:r>
                    </a:p>
                  </a:txBody>
                  <a:tcPr>
                    <a:solidFill>
                      <a:schemeClr val="accent3">
                        <a:lumMod val="20000"/>
                        <a:lumOff val="80000"/>
                      </a:schemeClr>
                    </a:solidFill>
                  </a:tcPr>
                </a:tc>
                <a:tc>
                  <a:txBody>
                    <a:bodyPr/>
                    <a:lstStyle/>
                    <a:p>
                      <a:r>
                        <a:rPr kumimoji="1" lang="en-US" altLang="ja-JP" sz="1200" dirty="0"/>
                        <a:t>16</a:t>
                      </a:r>
                      <a:endParaRPr kumimoji="1" lang="ja-JP" altLang="en-US" sz="1200" dirty="0"/>
                    </a:p>
                  </a:txBody>
                  <a:tcPr>
                    <a:solidFill>
                      <a:schemeClr val="accent3">
                        <a:lumMod val="20000"/>
                        <a:lumOff val="80000"/>
                      </a:schemeClr>
                    </a:solidFill>
                  </a:tcPr>
                </a:tc>
                <a:tc>
                  <a:txBody>
                    <a:bodyPr/>
                    <a:lstStyle/>
                    <a:p>
                      <a:r>
                        <a:rPr kumimoji="1" lang="en-US" altLang="ja-JP" sz="1200" dirty="0"/>
                        <a:t>16</a:t>
                      </a:r>
                      <a:endParaRPr kumimoji="1" lang="ja-JP" altLang="en-US" sz="1200" dirty="0"/>
                    </a:p>
                  </a:txBody>
                  <a:tcPr>
                    <a:solidFill>
                      <a:schemeClr val="accent3">
                        <a:lumMod val="20000"/>
                        <a:lumOff val="80000"/>
                      </a:schemeClr>
                    </a:solidFill>
                  </a:tcPr>
                </a:tc>
                <a:tc>
                  <a:txBody>
                    <a:bodyPr/>
                    <a:lstStyle/>
                    <a:p>
                      <a:endParaRPr kumimoji="1" lang="ja-JP" altLang="en-US" sz="1200" dirty="0"/>
                    </a:p>
                  </a:txBody>
                  <a:tcPr>
                    <a:solidFill>
                      <a:schemeClr val="accent3">
                        <a:lumMod val="20000"/>
                        <a:lumOff val="80000"/>
                      </a:schemeClr>
                    </a:solidFill>
                  </a:tcPr>
                </a:tc>
                <a:tc>
                  <a:txBody>
                    <a:bodyPr/>
                    <a:lstStyle/>
                    <a:p>
                      <a:r>
                        <a:rPr kumimoji="1" lang="en-US" altLang="ja-JP" sz="1200" dirty="0"/>
                        <a:t>1</a:t>
                      </a:r>
                      <a:endParaRPr kumimoji="1" lang="ja-JP" altLang="en-US" sz="1200" dirty="0"/>
                    </a:p>
                  </a:txBody>
                  <a:tcPr>
                    <a:solidFill>
                      <a:schemeClr val="accent6">
                        <a:lumMod val="20000"/>
                        <a:lumOff val="80000"/>
                      </a:schemeClr>
                    </a:solidFill>
                  </a:tcPr>
                </a:tc>
                <a:tc>
                  <a:txBody>
                    <a:bodyPr/>
                    <a:lstStyle/>
                    <a:p>
                      <a:r>
                        <a:rPr kumimoji="1" lang="en-US" altLang="ja-JP" sz="1200" dirty="0"/>
                        <a:t>0</a:t>
                      </a:r>
                      <a:endParaRPr kumimoji="1" lang="ja-JP" altLang="en-US" sz="1200" dirty="0"/>
                    </a:p>
                  </a:txBody>
                  <a:tcPr>
                    <a:solidFill>
                      <a:schemeClr val="accent6">
                        <a:lumMod val="40000"/>
                        <a:lumOff val="60000"/>
                      </a:schemeClr>
                    </a:solidFill>
                  </a:tcPr>
                </a:tc>
                <a:extLst>
                  <a:ext uri="{0D108BD9-81ED-4DB2-BD59-A6C34878D82A}">
                    <a16:rowId xmlns:a16="http://schemas.microsoft.com/office/drawing/2014/main" val="2237543993"/>
                  </a:ext>
                </a:extLst>
              </a:tr>
              <a:tr h="535810">
                <a:tc>
                  <a:txBody>
                    <a:bodyPr/>
                    <a:lstStyle/>
                    <a:p>
                      <a:r>
                        <a:rPr kumimoji="1" lang="en-US" altLang="ja-JP" sz="1200" dirty="0"/>
                        <a:t>C</a:t>
                      </a:r>
                      <a:r>
                        <a:rPr kumimoji="1" lang="ja-JP" altLang="en-US" sz="1200" dirty="0"/>
                        <a:t>圏</a:t>
                      </a:r>
                    </a:p>
                  </a:txBody>
                  <a:tcPr>
                    <a:solidFill>
                      <a:schemeClr val="accent3">
                        <a:lumMod val="20000"/>
                        <a:lumOff val="80000"/>
                      </a:schemeClr>
                    </a:solidFill>
                  </a:tcPr>
                </a:tc>
                <a:tc>
                  <a:txBody>
                    <a:bodyPr/>
                    <a:lstStyle/>
                    <a:p>
                      <a:r>
                        <a:rPr kumimoji="1" lang="en-US" altLang="ja-JP" sz="1200" dirty="0"/>
                        <a:t>4</a:t>
                      </a:r>
                      <a:endParaRPr kumimoji="1" lang="ja-JP" altLang="en-US" sz="1200" dirty="0"/>
                    </a:p>
                  </a:txBody>
                  <a:tcPr>
                    <a:solidFill>
                      <a:schemeClr val="accent3">
                        <a:lumMod val="20000"/>
                        <a:lumOff val="80000"/>
                      </a:schemeClr>
                    </a:solidFill>
                  </a:tcPr>
                </a:tc>
                <a:tc>
                  <a:txBody>
                    <a:bodyPr/>
                    <a:lstStyle/>
                    <a:p>
                      <a:r>
                        <a:rPr kumimoji="1" lang="en-US" altLang="ja-JP" sz="1200" dirty="0"/>
                        <a:t>3</a:t>
                      </a:r>
                      <a:endParaRPr kumimoji="1" lang="ja-JP" altLang="en-US" sz="1200" dirty="0"/>
                    </a:p>
                  </a:txBody>
                  <a:tcPr>
                    <a:solidFill>
                      <a:schemeClr val="accent3">
                        <a:lumMod val="20000"/>
                        <a:lumOff val="80000"/>
                      </a:schemeClr>
                    </a:solidFill>
                  </a:tcPr>
                </a:tc>
                <a:tc>
                  <a:txBody>
                    <a:bodyPr/>
                    <a:lstStyle/>
                    <a:p>
                      <a:endParaRPr kumimoji="1" lang="ja-JP" altLang="en-US" sz="1200"/>
                    </a:p>
                  </a:txBody>
                  <a:tcPr>
                    <a:solidFill>
                      <a:schemeClr val="accent3">
                        <a:lumMod val="20000"/>
                        <a:lumOff val="80000"/>
                      </a:schemeClr>
                    </a:solidFill>
                  </a:tcPr>
                </a:tc>
                <a:tc>
                  <a:txBody>
                    <a:bodyPr/>
                    <a:lstStyle/>
                    <a:p>
                      <a:r>
                        <a:rPr kumimoji="1" lang="en-US" altLang="ja-JP" sz="1200" dirty="0"/>
                        <a:t>0</a:t>
                      </a:r>
                      <a:endParaRPr kumimoji="1" lang="ja-JP" altLang="en-US" sz="1200" dirty="0"/>
                    </a:p>
                  </a:txBody>
                  <a:tcPr>
                    <a:solidFill>
                      <a:schemeClr val="accent6">
                        <a:lumMod val="40000"/>
                        <a:lumOff val="60000"/>
                      </a:schemeClr>
                    </a:solidFill>
                  </a:tcPr>
                </a:tc>
                <a:tc>
                  <a:txBody>
                    <a:bodyPr/>
                    <a:lstStyle/>
                    <a:p>
                      <a:r>
                        <a:rPr kumimoji="1" lang="en-US" altLang="ja-JP" sz="1200" dirty="0"/>
                        <a:t>0</a:t>
                      </a:r>
                      <a:endParaRPr kumimoji="1" lang="ja-JP" altLang="en-US" sz="1200" dirty="0"/>
                    </a:p>
                  </a:txBody>
                  <a:tcPr>
                    <a:solidFill>
                      <a:schemeClr val="accent6">
                        <a:lumMod val="40000"/>
                        <a:lumOff val="60000"/>
                      </a:schemeClr>
                    </a:solidFill>
                  </a:tcPr>
                </a:tc>
                <a:extLst>
                  <a:ext uri="{0D108BD9-81ED-4DB2-BD59-A6C34878D82A}">
                    <a16:rowId xmlns:a16="http://schemas.microsoft.com/office/drawing/2014/main" val="2863082171"/>
                  </a:ext>
                </a:extLst>
              </a:tr>
            </a:tbl>
          </a:graphicData>
        </a:graphic>
      </p:graphicFrame>
      <p:graphicFrame>
        <p:nvGraphicFramePr>
          <p:cNvPr id="5" name="表 4"/>
          <p:cNvGraphicFramePr>
            <a:graphicFrameLocks noGrp="1"/>
          </p:cNvGraphicFramePr>
          <p:nvPr>
            <p:extLst/>
          </p:nvPr>
        </p:nvGraphicFramePr>
        <p:xfrm>
          <a:off x="9057604" y="2107690"/>
          <a:ext cx="2752590" cy="2621280"/>
        </p:xfrm>
        <a:graphic>
          <a:graphicData uri="http://schemas.openxmlformats.org/drawingml/2006/table">
            <a:tbl>
              <a:tblPr firstRow="1" bandRow="1">
                <a:tableStyleId>{5C22544A-7EE6-4342-B048-85BDC9FD1C3A}</a:tableStyleId>
              </a:tblPr>
              <a:tblGrid>
                <a:gridCol w="458765">
                  <a:extLst>
                    <a:ext uri="{9D8B030D-6E8A-4147-A177-3AD203B41FA5}">
                      <a16:colId xmlns:a16="http://schemas.microsoft.com/office/drawing/2014/main" val="3897591694"/>
                    </a:ext>
                  </a:extLst>
                </a:gridCol>
                <a:gridCol w="458765">
                  <a:extLst>
                    <a:ext uri="{9D8B030D-6E8A-4147-A177-3AD203B41FA5}">
                      <a16:colId xmlns:a16="http://schemas.microsoft.com/office/drawing/2014/main" val="2452518343"/>
                    </a:ext>
                  </a:extLst>
                </a:gridCol>
                <a:gridCol w="458765">
                  <a:extLst>
                    <a:ext uri="{9D8B030D-6E8A-4147-A177-3AD203B41FA5}">
                      <a16:colId xmlns:a16="http://schemas.microsoft.com/office/drawing/2014/main" val="1752407944"/>
                    </a:ext>
                  </a:extLst>
                </a:gridCol>
                <a:gridCol w="458765">
                  <a:extLst>
                    <a:ext uri="{9D8B030D-6E8A-4147-A177-3AD203B41FA5}">
                      <a16:colId xmlns:a16="http://schemas.microsoft.com/office/drawing/2014/main" val="2250802071"/>
                    </a:ext>
                  </a:extLst>
                </a:gridCol>
                <a:gridCol w="458765">
                  <a:extLst>
                    <a:ext uri="{9D8B030D-6E8A-4147-A177-3AD203B41FA5}">
                      <a16:colId xmlns:a16="http://schemas.microsoft.com/office/drawing/2014/main" val="1649613490"/>
                    </a:ext>
                  </a:extLst>
                </a:gridCol>
                <a:gridCol w="458765">
                  <a:extLst>
                    <a:ext uri="{9D8B030D-6E8A-4147-A177-3AD203B41FA5}">
                      <a16:colId xmlns:a16="http://schemas.microsoft.com/office/drawing/2014/main" val="593300679"/>
                    </a:ext>
                  </a:extLst>
                </a:gridCol>
              </a:tblGrid>
              <a:tr h="396240">
                <a:tc>
                  <a:txBody>
                    <a:bodyPr/>
                    <a:lstStyle/>
                    <a:p>
                      <a:endParaRPr kumimoji="1" lang="ja-JP" altLang="en-US" sz="800" dirty="0"/>
                    </a:p>
                  </a:txBody>
                  <a:tcPr/>
                </a:tc>
                <a:tc>
                  <a:txBody>
                    <a:bodyPr/>
                    <a:lstStyle/>
                    <a:p>
                      <a:r>
                        <a:rPr kumimoji="1" lang="ja-JP" altLang="en-US" sz="1000" dirty="0"/>
                        <a:t>統合失調</a:t>
                      </a:r>
                    </a:p>
                  </a:txBody>
                  <a:tcPr/>
                </a:tc>
                <a:tc>
                  <a:txBody>
                    <a:bodyPr/>
                    <a:lstStyle/>
                    <a:p>
                      <a:r>
                        <a:rPr kumimoji="1" lang="ja-JP" altLang="en-US" sz="1000" dirty="0"/>
                        <a:t>うつ</a:t>
                      </a:r>
                    </a:p>
                  </a:txBody>
                  <a:tcPr/>
                </a:tc>
                <a:tc>
                  <a:txBody>
                    <a:bodyPr/>
                    <a:lstStyle/>
                    <a:p>
                      <a:r>
                        <a:rPr kumimoji="1" lang="ja-JP" altLang="en-US" sz="1000" dirty="0"/>
                        <a:t>・・</a:t>
                      </a:r>
                    </a:p>
                  </a:txBody>
                  <a:tcPr/>
                </a:tc>
                <a:tc>
                  <a:txBody>
                    <a:bodyPr/>
                    <a:lstStyle/>
                    <a:p>
                      <a:r>
                        <a:rPr kumimoji="1" lang="ja-JP" altLang="en-US" sz="1000" dirty="0"/>
                        <a:t>依存症</a:t>
                      </a:r>
                    </a:p>
                  </a:txBody>
                  <a:tcPr/>
                </a:tc>
                <a:tc>
                  <a:txBody>
                    <a:bodyPr/>
                    <a:lstStyle/>
                    <a:p>
                      <a:r>
                        <a:rPr kumimoji="1" lang="ja-JP" altLang="en-US" sz="1000" dirty="0"/>
                        <a:t>災害</a:t>
                      </a:r>
                    </a:p>
                  </a:txBody>
                  <a:tcPr/>
                </a:tc>
                <a:extLst>
                  <a:ext uri="{0D108BD9-81ED-4DB2-BD59-A6C34878D82A}">
                    <a16:rowId xmlns:a16="http://schemas.microsoft.com/office/drawing/2014/main" val="2303942048"/>
                  </a:ext>
                </a:extLst>
              </a:tr>
              <a:tr h="457200">
                <a:tc>
                  <a:txBody>
                    <a:bodyPr/>
                    <a:lstStyle/>
                    <a:p>
                      <a:r>
                        <a:rPr kumimoji="1" lang="ja-JP" altLang="en-US" sz="1200" dirty="0"/>
                        <a:t>全域</a:t>
                      </a:r>
                    </a:p>
                  </a:txBody>
                  <a:tcPr/>
                </a:tc>
                <a:tc>
                  <a:txBody>
                    <a:bodyPr/>
                    <a:lstStyle/>
                    <a:p>
                      <a:r>
                        <a:rPr kumimoji="1" lang="en-US" altLang="ja-JP" sz="1200" dirty="0"/>
                        <a:t>25</a:t>
                      </a:r>
                      <a:endParaRPr kumimoji="1" lang="ja-JP" altLang="en-US" sz="1200" dirty="0"/>
                    </a:p>
                  </a:txBody>
                  <a:tcPr anchor="ctr"/>
                </a:tc>
                <a:tc>
                  <a:txBody>
                    <a:bodyPr/>
                    <a:lstStyle/>
                    <a:p>
                      <a:r>
                        <a:rPr kumimoji="1" lang="en-US" altLang="ja-JP" sz="1200" dirty="0"/>
                        <a:t>34</a:t>
                      </a:r>
                      <a:endParaRPr kumimoji="1" lang="ja-JP" altLang="en-US" sz="1200" dirty="0"/>
                    </a:p>
                  </a:txBody>
                  <a:tcPr anchor="ctr"/>
                </a:tc>
                <a:tc>
                  <a:txBody>
                    <a:bodyPr/>
                    <a:lstStyle/>
                    <a:p>
                      <a:endParaRPr kumimoji="1" lang="ja-JP" altLang="en-US" sz="1200" dirty="0"/>
                    </a:p>
                  </a:txBody>
                  <a:tcPr anchor="ctr"/>
                </a:tc>
                <a:tc>
                  <a:txBody>
                    <a:bodyPr/>
                    <a:lstStyle/>
                    <a:p>
                      <a:r>
                        <a:rPr kumimoji="1" lang="en-US" altLang="ja-JP" sz="1200" dirty="0"/>
                        <a:t>2</a:t>
                      </a:r>
                      <a:endParaRPr kumimoji="1" lang="ja-JP" altLang="en-US" sz="1200" dirty="0"/>
                    </a:p>
                  </a:txBody>
                  <a:tcPr anchor="ctr"/>
                </a:tc>
                <a:tc>
                  <a:txBody>
                    <a:bodyPr/>
                    <a:lstStyle/>
                    <a:p>
                      <a:r>
                        <a:rPr kumimoji="1" lang="en-US" altLang="ja-JP" sz="1200" dirty="0"/>
                        <a:t>1</a:t>
                      </a:r>
                      <a:endParaRPr kumimoji="1" lang="ja-JP" altLang="en-US" sz="1200" dirty="0"/>
                    </a:p>
                  </a:txBody>
                  <a:tcPr anchor="ctr"/>
                </a:tc>
                <a:extLst>
                  <a:ext uri="{0D108BD9-81ED-4DB2-BD59-A6C34878D82A}">
                    <a16:rowId xmlns:a16="http://schemas.microsoft.com/office/drawing/2014/main" val="2135563506"/>
                  </a:ext>
                </a:extLst>
              </a:tr>
              <a:tr h="335280">
                <a:tc>
                  <a:txBody>
                    <a:bodyPr/>
                    <a:lstStyle/>
                    <a:p>
                      <a:r>
                        <a:rPr kumimoji="1" lang="en-US" altLang="ja-JP" sz="1200" dirty="0"/>
                        <a:t>P</a:t>
                      </a:r>
                      <a:r>
                        <a:rPr kumimoji="1" lang="ja-JP" altLang="en-US" sz="1200" dirty="0"/>
                        <a:t>圏</a:t>
                      </a:r>
                    </a:p>
                  </a:txBody>
                  <a:tcPr>
                    <a:solidFill>
                      <a:schemeClr val="accent3">
                        <a:lumMod val="20000"/>
                        <a:lumOff val="80000"/>
                      </a:schemeClr>
                    </a:solidFill>
                  </a:tcPr>
                </a:tc>
                <a:tc>
                  <a:txBody>
                    <a:bodyPr/>
                    <a:lstStyle/>
                    <a:p>
                      <a:r>
                        <a:rPr kumimoji="1" lang="en-US" altLang="ja-JP" sz="1200" dirty="0"/>
                        <a:t>2</a:t>
                      </a:r>
                      <a:endParaRPr kumimoji="1" lang="ja-JP" altLang="en-US" sz="1200" dirty="0"/>
                    </a:p>
                  </a:txBody>
                  <a:tcPr>
                    <a:solidFill>
                      <a:schemeClr val="accent6">
                        <a:lumMod val="20000"/>
                        <a:lumOff val="80000"/>
                      </a:schemeClr>
                    </a:solidFill>
                  </a:tcPr>
                </a:tc>
                <a:tc>
                  <a:txBody>
                    <a:bodyPr/>
                    <a:lstStyle/>
                    <a:p>
                      <a:r>
                        <a:rPr kumimoji="1" lang="en-US" altLang="ja-JP" sz="1200" dirty="0"/>
                        <a:t>8</a:t>
                      </a:r>
                      <a:endParaRPr kumimoji="1" lang="ja-JP" altLang="en-US" sz="1200" dirty="0"/>
                    </a:p>
                  </a:txBody>
                  <a:tcPr>
                    <a:solidFill>
                      <a:schemeClr val="accent3">
                        <a:lumMod val="20000"/>
                        <a:lumOff val="80000"/>
                      </a:schemeClr>
                    </a:solidFill>
                  </a:tcPr>
                </a:tc>
                <a:tc>
                  <a:txBody>
                    <a:bodyPr/>
                    <a:lstStyle/>
                    <a:p>
                      <a:endParaRPr kumimoji="1" lang="ja-JP" altLang="en-US" sz="1200"/>
                    </a:p>
                  </a:txBody>
                  <a:tcPr>
                    <a:solidFill>
                      <a:schemeClr val="accent3">
                        <a:lumMod val="20000"/>
                        <a:lumOff val="80000"/>
                      </a:schemeClr>
                    </a:solidFill>
                  </a:tcPr>
                </a:tc>
                <a:tc>
                  <a:txBody>
                    <a:bodyPr/>
                    <a:lstStyle/>
                    <a:p>
                      <a:r>
                        <a:rPr kumimoji="1" lang="en-US" altLang="ja-JP" sz="1200" dirty="0"/>
                        <a:t>0</a:t>
                      </a:r>
                      <a:endParaRPr kumimoji="1" lang="ja-JP" altLang="en-US" sz="1200" dirty="0"/>
                    </a:p>
                  </a:txBody>
                  <a:tcPr>
                    <a:solidFill>
                      <a:schemeClr val="accent6">
                        <a:lumMod val="60000"/>
                        <a:lumOff val="40000"/>
                      </a:schemeClr>
                    </a:solidFill>
                  </a:tcPr>
                </a:tc>
                <a:tc>
                  <a:txBody>
                    <a:bodyPr/>
                    <a:lstStyle/>
                    <a:p>
                      <a:r>
                        <a:rPr kumimoji="1" lang="en-US" altLang="ja-JP" sz="1200" dirty="0"/>
                        <a:t>0</a:t>
                      </a:r>
                      <a:endParaRPr kumimoji="1" lang="ja-JP" altLang="en-US" sz="1200" dirty="0"/>
                    </a:p>
                  </a:txBody>
                  <a:tcPr>
                    <a:solidFill>
                      <a:schemeClr val="accent6">
                        <a:lumMod val="60000"/>
                        <a:lumOff val="40000"/>
                      </a:schemeClr>
                    </a:solidFill>
                  </a:tcPr>
                </a:tc>
                <a:extLst>
                  <a:ext uri="{0D108BD9-81ED-4DB2-BD59-A6C34878D82A}">
                    <a16:rowId xmlns:a16="http://schemas.microsoft.com/office/drawing/2014/main" val="229781905"/>
                  </a:ext>
                </a:extLst>
              </a:tr>
              <a:tr h="335280">
                <a:tc>
                  <a:txBody>
                    <a:bodyPr/>
                    <a:lstStyle/>
                    <a:p>
                      <a:r>
                        <a:rPr kumimoji="1" lang="en-US" altLang="ja-JP" sz="1200" dirty="0"/>
                        <a:t>Q</a:t>
                      </a:r>
                      <a:r>
                        <a:rPr kumimoji="1" lang="ja-JP" altLang="en-US" sz="1200" dirty="0"/>
                        <a:t>圏</a:t>
                      </a:r>
                    </a:p>
                  </a:txBody>
                  <a:tcPr>
                    <a:solidFill>
                      <a:schemeClr val="accent3">
                        <a:lumMod val="20000"/>
                        <a:lumOff val="80000"/>
                      </a:schemeClr>
                    </a:solidFill>
                  </a:tcPr>
                </a:tc>
                <a:tc>
                  <a:txBody>
                    <a:bodyPr/>
                    <a:lstStyle/>
                    <a:p>
                      <a:r>
                        <a:rPr kumimoji="1" lang="en-US" altLang="ja-JP" sz="1200" dirty="0"/>
                        <a:t>3</a:t>
                      </a:r>
                      <a:endParaRPr kumimoji="1" lang="ja-JP" altLang="en-US" sz="1200" dirty="0"/>
                    </a:p>
                  </a:txBody>
                  <a:tcPr>
                    <a:solidFill>
                      <a:schemeClr val="accent3">
                        <a:lumMod val="20000"/>
                        <a:lumOff val="80000"/>
                      </a:schemeClr>
                    </a:solidFill>
                  </a:tcPr>
                </a:tc>
                <a:tc>
                  <a:txBody>
                    <a:bodyPr/>
                    <a:lstStyle/>
                    <a:p>
                      <a:r>
                        <a:rPr kumimoji="1" lang="en-US" altLang="ja-JP" sz="1200" dirty="0"/>
                        <a:t>7</a:t>
                      </a:r>
                      <a:endParaRPr kumimoji="1" lang="ja-JP" altLang="en-US" sz="1200" dirty="0"/>
                    </a:p>
                  </a:txBody>
                  <a:tcPr>
                    <a:solidFill>
                      <a:schemeClr val="accent3">
                        <a:lumMod val="20000"/>
                        <a:lumOff val="80000"/>
                      </a:schemeClr>
                    </a:solidFill>
                  </a:tcPr>
                </a:tc>
                <a:tc>
                  <a:txBody>
                    <a:bodyPr/>
                    <a:lstStyle/>
                    <a:p>
                      <a:endParaRPr kumimoji="1" lang="ja-JP" altLang="en-US" sz="1200"/>
                    </a:p>
                  </a:txBody>
                  <a:tcPr>
                    <a:solidFill>
                      <a:schemeClr val="accent3">
                        <a:lumMod val="20000"/>
                        <a:lumOff val="80000"/>
                      </a:schemeClr>
                    </a:solidFill>
                  </a:tcPr>
                </a:tc>
                <a:tc>
                  <a:txBody>
                    <a:bodyPr/>
                    <a:lstStyle/>
                    <a:p>
                      <a:r>
                        <a:rPr kumimoji="1" lang="en-US" altLang="ja-JP" sz="1200" dirty="0"/>
                        <a:t>1</a:t>
                      </a:r>
                      <a:endParaRPr kumimoji="1" lang="ja-JP" altLang="en-US" sz="1200" dirty="0"/>
                    </a:p>
                  </a:txBody>
                  <a:tcPr>
                    <a:solidFill>
                      <a:schemeClr val="accent6">
                        <a:lumMod val="20000"/>
                        <a:lumOff val="80000"/>
                      </a:schemeClr>
                    </a:solidFill>
                  </a:tcPr>
                </a:tc>
                <a:tc>
                  <a:txBody>
                    <a:bodyPr/>
                    <a:lstStyle/>
                    <a:p>
                      <a:r>
                        <a:rPr kumimoji="1" lang="en-US" altLang="ja-JP" sz="1200" dirty="0"/>
                        <a:t>1</a:t>
                      </a:r>
                      <a:endParaRPr kumimoji="1" lang="ja-JP" altLang="en-US" sz="1200" dirty="0"/>
                    </a:p>
                  </a:txBody>
                  <a:tcPr>
                    <a:solidFill>
                      <a:schemeClr val="accent6">
                        <a:lumMod val="20000"/>
                        <a:lumOff val="80000"/>
                      </a:schemeClr>
                    </a:solidFill>
                  </a:tcPr>
                </a:tc>
                <a:extLst>
                  <a:ext uri="{0D108BD9-81ED-4DB2-BD59-A6C34878D82A}">
                    <a16:rowId xmlns:a16="http://schemas.microsoft.com/office/drawing/2014/main" val="3917833922"/>
                  </a:ext>
                </a:extLst>
              </a:tr>
              <a:tr h="274320">
                <a:tc>
                  <a:txBody>
                    <a:bodyPr/>
                    <a:lstStyle/>
                    <a:p>
                      <a:r>
                        <a:rPr kumimoji="1" lang="en-US" altLang="ja-JP" sz="1200" dirty="0"/>
                        <a:t>R</a:t>
                      </a:r>
                      <a:r>
                        <a:rPr kumimoji="1" lang="ja-JP" altLang="en-US" sz="1200" dirty="0"/>
                        <a:t>圏</a:t>
                      </a:r>
                    </a:p>
                  </a:txBody>
                  <a:tcPr>
                    <a:solidFill>
                      <a:schemeClr val="accent3">
                        <a:lumMod val="20000"/>
                        <a:lumOff val="80000"/>
                      </a:schemeClr>
                    </a:solidFill>
                  </a:tcPr>
                </a:tc>
                <a:tc>
                  <a:txBody>
                    <a:bodyPr/>
                    <a:lstStyle/>
                    <a:p>
                      <a:r>
                        <a:rPr kumimoji="1" lang="en-US" altLang="ja-JP" sz="1200" dirty="0"/>
                        <a:t>5</a:t>
                      </a:r>
                      <a:endParaRPr kumimoji="1" lang="ja-JP" altLang="en-US" sz="1200" dirty="0"/>
                    </a:p>
                  </a:txBody>
                  <a:tcPr>
                    <a:solidFill>
                      <a:schemeClr val="accent3">
                        <a:lumMod val="20000"/>
                        <a:lumOff val="80000"/>
                      </a:schemeClr>
                    </a:solidFill>
                  </a:tcPr>
                </a:tc>
                <a:tc>
                  <a:txBody>
                    <a:bodyPr/>
                    <a:lstStyle/>
                    <a:p>
                      <a:r>
                        <a:rPr kumimoji="1" lang="en-US" altLang="ja-JP" sz="1200" dirty="0"/>
                        <a:t>5</a:t>
                      </a:r>
                      <a:endParaRPr kumimoji="1" lang="ja-JP" altLang="en-US" sz="1200" dirty="0"/>
                    </a:p>
                  </a:txBody>
                  <a:tcPr>
                    <a:solidFill>
                      <a:schemeClr val="accent3">
                        <a:lumMod val="20000"/>
                        <a:lumOff val="80000"/>
                      </a:schemeClr>
                    </a:solidFill>
                  </a:tcPr>
                </a:tc>
                <a:tc>
                  <a:txBody>
                    <a:bodyPr/>
                    <a:lstStyle/>
                    <a:p>
                      <a:endParaRPr kumimoji="1" lang="ja-JP" altLang="en-US" sz="1200" dirty="0"/>
                    </a:p>
                  </a:txBody>
                  <a:tcPr>
                    <a:solidFill>
                      <a:schemeClr val="accent3">
                        <a:lumMod val="20000"/>
                        <a:lumOff val="80000"/>
                      </a:schemeClr>
                    </a:solidFill>
                  </a:tcPr>
                </a:tc>
                <a:tc>
                  <a:txBody>
                    <a:bodyPr/>
                    <a:lstStyle/>
                    <a:p>
                      <a:r>
                        <a:rPr kumimoji="1" lang="en-US" altLang="ja-JP" sz="1200" dirty="0"/>
                        <a:t>1</a:t>
                      </a:r>
                      <a:endParaRPr kumimoji="1" lang="ja-JP" altLang="en-US" sz="1200" dirty="0"/>
                    </a:p>
                  </a:txBody>
                  <a:tcPr>
                    <a:solidFill>
                      <a:schemeClr val="accent6">
                        <a:lumMod val="20000"/>
                        <a:lumOff val="80000"/>
                      </a:schemeClr>
                    </a:solidFill>
                  </a:tcPr>
                </a:tc>
                <a:tc>
                  <a:txBody>
                    <a:bodyPr/>
                    <a:lstStyle/>
                    <a:p>
                      <a:r>
                        <a:rPr kumimoji="1" lang="en-US" altLang="ja-JP" sz="1200" dirty="0"/>
                        <a:t>0</a:t>
                      </a:r>
                      <a:endParaRPr kumimoji="1" lang="ja-JP" altLang="en-US" sz="1200" dirty="0"/>
                    </a:p>
                  </a:txBody>
                  <a:tcPr>
                    <a:solidFill>
                      <a:schemeClr val="accent6">
                        <a:lumMod val="60000"/>
                        <a:lumOff val="40000"/>
                      </a:schemeClr>
                    </a:solidFill>
                  </a:tcPr>
                </a:tc>
                <a:extLst>
                  <a:ext uri="{0D108BD9-81ED-4DB2-BD59-A6C34878D82A}">
                    <a16:rowId xmlns:a16="http://schemas.microsoft.com/office/drawing/2014/main" val="2031526153"/>
                  </a:ext>
                </a:extLst>
              </a:tr>
              <a:tr h="274320">
                <a:tc>
                  <a:txBody>
                    <a:bodyPr/>
                    <a:lstStyle/>
                    <a:p>
                      <a:r>
                        <a:rPr kumimoji="1" lang="en-US" altLang="ja-JP" sz="1200" dirty="0"/>
                        <a:t>S</a:t>
                      </a:r>
                      <a:r>
                        <a:rPr kumimoji="1" lang="ja-JP" altLang="en-US" sz="1200" dirty="0"/>
                        <a:t>圏　</a:t>
                      </a:r>
                    </a:p>
                  </a:txBody>
                  <a:tcPr>
                    <a:solidFill>
                      <a:schemeClr val="accent3">
                        <a:lumMod val="20000"/>
                        <a:lumOff val="80000"/>
                      </a:schemeClr>
                    </a:solidFill>
                  </a:tcPr>
                </a:tc>
                <a:tc>
                  <a:txBody>
                    <a:bodyPr/>
                    <a:lstStyle/>
                    <a:p>
                      <a:r>
                        <a:rPr kumimoji="1" lang="en-US" altLang="ja-JP" sz="1200" dirty="0"/>
                        <a:t>11</a:t>
                      </a:r>
                      <a:endParaRPr kumimoji="1" lang="ja-JP" altLang="en-US" sz="1200" dirty="0"/>
                    </a:p>
                  </a:txBody>
                  <a:tcPr>
                    <a:solidFill>
                      <a:schemeClr val="accent3">
                        <a:lumMod val="20000"/>
                        <a:lumOff val="80000"/>
                      </a:schemeClr>
                    </a:solidFill>
                  </a:tcPr>
                </a:tc>
                <a:tc>
                  <a:txBody>
                    <a:bodyPr/>
                    <a:lstStyle/>
                    <a:p>
                      <a:r>
                        <a:rPr kumimoji="1" lang="en-US" altLang="ja-JP" sz="1200" dirty="0"/>
                        <a:t>9</a:t>
                      </a:r>
                      <a:endParaRPr kumimoji="1" lang="ja-JP" altLang="en-US" sz="1200" dirty="0"/>
                    </a:p>
                  </a:txBody>
                  <a:tcPr>
                    <a:solidFill>
                      <a:schemeClr val="accent3">
                        <a:lumMod val="20000"/>
                        <a:lumOff val="80000"/>
                      </a:schemeClr>
                    </a:solidFill>
                  </a:tcPr>
                </a:tc>
                <a:tc>
                  <a:txBody>
                    <a:bodyPr/>
                    <a:lstStyle/>
                    <a:p>
                      <a:endParaRPr kumimoji="1" lang="ja-JP" altLang="en-US" sz="1200" dirty="0"/>
                    </a:p>
                  </a:txBody>
                  <a:tcPr>
                    <a:solidFill>
                      <a:schemeClr val="accent3">
                        <a:lumMod val="20000"/>
                        <a:lumOff val="80000"/>
                      </a:schemeClr>
                    </a:solidFill>
                  </a:tcPr>
                </a:tc>
                <a:tc>
                  <a:txBody>
                    <a:bodyPr/>
                    <a:lstStyle/>
                    <a:p>
                      <a:r>
                        <a:rPr kumimoji="1" lang="en-US" altLang="ja-JP" sz="1200" dirty="0"/>
                        <a:t>0</a:t>
                      </a:r>
                      <a:endParaRPr kumimoji="1" lang="ja-JP" altLang="en-US" sz="1200" dirty="0"/>
                    </a:p>
                  </a:txBody>
                  <a:tcPr>
                    <a:solidFill>
                      <a:schemeClr val="accent6">
                        <a:lumMod val="60000"/>
                        <a:lumOff val="40000"/>
                      </a:schemeClr>
                    </a:solidFill>
                  </a:tcPr>
                </a:tc>
                <a:tc>
                  <a:txBody>
                    <a:bodyPr/>
                    <a:lstStyle/>
                    <a:p>
                      <a:r>
                        <a:rPr kumimoji="1" lang="en-US" altLang="ja-JP" sz="1200" dirty="0"/>
                        <a:t>0</a:t>
                      </a:r>
                      <a:endParaRPr kumimoji="1" lang="ja-JP" altLang="en-US" sz="1200" dirty="0"/>
                    </a:p>
                  </a:txBody>
                  <a:tcPr>
                    <a:solidFill>
                      <a:schemeClr val="accent6">
                        <a:lumMod val="60000"/>
                        <a:lumOff val="40000"/>
                      </a:schemeClr>
                    </a:solidFill>
                  </a:tcPr>
                </a:tc>
                <a:extLst>
                  <a:ext uri="{0D108BD9-81ED-4DB2-BD59-A6C34878D82A}">
                    <a16:rowId xmlns:a16="http://schemas.microsoft.com/office/drawing/2014/main" val="3018772823"/>
                  </a:ext>
                </a:extLst>
              </a:tr>
              <a:tr h="274320">
                <a:tc>
                  <a:txBody>
                    <a:bodyPr/>
                    <a:lstStyle/>
                    <a:p>
                      <a:r>
                        <a:rPr kumimoji="1" lang="en-US" altLang="ja-JP" sz="1200" dirty="0"/>
                        <a:t>T</a:t>
                      </a:r>
                      <a:r>
                        <a:rPr kumimoji="1" lang="ja-JP" altLang="en-US" sz="1200" dirty="0"/>
                        <a:t>圏</a:t>
                      </a:r>
                    </a:p>
                  </a:txBody>
                  <a:tcPr>
                    <a:solidFill>
                      <a:schemeClr val="accent3">
                        <a:lumMod val="20000"/>
                        <a:lumOff val="80000"/>
                      </a:schemeClr>
                    </a:solidFill>
                  </a:tcPr>
                </a:tc>
                <a:tc>
                  <a:txBody>
                    <a:bodyPr/>
                    <a:lstStyle/>
                    <a:p>
                      <a:r>
                        <a:rPr kumimoji="1" lang="en-US" altLang="ja-JP" sz="1200" dirty="0"/>
                        <a:t>0</a:t>
                      </a:r>
                      <a:endParaRPr kumimoji="1" lang="ja-JP" altLang="en-US" sz="1200" dirty="0"/>
                    </a:p>
                  </a:txBody>
                  <a:tcPr>
                    <a:solidFill>
                      <a:schemeClr val="accent6">
                        <a:lumMod val="60000"/>
                        <a:lumOff val="40000"/>
                      </a:schemeClr>
                    </a:solidFill>
                  </a:tcPr>
                </a:tc>
                <a:tc>
                  <a:txBody>
                    <a:bodyPr/>
                    <a:lstStyle/>
                    <a:p>
                      <a:r>
                        <a:rPr kumimoji="1" lang="en-US" altLang="ja-JP" sz="1200" dirty="0"/>
                        <a:t>2</a:t>
                      </a:r>
                      <a:endParaRPr kumimoji="1" lang="ja-JP" altLang="en-US" sz="1200" dirty="0"/>
                    </a:p>
                  </a:txBody>
                  <a:tcPr>
                    <a:solidFill>
                      <a:schemeClr val="accent6">
                        <a:lumMod val="20000"/>
                        <a:lumOff val="80000"/>
                      </a:schemeClr>
                    </a:solidFill>
                  </a:tcPr>
                </a:tc>
                <a:tc>
                  <a:txBody>
                    <a:bodyPr/>
                    <a:lstStyle/>
                    <a:p>
                      <a:endParaRPr kumimoji="1" lang="ja-JP" altLang="en-US" sz="1200" dirty="0"/>
                    </a:p>
                  </a:txBody>
                  <a:tcPr>
                    <a:solidFill>
                      <a:schemeClr val="accent3">
                        <a:lumMod val="20000"/>
                        <a:lumOff val="80000"/>
                      </a:schemeClr>
                    </a:solidFill>
                  </a:tcPr>
                </a:tc>
                <a:tc>
                  <a:txBody>
                    <a:bodyPr/>
                    <a:lstStyle/>
                    <a:p>
                      <a:r>
                        <a:rPr kumimoji="1" lang="en-US" altLang="ja-JP" sz="1200" dirty="0"/>
                        <a:t>0</a:t>
                      </a:r>
                      <a:endParaRPr kumimoji="1" lang="ja-JP" altLang="en-US" sz="1200" dirty="0"/>
                    </a:p>
                  </a:txBody>
                  <a:tcPr>
                    <a:solidFill>
                      <a:schemeClr val="accent6">
                        <a:lumMod val="60000"/>
                        <a:lumOff val="40000"/>
                      </a:schemeClr>
                    </a:solidFill>
                  </a:tcPr>
                </a:tc>
                <a:tc>
                  <a:txBody>
                    <a:bodyPr/>
                    <a:lstStyle/>
                    <a:p>
                      <a:r>
                        <a:rPr kumimoji="1" lang="en-US" altLang="ja-JP" sz="1200" dirty="0"/>
                        <a:t>0</a:t>
                      </a:r>
                      <a:endParaRPr kumimoji="1" lang="ja-JP" altLang="en-US" sz="1200" dirty="0"/>
                    </a:p>
                  </a:txBody>
                  <a:tcPr>
                    <a:solidFill>
                      <a:schemeClr val="accent6">
                        <a:lumMod val="60000"/>
                        <a:lumOff val="40000"/>
                      </a:schemeClr>
                    </a:solidFill>
                  </a:tcPr>
                </a:tc>
                <a:extLst>
                  <a:ext uri="{0D108BD9-81ED-4DB2-BD59-A6C34878D82A}">
                    <a16:rowId xmlns:a16="http://schemas.microsoft.com/office/drawing/2014/main" val="1033190528"/>
                  </a:ext>
                </a:extLst>
              </a:tr>
              <a:tr h="274320">
                <a:tc>
                  <a:txBody>
                    <a:bodyPr/>
                    <a:lstStyle/>
                    <a:p>
                      <a:r>
                        <a:rPr kumimoji="1" lang="en-US" altLang="ja-JP" sz="1200" dirty="0"/>
                        <a:t>U</a:t>
                      </a:r>
                      <a:r>
                        <a:rPr kumimoji="1" lang="ja-JP" altLang="en-US" sz="1200" dirty="0"/>
                        <a:t>圏</a:t>
                      </a:r>
                    </a:p>
                  </a:txBody>
                  <a:tcPr>
                    <a:solidFill>
                      <a:schemeClr val="accent3">
                        <a:lumMod val="20000"/>
                        <a:lumOff val="80000"/>
                      </a:schemeClr>
                    </a:solidFill>
                  </a:tcPr>
                </a:tc>
                <a:tc>
                  <a:txBody>
                    <a:bodyPr/>
                    <a:lstStyle/>
                    <a:p>
                      <a:r>
                        <a:rPr kumimoji="1" lang="en-US" altLang="ja-JP" sz="1200" dirty="0"/>
                        <a:t>4</a:t>
                      </a:r>
                      <a:endParaRPr kumimoji="1" lang="ja-JP" altLang="en-US" sz="1200" dirty="0"/>
                    </a:p>
                  </a:txBody>
                  <a:tcPr>
                    <a:solidFill>
                      <a:schemeClr val="accent3">
                        <a:lumMod val="20000"/>
                        <a:lumOff val="80000"/>
                      </a:schemeClr>
                    </a:solidFill>
                  </a:tcPr>
                </a:tc>
                <a:tc>
                  <a:txBody>
                    <a:bodyPr/>
                    <a:lstStyle/>
                    <a:p>
                      <a:r>
                        <a:rPr kumimoji="1" lang="en-US" altLang="ja-JP" sz="1200" dirty="0"/>
                        <a:t>3</a:t>
                      </a:r>
                      <a:endParaRPr kumimoji="1" lang="ja-JP" altLang="en-US" sz="1200" dirty="0"/>
                    </a:p>
                  </a:txBody>
                  <a:tcPr>
                    <a:solidFill>
                      <a:schemeClr val="accent3">
                        <a:lumMod val="20000"/>
                        <a:lumOff val="80000"/>
                      </a:schemeClr>
                    </a:solidFill>
                  </a:tcPr>
                </a:tc>
                <a:tc>
                  <a:txBody>
                    <a:bodyPr/>
                    <a:lstStyle/>
                    <a:p>
                      <a:endParaRPr kumimoji="1" lang="ja-JP" altLang="en-US" sz="1200"/>
                    </a:p>
                  </a:txBody>
                  <a:tcPr>
                    <a:solidFill>
                      <a:schemeClr val="accent3">
                        <a:lumMod val="20000"/>
                        <a:lumOff val="80000"/>
                      </a:schemeClr>
                    </a:solidFill>
                  </a:tcPr>
                </a:tc>
                <a:tc>
                  <a:txBody>
                    <a:bodyPr/>
                    <a:lstStyle/>
                    <a:p>
                      <a:r>
                        <a:rPr kumimoji="1" lang="en-US" altLang="ja-JP" sz="1200" dirty="0"/>
                        <a:t>0</a:t>
                      </a:r>
                      <a:endParaRPr kumimoji="1" lang="ja-JP" altLang="en-US" sz="1200" dirty="0"/>
                    </a:p>
                  </a:txBody>
                  <a:tcPr>
                    <a:solidFill>
                      <a:schemeClr val="accent6">
                        <a:lumMod val="60000"/>
                        <a:lumOff val="40000"/>
                      </a:schemeClr>
                    </a:solidFill>
                  </a:tcPr>
                </a:tc>
                <a:tc>
                  <a:txBody>
                    <a:bodyPr/>
                    <a:lstStyle/>
                    <a:p>
                      <a:r>
                        <a:rPr kumimoji="1" lang="en-US" altLang="ja-JP" sz="1200" dirty="0"/>
                        <a:t>0</a:t>
                      </a:r>
                      <a:endParaRPr kumimoji="1" lang="ja-JP" altLang="en-US" sz="1200" dirty="0"/>
                    </a:p>
                  </a:txBody>
                  <a:tcPr>
                    <a:solidFill>
                      <a:schemeClr val="accent6">
                        <a:lumMod val="60000"/>
                        <a:lumOff val="40000"/>
                      </a:schemeClr>
                    </a:solidFill>
                  </a:tcPr>
                </a:tc>
                <a:extLst>
                  <a:ext uri="{0D108BD9-81ED-4DB2-BD59-A6C34878D82A}">
                    <a16:rowId xmlns:a16="http://schemas.microsoft.com/office/drawing/2014/main" val="2653487353"/>
                  </a:ext>
                </a:extLst>
              </a:tr>
            </a:tbl>
          </a:graphicData>
        </a:graphic>
      </p:graphicFrame>
      <p:graphicFrame>
        <p:nvGraphicFramePr>
          <p:cNvPr id="6" name="表 5"/>
          <p:cNvGraphicFramePr>
            <a:graphicFrameLocks noGrp="1"/>
          </p:cNvGraphicFramePr>
          <p:nvPr>
            <p:extLst/>
          </p:nvPr>
        </p:nvGraphicFramePr>
        <p:xfrm>
          <a:off x="419482" y="2160795"/>
          <a:ext cx="2813244" cy="2679054"/>
        </p:xfrm>
        <a:graphic>
          <a:graphicData uri="http://schemas.openxmlformats.org/drawingml/2006/table">
            <a:tbl>
              <a:tblPr firstRow="1" bandRow="1">
                <a:tableStyleId>{5C22544A-7EE6-4342-B048-85BDC9FD1C3A}</a:tableStyleId>
              </a:tblPr>
              <a:tblGrid>
                <a:gridCol w="468874">
                  <a:extLst>
                    <a:ext uri="{9D8B030D-6E8A-4147-A177-3AD203B41FA5}">
                      <a16:colId xmlns:a16="http://schemas.microsoft.com/office/drawing/2014/main" val="2253014329"/>
                    </a:ext>
                  </a:extLst>
                </a:gridCol>
                <a:gridCol w="468874">
                  <a:extLst>
                    <a:ext uri="{9D8B030D-6E8A-4147-A177-3AD203B41FA5}">
                      <a16:colId xmlns:a16="http://schemas.microsoft.com/office/drawing/2014/main" val="504350153"/>
                    </a:ext>
                  </a:extLst>
                </a:gridCol>
                <a:gridCol w="468874">
                  <a:extLst>
                    <a:ext uri="{9D8B030D-6E8A-4147-A177-3AD203B41FA5}">
                      <a16:colId xmlns:a16="http://schemas.microsoft.com/office/drawing/2014/main" val="3600844321"/>
                    </a:ext>
                  </a:extLst>
                </a:gridCol>
                <a:gridCol w="468874">
                  <a:extLst>
                    <a:ext uri="{9D8B030D-6E8A-4147-A177-3AD203B41FA5}">
                      <a16:colId xmlns:a16="http://schemas.microsoft.com/office/drawing/2014/main" val="3585702858"/>
                    </a:ext>
                  </a:extLst>
                </a:gridCol>
                <a:gridCol w="468874">
                  <a:extLst>
                    <a:ext uri="{9D8B030D-6E8A-4147-A177-3AD203B41FA5}">
                      <a16:colId xmlns:a16="http://schemas.microsoft.com/office/drawing/2014/main" val="3322560629"/>
                    </a:ext>
                  </a:extLst>
                </a:gridCol>
                <a:gridCol w="468874">
                  <a:extLst>
                    <a:ext uri="{9D8B030D-6E8A-4147-A177-3AD203B41FA5}">
                      <a16:colId xmlns:a16="http://schemas.microsoft.com/office/drawing/2014/main" val="2649837412"/>
                    </a:ext>
                  </a:extLst>
                </a:gridCol>
              </a:tblGrid>
              <a:tr h="513359">
                <a:tc>
                  <a:txBody>
                    <a:bodyPr/>
                    <a:lstStyle/>
                    <a:p>
                      <a:endParaRPr kumimoji="1" lang="ja-JP" altLang="en-US" sz="1000" dirty="0"/>
                    </a:p>
                  </a:txBody>
                  <a:tcPr/>
                </a:tc>
                <a:tc>
                  <a:txBody>
                    <a:bodyPr/>
                    <a:lstStyle/>
                    <a:p>
                      <a:r>
                        <a:rPr kumimoji="1" lang="ja-JP" altLang="en-US" sz="1000" dirty="0"/>
                        <a:t>統合失調</a:t>
                      </a:r>
                    </a:p>
                  </a:txBody>
                  <a:tcPr/>
                </a:tc>
                <a:tc>
                  <a:txBody>
                    <a:bodyPr/>
                    <a:lstStyle/>
                    <a:p>
                      <a:r>
                        <a:rPr kumimoji="1" lang="ja-JP" altLang="en-US" sz="1000" dirty="0"/>
                        <a:t>うつ</a:t>
                      </a:r>
                    </a:p>
                  </a:txBody>
                  <a:tcPr/>
                </a:tc>
                <a:tc>
                  <a:txBody>
                    <a:bodyPr/>
                    <a:lstStyle/>
                    <a:p>
                      <a:r>
                        <a:rPr kumimoji="1" lang="ja-JP" altLang="en-US" sz="1000" dirty="0"/>
                        <a:t>・・</a:t>
                      </a:r>
                    </a:p>
                  </a:txBody>
                  <a:tcPr/>
                </a:tc>
                <a:tc>
                  <a:txBody>
                    <a:bodyPr/>
                    <a:lstStyle/>
                    <a:p>
                      <a:r>
                        <a:rPr kumimoji="1" lang="ja-JP" altLang="en-US" sz="1000" dirty="0"/>
                        <a:t>依存症</a:t>
                      </a:r>
                    </a:p>
                  </a:txBody>
                  <a:tcPr/>
                </a:tc>
                <a:tc>
                  <a:txBody>
                    <a:bodyPr/>
                    <a:lstStyle/>
                    <a:p>
                      <a:r>
                        <a:rPr kumimoji="1" lang="ja-JP" altLang="en-US" sz="1000" dirty="0"/>
                        <a:t>災害</a:t>
                      </a:r>
                    </a:p>
                  </a:txBody>
                  <a:tcPr/>
                </a:tc>
                <a:extLst>
                  <a:ext uri="{0D108BD9-81ED-4DB2-BD59-A6C34878D82A}">
                    <a16:rowId xmlns:a16="http://schemas.microsoft.com/office/drawing/2014/main" val="1535168026"/>
                  </a:ext>
                </a:extLst>
              </a:tr>
              <a:tr h="2165695">
                <a:tc>
                  <a:txBody>
                    <a:bodyPr/>
                    <a:lstStyle/>
                    <a:p>
                      <a:r>
                        <a:rPr kumimoji="1" lang="ja-JP" altLang="en-US" sz="1200" dirty="0"/>
                        <a:t>全域</a:t>
                      </a:r>
                    </a:p>
                    <a:p>
                      <a:endParaRPr kumimoji="1" lang="ja-JP" altLang="en-US" sz="1200" dirty="0"/>
                    </a:p>
                    <a:p>
                      <a:r>
                        <a:rPr kumimoji="1" lang="ja-JP" altLang="en-US" sz="1200" dirty="0"/>
                        <a:t>医療機関数</a:t>
                      </a:r>
                    </a:p>
                  </a:txBody>
                  <a:tcPr/>
                </a:tc>
                <a:tc>
                  <a:txBody>
                    <a:bodyPr/>
                    <a:lstStyle/>
                    <a:p>
                      <a:r>
                        <a:rPr kumimoji="1" lang="en-US" altLang="ja-JP" sz="1200" dirty="0"/>
                        <a:t>25</a:t>
                      </a:r>
                      <a:endParaRPr kumimoji="1" lang="ja-JP" altLang="en-US" sz="1200" dirty="0"/>
                    </a:p>
                  </a:txBody>
                  <a:tcPr anchor="ctr"/>
                </a:tc>
                <a:tc>
                  <a:txBody>
                    <a:bodyPr/>
                    <a:lstStyle/>
                    <a:p>
                      <a:r>
                        <a:rPr kumimoji="1" lang="en-US" altLang="ja-JP" sz="1200" dirty="0"/>
                        <a:t>34</a:t>
                      </a:r>
                      <a:endParaRPr kumimoji="1" lang="ja-JP" altLang="en-US" sz="1200" dirty="0"/>
                    </a:p>
                  </a:txBody>
                  <a:tcPr anchor="ctr"/>
                </a:tc>
                <a:tc>
                  <a:txBody>
                    <a:bodyPr/>
                    <a:lstStyle/>
                    <a:p>
                      <a:endParaRPr kumimoji="1" lang="ja-JP" altLang="en-US" sz="1200" dirty="0"/>
                    </a:p>
                  </a:txBody>
                  <a:tcPr anchor="ctr"/>
                </a:tc>
                <a:tc>
                  <a:txBody>
                    <a:bodyPr/>
                    <a:lstStyle/>
                    <a:p>
                      <a:r>
                        <a:rPr kumimoji="1" lang="en-US" altLang="ja-JP" sz="1200" dirty="0"/>
                        <a:t>2</a:t>
                      </a:r>
                      <a:endParaRPr kumimoji="1" lang="ja-JP" altLang="en-US" sz="1200" dirty="0"/>
                    </a:p>
                  </a:txBody>
                  <a:tcPr anchor="ctr">
                    <a:solidFill>
                      <a:schemeClr val="accent6">
                        <a:lumMod val="20000"/>
                        <a:lumOff val="80000"/>
                      </a:schemeClr>
                    </a:solidFill>
                  </a:tcPr>
                </a:tc>
                <a:tc>
                  <a:txBody>
                    <a:bodyPr/>
                    <a:lstStyle/>
                    <a:p>
                      <a:r>
                        <a:rPr kumimoji="1" lang="en-US" altLang="ja-JP" sz="1200" dirty="0"/>
                        <a:t>1</a:t>
                      </a:r>
                      <a:endParaRPr kumimoji="1" lang="ja-JP" altLang="en-US" sz="1200" dirty="0"/>
                    </a:p>
                  </a:txBody>
                  <a:tcPr anchor="ctr">
                    <a:solidFill>
                      <a:schemeClr val="accent6">
                        <a:lumMod val="20000"/>
                        <a:lumOff val="80000"/>
                      </a:schemeClr>
                    </a:solidFill>
                  </a:tcPr>
                </a:tc>
                <a:extLst>
                  <a:ext uri="{0D108BD9-81ED-4DB2-BD59-A6C34878D82A}">
                    <a16:rowId xmlns:a16="http://schemas.microsoft.com/office/drawing/2014/main" val="3940427300"/>
                  </a:ext>
                </a:extLst>
              </a:tr>
            </a:tbl>
          </a:graphicData>
        </a:graphic>
      </p:graphicFrame>
      <p:sp>
        <p:nvSpPr>
          <p:cNvPr id="7" name="テキスト ボックス 6"/>
          <p:cNvSpPr txBox="1"/>
          <p:nvPr/>
        </p:nvSpPr>
        <p:spPr>
          <a:xfrm>
            <a:off x="277091" y="1749010"/>
            <a:ext cx="1173941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全域</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精神医療圏                  　　　　　　複数</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次医療圏の組み合わせ　　　　　　</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次医療圏</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精神医療圏</a:t>
            </a:r>
          </a:p>
        </p:txBody>
      </p:sp>
      <p:sp>
        <p:nvSpPr>
          <p:cNvPr id="8" name="テキスト ボックス 7"/>
          <p:cNvSpPr txBox="1"/>
          <p:nvPr/>
        </p:nvSpPr>
        <p:spPr>
          <a:xfrm>
            <a:off x="419482" y="5033818"/>
            <a:ext cx="2813244" cy="1200329"/>
          </a:xfrm>
          <a:prstGeom prst="rect">
            <a:avLst/>
          </a:prstGeom>
          <a:noFill/>
          <a:ln>
            <a:solidFill>
              <a:schemeClr val="tx1"/>
            </a:solidFill>
            <a:prstDash val="dash"/>
          </a:ln>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すべての疾患・領域で「ゼロ」の医療機能がないため、課題を見出し難い</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多数の医療機関がある疾患・領域では、域内連携構築の書き込みが複雑になる</a:t>
            </a:r>
          </a:p>
        </p:txBody>
      </p:sp>
      <p:sp>
        <p:nvSpPr>
          <p:cNvPr id="13" name="テキスト ボックス 12"/>
          <p:cNvSpPr txBox="1"/>
          <p:nvPr/>
        </p:nvSpPr>
        <p:spPr>
          <a:xfrm>
            <a:off x="4707851" y="5033818"/>
            <a:ext cx="2813244" cy="1200329"/>
          </a:xfrm>
          <a:prstGeom prst="rect">
            <a:avLst/>
          </a:prstGeom>
          <a:noFill/>
          <a:ln>
            <a:solidFill>
              <a:schemeClr val="tx1"/>
            </a:solidFill>
            <a:prstDash val="dash"/>
          </a:ln>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多数の患者がいる主要疾患は、圏域内でカバーできることが、視覚的にわかる</a:t>
            </a:r>
          </a:p>
          <a:p>
            <a:pPr marL="171450" indent="-171450">
              <a:buFont typeface="Arial" panose="020B0604020202020204" pitchFamily="34" charset="0"/>
              <a:buChar char="•"/>
              <a:defRPr/>
            </a:pPr>
            <a:r>
              <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まれな疾患・領域では圏域間の連携様式を容易に把握</a:t>
            </a:r>
            <a:r>
              <a:rPr lang="ja-JP" altLang="en-US" sz="1200" dirty="0">
                <a:solidFill>
                  <a:prstClr val="black"/>
                </a:solidFill>
              </a:rPr>
              <a:t>できる</a:t>
            </a:r>
          </a:p>
          <a:p>
            <a:pPr marL="171450" indent="-171450">
              <a:buFont typeface="Arial" panose="020B0604020202020204" pitchFamily="34" charset="0"/>
              <a:buChar char="•"/>
              <a:defRPr/>
            </a:pPr>
            <a:r>
              <a:rPr lang="ja-JP" altLang="en-US" sz="1200" dirty="0">
                <a:solidFill>
                  <a:prstClr val="black"/>
                </a:solidFill>
              </a:rPr>
              <a:t>合併した圏域の役割分担が煩雑</a:t>
            </a:r>
          </a:p>
        </p:txBody>
      </p:sp>
      <p:cxnSp>
        <p:nvCxnSpPr>
          <p:cNvPr id="14" name="直線矢印コネクタ 13"/>
          <p:cNvCxnSpPr/>
          <p:nvPr/>
        </p:nvCxnSpPr>
        <p:spPr>
          <a:xfrm>
            <a:off x="6797964" y="4091709"/>
            <a:ext cx="0" cy="36945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7393708" y="3606799"/>
            <a:ext cx="23092" cy="85436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a:off x="7319818" y="3606799"/>
            <a:ext cx="0" cy="36945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6797964" y="4130610"/>
            <a:ext cx="202783" cy="338554"/>
          </a:xfrm>
          <a:prstGeom prst="rect">
            <a:avLst/>
          </a:prstGeom>
          <a:noFill/>
          <a:ln>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4472C4"/>
                </a:solidFill>
                <a:effectLst/>
                <a:uLnTx/>
                <a:uFillTx/>
                <a:latin typeface="游ゴシック" panose="020F0502020204030204"/>
                <a:ea typeface="游ゴシック" panose="020B0400000000000000" pitchFamily="50" charset="-128"/>
                <a:cs typeface="+mn-cs"/>
              </a:rPr>
              <a:t>連携</a:t>
            </a:r>
          </a:p>
        </p:txBody>
      </p:sp>
      <p:sp>
        <p:nvSpPr>
          <p:cNvPr id="19" name="テキスト ボックス 18"/>
          <p:cNvSpPr txBox="1"/>
          <p:nvPr/>
        </p:nvSpPr>
        <p:spPr>
          <a:xfrm>
            <a:off x="7405254" y="3955124"/>
            <a:ext cx="202783" cy="338554"/>
          </a:xfrm>
          <a:prstGeom prst="rect">
            <a:avLst/>
          </a:prstGeom>
          <a:noFill/>
          <a:ln>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4472C4"/>
                </a:solidFill>
                <a:effectLst/>
                <a:uLnTx/>
                <a:uFillTx/>
                <a:latin typeface="游ゴシック" panose="020F0502020204030204"/>
                <a:ea typeface="游ゴシック" panose="020B0400000000000000" pitchFamily="50" charset="-128"/>
                <a:cs typeface="+mn-cs"/>
              </a:rPr>
              <a:t>連携</a:t>
            </a:r>
          </a:p>
        </p:txBody>
      </p:sp>
      <p:sp>
        <p:nvSpPr>
          <p:cNvPr id="20" name="テキスト ボックス 19"/>
          <p:cNvSpPr txBox="1"/>
          <p:nvPr/>
        </p:nvSpPr>
        <p:spPr>
          <a:xfrm>
            <a:off x="8996220" y="5033818"/>
            <a:ext cx="2813244" cy="1200329"/>
          </a:xfrm>
          <a:prstGeom prst="rect">
            <a:avLst/>
          </a:prstGeom>
          <a:noFill/>
          <a:ln>
            <a:solidFill>
              <a:schemeClr val="tx1"/>
            </a:solidFill>
            <a:prstDash val="dash"/>
          </a:ln>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いくつかの領域で「ゼロ」の医療機能があるため、課題が増える</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既存資源の活用が容易</a:t>
            </a: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医師会、保健所等</a:t>
            </a: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endPar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圏域間の連携様式が疾患ごとに多様に作ることができ明確になる</a:t>
            </a:r>
          </a:p>
        </p:txBody>
      </p:sp>
      <p:sp>
        <p:nvSpPr>
          <p:cNvPr id="22" name="テキスト ボックス 21"/>
          <p:cNvSpPr txBox="1"/>
          <p:nvPr/>
        </p:nvSpPr>
        <p:spPr>
          <a:xfrm>
            <a:off x="11122900" y="3839672"/>
            <a:ext cx="202783" cy="338554"/>
          </a:xfrm>
          <a:prstGeom prst="rect">
            <a:avLst/>
          </a:prstGeom>
          <a:noFill/>
          <a:ln>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4472C4"/>
                </a:solidFill>
                <a:effectLst/>
                <a:uLnTx/>
                <a:uFillTx/>
                <a:latin typeface="游ゴシック" panose="020F0502020204030204"/>
                <a:ea typeface="游ゴシック" panose="020B0400000000000000" pitchFamily="50" charset="-128"/>
                <a:cs typeface="+mn-cs"/>
              </a:rPr>
              <a:t>連携</a:t>
            </a:r>
          </a:p>
        </p:txBody>
      </p:sp>
      <p:cxnSp>
        <p:nvCxnSpPr>
          <p:cNvPr id="23" name="直線矢印コネクタ 22"/>
          <p:cNvCxnSpPr/>
          <p:nvPr/>
        </p:nvCxnSpPr>
        <p:spPr>
          <a:xfrm>
            <a:off x="11169668" y="3664526"/>
            <a:ext cx="23092" cy="85436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a:off x="10916585" y="3773058"/>
            <a:ext cx="15757" cy="30018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a:off x="9853859" y="4008949"/>
            <a:ext cx="24305" cy="34573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p:nvPr/>
        </p:nvCxnSpPr>
        <p:spPr>
          <a:xfrm>
            <a:off x="10324909" y="4008949"/>
            <a:ext cx="18676" cy="33188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a:off x="9782546" y="3084921"/>
            <a:ext cx="11546" cy="40642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11617042" y="3844292"/>
            <a:ext cx="202783" cy="338554"/>
          </a:xfrm>
          <a:prstGeom prst="rect">
            <a:avLst/>
          </a:prstGeom>
          <a:noFill/>
          <a:ln>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4472C4"/>
                </a:solidFill>
                <a:effectLst/>
                <a:uLnTx/>
                <a:uFillTx/>
                <a:latin typeface="游ゴシック" panose="020F0502020204030204"/>
                <a:ea typeface="游ゴシック" panose="020B0400000000000000" pitchFamily="50" charset="-128"/>
                <a:cs typeface="+mn-cs"/>
              </a:rPr>
              <a:t>連携</a:t>
            </a:r>
          </a:p>
        </p:txBody>
      </p:sp>
      <p:cxnSp>
        <p:nvCxnSpPr>
          <p:cNvPr id="33" name="直線矢印コネクタ 32"/>
          <p:cNvCxnSpPr/>
          <p:nvPr/>
        </p:nvCxnSpPr>
        <p:spPr>
          <a:xfrm>
            <a:off x="11689568" y="3669146"/>
            <a:ext cx="23092" cy="85436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a:off x="11274663" y="3109689"/>
            <a:ext cx="0" cy="66336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p:cNvCxnSpPr/>
          <p:nvPr/>
        </p:nvCxnSpPr>
        <p:spPr>
          <a:xfrm>
            <a:off x="11678022" y="3108478"/>
            <a:ext cx="11546" cy="40642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吹き出し: 円形 37"/>
          <p:cNvSpPr/>
          <p:nvPr/>
        </p:nvSpPr>
        <p:spPr>
          <a:xfrm>
            <a:off x="2966894" y="2284968"/>
            <a:ext cx="1499021" cy="1229935"/>
          </a:xfrm>
          <a:prstGeom prst="wedgeEllipseCallout">
            <a:avLst>
              <a:gd name="adj1" fmla="val -60817"/>
              <a:gd name="adj2" fmla="val 38324"/>
            </a:avLst>
          </a:prstGeom>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広い県内を見渡せば、どこかの医療機関が、何かやっているから、県民は移動すればよい</a:t>
            </a:r>
          </a:p>
        </p:txBody>
      </p:sp>
      <p:sp>
        <p:nvSpPr>
          <p:cNvPr id="39" name="吹き出し: 円形 38"/>
          <p:cNvSpPr/>
          <p:nvPr/>
        </p:nvSpPr>
        <p:spPr>
          <a:xfrm>
            <a:off x="2895671" y="3606799"/>
            <a:ext cx="953923" cy="983674"/>
          </a:xfrm>
          <a:prstGeom prst="wedgeEllipseCallout">
            <a:avLst>
              <a:gd name="adj1" fmla="val 32421"/>
              <a:gd name="adj2" fmla="val -68017"/>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現実性のある医療計画か</a:t>
            </a:r>
            <a:r>
              <a:rPr kumimoji="1" lang="en-US" altLang="ja-JP"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endParaRPr kumimoji="1" lang="ja-JP" altLang="en-US"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0" name="吹き出し: 円形 39"/>
          <p:cNvSpPr/>
          <p:nvPr/>
        </p:nvSpPr>
        <p:spPr>
          <a:xfrm>
            <a:off x="7608037" y="2230827"/>
            <a:ext cx="1499021" cy="1229935"/>
          </a:xfrm>
          <a:prstGeom prst="wedgeEllipseCallout">
            <a:avLst>
              <a:gd name="adj1" fmla="val 51324"/>
              <a:gd name="adj2" fmla="val 106662"/>
            </a:avLst>
          </a:prstGeom>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過疎地域では一般的な疾患もカバーできていないことがわかる</a:t>
            </a:r>
            <a:endParaRPr kumimoji="1" lang="en-US" altLang="ja-JP" sz="1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1" name="吹き出し: 円形 40"/>
          <p:cNvSpPr/>
          <p:nvPr/>
        </p:nvSpPr>
        <p:spPr>
          <a:xfrm>
            <a:off x="7670841" y="3741480"/>
            <a:ext cx="1098545" cy="983674"/>
          </a:xfrm>
          <a:prstGeom prst="wedgeEllipseCallout">
            <a:avLst>
              <a:gd name="adj1" fmla="val 10408"/>
              <a:gd name="adj2" fmla="val -91781"/>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圏域間連携の必要性を示せる</a:t>
            </a:r>
          </a:p>
        </p:txBody>
      </p:sp>
      <p:sp>
        <p:nvSpPr>
          <p:cNvPr id="44" name="吹き出し: 円形 43"/>
          <p:cNvSpPr/>
          <p:nvPr/>
        </p:nvSpPr>
        <p:spPr>
          <a:xfrm>
            <a:off x="3372632" y="4590473"/>
            <a:ext cx="1367205" cy="1307507"/>
          </a:xfrm>
          <a:prstGeom prst="wedgeEllipseCallout">
            <a:avLst>
              <a:gd name="adj1" fmla="val 152753"/>
              <a:gd name="adj2" fmla="val -58895"/>
            </a:avLst>
          </a:prstGeom>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過疎の</a:t>
            </a:r>
            <a:r>
              <a:rPr kumimoji="1" lang="en-US" altLang="ja-JP"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C</a:t>
            </a:r>
            <a:r>
              <a:rPr lang="ja-JP" altLang="en-US" sz="1050" dirty="0">
                <a:solidFill>
                  <a:prstClr val="black"/>
                </a:solidFill>
                <a:latin typeface="游ゴシック" panose="020F0502020204030204"/>
                <a:ea typeface="游ゴシック" panose="020B0400000000000000" pitchFamily="50" charset="-128"/>
              </a:rPr>
              <a:t>圏</a:t>
            </a:r>
            <a:r>
              <a:rPr kumimoji="1" lang="ja-JP" altLang="en-US"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は</a:t>
            </a:r>
            <a:r>
              <a:rPr lang="ja-JP" altLang="en-US" sz="1050" dirty="0">
                <a:solidFill>
                  <a:prstClr val="black"/>
                </a:solidFill>
                <a:latin typeface="游ゴシック" panose="020F0502020204030204"/>
                <a:ea typeface="游ゴシック" panose="020B0400000000000000" pitchFamily="50" charset="-128"/>
              </a:rPr>
              <a:t>一部疾患は</a:t>
            </a:r>
            <a:r>
              <a:rPr kumimoji="1" lang="en-US" altLang="ja-JP"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B</a:t>
            </a:r>
            <a:r>
              <a:rPr kumimoji="1" lang="ja-JP" altLang="en-US"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圏と連携して考えよう。</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圏域ごとの協議の場は</a:t>
            </a:r>
            <a:r>
              <a:rPr kumimoji="1" lang="en-US" altLang="ja-JP"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C</a:t>
            </a:r>
            <a:r>
              <a:rPr kumimoji="1" lang="ja-JP" altLang="en-US"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圏でやろう。</a:t>
            </a:r>
          </a:p>
        </p:txBody>
      </p:sp>
      <p:grpSp>
        <p:nvGrpSpPr>
          <p:cNvPr id="36" name="グループ化 35">
            <a:extLst>
              <a:ext uri="{FF2B5EF4-FFF2-40B4-BE49-F238E27FC236}">
                <a16:creationId xmlns:a16="http://schemas.microsoft.com/office/drawing/2014/main" id="{4DC4DB3B-93D1-4FEC-BAAB-5E324FCEA897}"/>
              </a:ext>
            </a:extLst>
          </p:cNvPr>
          <p:cNvGrpSpPr/>
          <p:nvPr/>
        </p:nvGrpSpPr>
        <p:grpSpPr>
          <a:xfrm>
            <a:off x="9749096" y="93708"/>
            <a:ext cx="2442904" cy="302805"/>
            <a:chOff x="8112864" y="141043"/>
            <a:chExt cx="3207178" cy="366395"/>
          </a:xfrm>
        </p:grpSpPr>
        <p:sp>
          <p:nvSpPr>
            <p:cNvPr id="37" name="矢印: 五方向 36">
              <a:extLst>
                <a:ext uri="{FF2B5EF4-FFF2-40B4-BE49-F238E27FC236}">
                  <a16:creationId xmlns:a16="http://schemas.microsoft.com/office/drawing/2014/main" id="{AE208B99-91E9-472F-90EA-43D427F0B17B}"/>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矢印: 五方向 41">
              <a:extLst>
                <a:ext uri="{FF2B5EF4-FFF2-40B4-BE49-F238E27FC236}">
                  <a16:creationId xmlns:a16="http://schemas.microsoft.com/office/drawing/2014/main" id="{4A184803-7CC6-4210-9AA3-E21278848A4D}"/>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43" name="矢印: 五方向 42">
              <a:extLst>
                <a:ext uri="{FF2B5EF4-FFF2-40B4-BE49-F238E27FC236}">
                  <a16:creationId xmlns:a16="http://schemas.microsoft.com/office/drawing/2014/main" id="{AF96C477-EED4-489C-8B14-B3A7429B28F4}"/>
                </a:ext>
              </a:extLst>
            </p:cNvPr>
            <p:cNvSpPr/>
            <p:nvPr/>
          </p:nvSpPr>
          <p:spPr>
            <a:xfrm>
              <a:off x="9706150"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45" name="矢印: 五方向 44">
              <a:extLst>
                <a:ext uri="{FF2B5EF4-FFF2-40B4-BE49-F238E27FC236}">
                  <a16:creationId xmlns:a16="http://schemas.microsoft.com/office/drawing/2014/main" id="{638676B6-6B2E-4A6D-8155-4A48DF44552B}"/>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46" name="スライド番号プレースホルダー 4"/>
          <p:cNvSpPr>
            <a:spLocks noGrp="1"/>
          </p:cNvSpPr>
          <p:nvPr>
            <p:ph type="sldNum" sz="quarter" idx="12"/>
          </p:nvPr>
        </p:nvSpPr>
        <p:spPr>
          <a:xfrm>
            <a:off x="-80682" y="6491612"/>
            <a:ext cx="497541"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927FFD-3D24-4EC2-AEC8-E83A8D96C0AC}" type="slidenum">
              <a:rPr kumimoji="1" lang="ja-JP" altLang="en-US" b="0" i="0" u="none" strike="noStrike" kern="1200" cap="none" spc="0" normalizeH="0" baseline="0" noProof="0">
                <a:ln>
                  <a:noFill/>
                </a:ln>
                <a:solidFill>
                  <a:prstClr val="black"/>
                </a:solidFill>
                <a:effectLst/>
                <a:uLnTx/>
                <a:uFillTx/>
                <a:latin typeface="ＭＳ Ｐゴシック"/>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b="0" i="0" u="none" strike="noStrike" kern="1200" cap="none" spc="0" normalizeH="0" baseline="0" noProof="0" dirty="0">
              <a:ln>
                <a:noFill/>
              </a:ln>
              <a:solidFill>
                <a:prstClr val="black"/>
              </a:solidFill>
              <a:effectLst/>
              <a:uLnTx/>
              <a:uFillTx/>
              <a:latin typeface="ＭＳ Ｐゴシック"/>
              <a:ea typeface="游ゴシック" panose="020B0400000000000000" pitchFamily="50" charset="-128"/>
              <a:cs typeface="+mn-cs"/>
            </a:endParaRPr>
          </a:p>
        </p:txBody>
      </p:sp>
    </p:spTree>
    <p:extLst>
      <p:ext uri="{BB962C8B-B14F-4D97-AF65-F5344CB8AC3E}">
        <p14:creationId xmlns:p14="http://schemas.microsoft.com/office/powerpoint/2010/main" val="41170356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7B81C3-481A-45C4-B8A6-B946687465A4}"/>
              </a:ext>
            </a:extLst>
          </p:cNvPr>
          <p:cNvSpPr>
            <a:spLocks noGrp="1"/>
          </p:cNvSpPr>
          <p:nvPr>
            <p:ph type="title"/>
          </p:nvPr>
        </p:nvSpPr>
        <p:spPr/>
        <p:txBody>
          <a:bodyPr/>
          <a:lstStyle/>
          <a:p>
            <a:r>
              <a:rPr kumimoji="1" lang="ja-JP" altLang="en-US" dirty="0"/>
              <a:t>（参考）医療計画アンケート</a:t>
            </a:r>
          </a:p>
        </p:txBody>
      </p:sp>
      <p:sp>
        <p:nvSpPr>
          <p:cNvPr id="3" name="コンテンツ プレースホルダー 2">
            <a:extLst>
              <a:ext uri="{FF2B5EF4-FFF2-40B4-BE49-F238E27FC236}">
                <a16:creationId xmlns:a16="http://schemas.microsoft.com/office/drawing/2014/main" id="{A1495C3D-EFD7-4CF9-8A78-1208E632627D}"/>
              </a:ext>
            </a:extLst>
          </p:cNvPr>
          <p:cNvSpPr>
            <a:spLocks noGrp="1"/>
          </p:cNvSpPr>
          <p:nvPr>
            <p:ph idx="1"/>
          </p:nvPr>
        </p:nvSpPr>
        <p:spPr/>
        <p:txBody>
          <a:bodyPr/>
          <a:lstStyle/>
          <a:p>
            <a:pPr marL="0" indent="0"/>
            <a:r>
              <a:rPr kumimoji="1" lang="ja-JP" altLang="en-US" dirty="0"/>
              <a:t>以下のようなエクセル形式でのアンケートを実施予定ですので、ご協力をお願いいたします。</a:t>
            </a:r>
            <a:br>
              <a:rPr kumimoji="1" lang="en-US" altLang="ja-JP" dirty="0"/>
            </a:br>
            <a:r>
              <a:rPr lang="zh-TW" altLang="en-US" dirty="0"/>
              <a:t>①精神医療圏 ②医療機能一覧 </a:t>
            </a:r>
            <a:r>
              <a:rPr lang="ja-JP" altLang="en-US" dirty="0"/>
              <a:t>③推計ワークシート利用状況 ④医療計画指標の採用状況 の</a:t>
            </a:r>
            <a:r>
              <a:rPr lang="en-US" altLang="ja-JP" dirty="0"/>
              <a:t>4</a:t>
            </a:r>
            <a:r>
              <a:rPr lang="ja-JP" altLang="en-US" dirty="0" err="1"/>
              <a:t>つを</a:t>
            </a:r>
            <a:r>
              <a:rPr lang="ja-JP" altLang="en-US" dirty="0"/>
              <a:t>含みます。</a:t>
            </a:r>
            <a:r>
              <a:rPr lang="en-US" altLang="ja-JP" dirty="0"/>
              <a:t>(</a:t>
            </a:r>
            <a:r>
              <a:rPr lang="ja-JP" altLang="en-US" dirty="0"/>
              <a:t>後述</a:t>
            </a:r>
            <a:r>
              <a:rPr lang="en-US" altLang="ja-JP" dirty="0"/>
              <a:t>)</a:t>
            </a:r>
            <a:endParaRPr kumimoji="1" lang="ja-JP" altLang="en-US" dirty="0"/>
          </a:p>
        </p:txBody>
      </p:sp>
      <p:pic>
        <p:nvPicPr>
          <p:cNvPr id="10" name="図 9">
            <a:extLst>
              <a:ext uri="{FF2B5EF4-FFF2-40B4-BE49-F238E27FC236}">
                <a16:creationId xmlns:a16="http://schemas.microsoft.com/office/drawing/2014/main" id="{7C02B716-7124-4592-8E3A-08E30F3BDA0B}"/>
              </a:ext>
            </a:extLst>
          </p:cNvPr>
          <p:cNvPicPr>
            <a:picLocks noChangeAspect="1"/>
          </p:cNvPicPr>
          <p:nvPr/>
        </p:nvPicPr>
        <p:blipFill>
          <a:blip r:embed="rId3"/>
          <a:stretch>
            <a:fillRect/>
          </a:stretch>
        </p:blipFill>
        <p:spPr>
          <a:xfrm>
            <a:off x="1863090" y="1543850"/>
            <a:ext cx="8465820" cy="5186363"/>
          </a:xfrm>
          <a:prstGeom prst="rect">
            <a:avLst/>
          </a:prstGeom>
        </p:spPr>
      </p:pic>
    </p:spTree>
    <p:extLst>
      <p:ext uri="{BB962C8B-B14F-4D97-AF65-F5344CB8AC3E}">
        <p14:creationId xmlns:p14="http://schemas.microsoft.com/office/powerpoint/2010/main" val="213084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（参考）</a:t>
            </a:r>
            <a:r>
              <a:rPr lang="en-US" altLang="ja-JP" dirty="0"/>
              <a:t>NDB</a:t>
            </a:r>
            <a:r>
              <a:rPr lang="ja-JP" altLang="ja-JP" dirty="0"/>
              <a:t>データ特性および集計方法</a:t>
            </a:r>
            <a:r>
              <a:rPr lang="ja-JP" altLang="en-US" dirty="0"/>
              <a:t>の注意点</a:t>
            </a:r>
            <a:endParaRPr kumimoji="1" lang="ja-JP" altLang="en-US" dirty="0"/>
          </a:p>
        </p:txBody>
      </p:sp>
      <p:sp>
        <p:nvSpPr>
          <p:cNvPr id="3" name="Content Placeholder 2"/>
          <p:cNvSpPr>
            <a:spLocks noGrp="1"/>
          </p:cNvSpPr>
          <p:nvPr>
            <p:ph idx="1"/>
          </p:nvPr>
        </p:nvSpPr>
        <p:spPr>
          <a:xfrm>
            <a:off x="83963" y="657114"/>
            <a:ext cx="11582400" cy="381000"/>
          </a:xfrm>
        </p:spPr>
        <p:txBody>
          <a:bodyPr/>
          <a:lstStyle/>
          <a:p>
            <a:pPr marL="0" indent="0"/>
            <a:r>
              <a:rPr lang="en-US" altLang="ja-JP" dirty="0"/>
              <a:t>NDB</a:t>
            </a:r>
            <a:r>
              <a:rPr lang="ja-JP" altLang="en-US" dirty="0"/>
              <a:t>は</a:t>
            </a:r>
            <a:r>
              <a:rPr lang="en-US" altLang="ja-JP" dirty="0"/>
              <a:t>1</a:t>
            </a:r>
            <a:r>
              <a:rPr lang="ja-JP" altLang="en-US" dirty="0"/>
              <a:t>年間で</a:t>
            </a:r>
            <a:r>
              <a:rPr lang="en-US" altLang="ja-JP" dirty="0"/>
              <a:t>1</a:t>
            </a:r>
            <a:r>
              <a:rPr lang="ja-JP" altLang="en-US" dirty="0"/>
              <a:t>度でも現れた実患者数である。→</a:t>
            </a:r>
            <a:r>
              <a:rPr lang="en-US" altLang="ja-JP" dirty="0"/>
              <a:t>630</a:t>
            </a:r>
            <a:r>
              <a:rPr lang="ja-JP" altLang="en-US" dirty="0"/>
              <a:t>調査や患者調査等より数が多い。</a:t>
            </a:r>
            <a:br>
              <a:rPr lang="en-US" altLang="ja-JP" dirty="0"/>
            </a:br>
            <a:r>
              <a:rPr lang="ja-JP" altLang="en-US" dirty="0"/>
              <a:t>①圏域またぎ ②疾患名 ③対象患者 ④少ない数値の表示 の</a:t>
            </a:r>
            <a:r>
              <a:rPr lang="en-US" altLang="ja-JP" dirty="0"/>
              <a:t>4</a:t>
            </a:r>
            <a:r>
              <a:rPr lang="ja-JP" altLang="en-US" dirty="0"/>
              <a:t>点にご注意いただきたい。</a:t>
            </a:r>
            <a:endParaRPr kumimoji="1" lang="ja-JP" altLang="en-US" dirty="0"/>
          </a:p>
        </p:txBody>
      </p:sp>
      <p:sp>
        <p:nvSpPr>
          <p:cNvPr id="7" name="正方形/長方形 6"/>
          <p:cNvSpPr/>
          <p:nvPr/>
        </p:nvSpPr>
        <p:spPr>
          <a:xfrm>
            <a:off x="121256" y="4292117"/>
            <a:ext cx="1848055" cy="1026402"/>
          </a:xfrm>
          <a:prstGeom prst="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③対象患者</a:t>
            </a:r>
          </a:p>
        </p:txBody>
      </p:sp>
      <p:sp>
        <p:nvSpPr>
          <p:cNvPr id="5" name="正方形/長方形 4"/>
          <p:cNvSpPr/>
          <p:nvPr/>
        </p:nvSpPr>
        <p:spPr>
          <a:xfrm>
            <a:off x="121256" y="1749248"/>
            <a:ext cx="1848055" cy="1026402"/>
          </a:xfrm>
          <a:prstGeom prst="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①圏域またぎ</a:t>
            </a:r>
          </a:p>
        </p:txBody>
      </p:sp>
      <p:sp>
        <p:nvSpPr>
          <p:cNvPr id="6" name="正方形/長方形 5"/>
          <p:cNvSpPr/>
          <p:nvPr/>
        </p:nvSpPr>
        <p:spPr>
          <a:xfrm>
            <a:off x="121256" y="2988466"/>
            <a:ext cx="1848055" cy="1026402"/>
          </a:xfrm>
          <a:prstGeom prst="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②疾患名</a:t>
            </a:r>
          </a:p>
        </p:txBody>
      </p:sp>
      <p:sp>
        <p:nvSpPr>
          <p:cNvPr id="8" name="正方形/長方形 7"/>
          <p:cNvSpPr/>
          <p:nvPr/>
        </p:nvSpPr>
        <p:spPr>
          <a:xfrm>
            <a:off x="121256" y="5605799"/>
            <a:ext cx="1848055" cy="1026402"/>
          </a:xfrm>
          <a:prstGeom prst="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④少ない数値の表示</a:t>
            </a:r>
          </a:p>
        </p:txBody>
      </p:sp>
      <p:grpSp>
        <p:nvGrpSpPr>
          <p:cNvPr id="109" name="グループ化 108"/>
          <p:cNvGrpSpPr/>
          <p:nvPr/>
        </p:nvGrpSpPr>
        <p:grpSpPr>
          <a:xfrm>
            <a:off x="121256" y="1235220"/>
            <a:ext cx="1848055" cy="334694"/>
            <a:chOff x="121256" y="1081098"/>
            <a:chExt cx="1848055" cy="334694"/>
          </a:xfrm>
        </p:grpSpPr>
        <p:sp>
          <p:nvSpPr>
            <p:cNvPr id="23" name="正方形/長方形 22"/>
            <p:cNvSpPr/>
            <p:nvPr/>
          </p:nvSpPr>
          <p:spPr>
            <a:xfrm>
              <a:off x="121256" y="1081098"/>
              <a:ext cx="1848055" cy="327044"/>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項目</a:t>
              </a:r>
            </a:p>
          </p:txBody>
        </p:sp>
        <p:cxnSp>
          <p:nvCxnSpPr>
            <p:cNvPr id="28" name="直線コネクタ 27"/>
            <p:cNvCxnSpPr/>
            <p:nvPr/>
          </p:nvCxnSpPr>
          <p:spPr bwMode="auto">
            <a:xfrm>
              <a:off x="121256" y="1415792"/>
              <a:ext cx="1848055"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11" name="正方形/長方形 10"/>
          <p:cNvSpPr/>
          <p:nvPr/>
        </p:nvSpPr>
        <p:spPr>
          <a:xfrm>
            <a:off x="2118463" y="1749248"/>
            <a:ext cx="5979589" cy="1026402"/>
          </a:xfrm>
          <a:prstGeom prst="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同一患者が期間内に</a:t>
            </a:r>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圏域をまたいで複数医療機関を受診</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した場合、</a:t>
            </a:r>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双方で算出。</a:t>
            </a:r>
          </a:p>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⇒各</a:t>
            </a: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次医療圏 </a:t>
            </a: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あるいは精神医療圏</a:t>
            </a: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の合計値と都道府県の値は異なる。</a:t>
            </a:r>
          </a:p>
          <a:p>
            <a:pPr marL="0" marR="0" lvl="0" indent="0" algn="r" defTabSz="914400" rtl="0" eaLnBrk="1" fontAlgn="base" latinLnBrk="0" hangingPunct="1">
              <a:lnSpc>
                <a:spcPct val="90000"/>
              </a:lnSpc>
              <a:spcBef>
                <a:spcPct val="20000"/>
              </a:spcBef>
              <a:spcAft>
                <a:spcPct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複数都道府県受診も同様の考え方</a:t>
            </a:r>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2118463" y="2988466"/>
            <a:ext cx="5979589" cy="1026402"/>
          </a:xfrm>
          <a:prstGeom prst="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複数の疾患名</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がついた患者は、</a:t>
            </a:r>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すべての疾患で算出</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⇒患者数は多く算出されます</a:t>
            </a:r>
          </a:p>
        </p:txBody>
      </p:sp>
      <p:sp>
        <p:nvSpPr>
          <p:cNvPr id="13" name="正方形/長方形 12"/>
          <p:cNvSpPr/>
          <p:nvPr/>
        </p:nvSpPr>
        <p:spPr>
          <a:xfrm>
            <a:off x="2118463" y="4292117"/>
            <a:ext cx="5979589" cy="1026402"/>
          </a:xfrm>
          <a:prstGeom prst="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全額公費等の診療は収載されていないため、</a:t>
            </a:r>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生活保護</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医療等の値は</a:t>
            </a:r>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算出されない。</a:t>
            </a:r>
            <a:endParaRPr kumimoji="1" lang="en-US" altLang="ja-JP"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⇒患者数は少なく算出されます</a:t>
            </a:r>
          </a:p>
        </p:txBody>
      </p:sp>
      <p:sp>
        <p:nvSpPr>
          <p:cNvPr id="14" name="正方形/長方形 13"/>
          <p:cNvSpPr/>
          <p:nvPr/>
        </p:nvSpPr>
        <p:spPr>
          <a:xfrm>
            <a:off x="2118463" y="5605799"/>
            <a:ext cx="5979589" cy="1026402"/>
          </a:xfrm>
          <a:prstGeom prst="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医療機関数が</a:t>
            </a:r>
            <a:r>
              <a:rPr kumimoji="1" lang="en-US" altLang="ja-JP"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0</a:t>
            </a:r>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ヶ所、患者数が</a:t>
            </a:r>
            <a:r>
              <a:rPr kumimoji="1" lang="en-US" altLang="ja-JP"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0</a:t>
            </a:r>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9</a:t>
            </a:r>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人</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の場合</a:t>
            </a: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NDB</a:t>
            </a:r>
            <a:r>
              <a:rPr kumimoji="1" lang="ja-JP" altLang="en-US" sz="1400" b="0" i="0" u="none" strike="noStrike" kern="1200" cap="none" spc="0" normalizeH="0" baseline="0" noProof="0" dirty="0" err="1">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での</a:t>
            </a:r>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特定数表示</a:t>
            </a:r>
            <a:r>
              <a:rPr lang="ja-JP" altLang="en-US" sz="1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は</a:t>
            </a:r>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不可。</a:t>
            </a:r>
            <a:endParaRPr kumimoji="1" lang="en-US" altLang="ja-JP"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rtl="0" eaLnBrk="1" fontAlgn="base" latinLnBrk="0" hangingPunct="1">
              <a:lnSpc>
                <a:spcPct val="90000"/>
              </a:lnSpc>
              <a:spcBef>
                <a:spcPct val="20000"/>
              </a:spcBef>
              <a:spcAft>
                <a:spcPct val="0"/>
              </a:spcAft>
              <a:buClrTx/>
              <a:buSzTx/>
              <a:buFontTx/>
              <a:buNone/>
              <a:tabLst/>
              <a:defRPr/>
            </a:pP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⇒ただし、医療機関については、</a:t>
            </a: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該当項目が</a:t>
            </a: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630</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調査にあれば、</a:t>
            </a: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630</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調査を参考にし　　</a:t>
            </a:r>
            <a:endPar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rtl="0" eaLnBrk="1" fontAlgn="base" latinLnBrk="0" hangingPunct="1">
              <a:lnSpc>
                <a:spcPct val="90000"/>
              </a:lnSpc>
              <a:spcBef>
                <a:spcPct val="20000"/>
              </a:spcBef>
              <a:spcAft>
                <a:spcPct val="0"/>
              </a:spcAft>
              <a:buClrTx/>
              <a:buSzTx/>
              <a:buFontTx/>
              <a:buNone/>
              <a:tabLst/>
              <a:defRPr/>
            </a:pP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て各疾患等に対応可能な医療機関を判断する。</a:t>
            </a:r>
            <a:endPar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右図イメージ　「</a:t>
            </a: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２</a:t>
            </a: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10" name="グループ化 109"/>
          <p:cNvGrpSpPr/>
          <p:nvPr/>
        </p:nvGrpSpPr>
        <p:grpSpPr>
          <a:xfrm>
            <a:off x="2118463" y="1242870"/>
            <a:ext cx="5978695" cy="334694"/>
            <a:chOff x="2069786" y="1081098"/>
            <a:chExt cx="5978695" cy="334694"/>
          </a:xfrm>
        </p:grpSpPr>
        <p:sp>
          <p:nvSpPr>
            <p:cNvPr id="31" name="正方形/長方形 30"/>
            <p:cNvSpPr/>
            <p:nvPr/>
          </p:nvSpPr>
          <p:spPr>
            <a:xfrm>
              <a:off x="2069786" y="1081098"/>
              <a:ext cx="5978695" cy="327044"/>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注意点</a:t>
              </a:r>
            </a:p>
          </p:txBody>
        </p:sp>
        <p:cxnSp>
          <p:nvCxnSpPr>
            <p:cNvPr id="32" name="直線コネクタ 31"/>
            <p:cNvCxnSpPr/>
            <p:nvPr/>
          </p:nvCxnSpPr>
          <p:spPr bwMode="auto">
            <a:xfrm>
              <a:off x="2069786" y="1415792"/>
              <a:ext cx="5978695"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111" name="グループ化 110"/>
          <p:cNvGrpSpPr/>
          <p:nvPr/>
        </p:nvGrpSpPr>
        <p:grpSpPr>
          <a:xfrm>
            <a:off x="8261588" y="1241815"/>
            <a:ext cx="3834000" cy="334694"/>
            <a:chOff x="8247140" y="1081098"/>
            <a:chExt cx="3834000" cy="334694"/>
          </a:xfrm>
        </p:grpSpPr>
        <p:sp>
          <p:nvSpPr>
            <p:cNvPr id="34" name="正方形/長方形 33"/>
            <p:cNvSpPr/>
            <p:nvPr/>
          </p:nvSpPr>
          <p:spPr>
            <a:xfrm>
              <a:off x="8247140" y="1081098"/>
              <a:ext cx="3834000" cy="327044"/>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例</a:t>
              </a:r>
              <a:endPar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35" name="直線コネクタ 34"/>
            <p:cNvCxnSpPr/>
            <p:nvPr/>
          </p:nvCxnSpPr>
          <p:spPr bwMode="auto">
            <a:xfrm>
              <a:off x="8247140" y="1415792"/>
              <a:ext cx="3834000"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10" name="グループ化 9"/>
          <p:cNvGrpSpPr/>
          <p:nvPr/>
        </p:nvGrpSpPr>
        <p:grpSpPr>
          <a:xfrm>
            <a:off x="8464019" y="4143567"/>
            <a:ext cx="3046076" cy="1244417"/>
            <a:chOff x="9037699" y="4309248"/>
            <a:chExt cx="3046076" cy="1244417"/>
          </a:xfrm>
        </p:grpSpPr>
        <p:graphicFrame>
          <p:nvGraphicFramePr>
            <p:cNvPr id="38" name="Content Placeholder 12"/>
            <p:cNvGraphicFramePr>
              <a:graphicFrameLocks/>
            </p:cNvGraphicFramePr>
            <p:nvPr>
              <p:extLst/>
            </p:nvPr>
          </p:nvGraphicFramePr>
          <p:xfrm>
            <a:off x="9037699" y="4421875"/>
            <a:ext cx="3046076" cy="950732"/>
          </p:xfrm>
          <a:graphic>
            <a:graphicData uri="http://schemas.openxmlformats.org/drawingml/2006/chart">
              <c:chart xmlns:c="http://schemas.openxmlformats.org/drawingml/2006/chart" xmlns:r="http://schemas.openxmlformats.org/officeDocument/2006/relationships" r:id="rId3"/>
            </a:graphicData>
          </a:graphic>
        </p:graphicFrame>
        <p:sp>
          <p:nvSpPr>
            <p:cNvPr id="4" name="正方形/長方形 3"/>
            <p:cNvSpPr/>
            <p:nvPr/>
          </p:nvSpPr>
          <p:spPr>
            <a:xfrm>
              <a:off x="9690844" y="5285380"/>
              <a:ext cx="769295" cy="268285"/>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en-US" altLang="ja-JP" sz="11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15/6/30</a:t>
              </a:r>
              <a:br>
                <a:rPr kumimoji="1" lang="en-US" altLang="ja-JP" sz="11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en-US" altLang="ja-JP" sz="11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NDB</a:t>
              </a:r>
              <a:endParaRPr kumimoji="1" lang="ja-JP" altLang="en-US" sz="11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0446325" y="5285380"/>
              <a:ext cx="769295" cy="268285"/>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en-US" altLang="ja-JP" sz="11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14/6/30</a:t>
              </a:r>
              <a:br>
                <a:rPr kumimoji="1" lang="en-US" altLang="ja-JP" sz="11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en-US" altLang="ja-JP" sz="11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630</a:t>
              </a:r>
              <a:r>
                <a:rPr kumimoji="1" lang="ja-JP" altLang="en-US" sz="11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調査</a:t>
              </a:r>
            </a:p>
          </p:txBody>
        </p:sp>
        <p:sp>
          <p:nvSpPr>
            <p:cNvPr id="40" name="正方形/長方形 39"/>
            <p:cNvSpPr/>
            <p:nvPr/>
          </p:nvSpPr>
          <p:spPr>
            <a:xfrm>
              <a:off x="11201806" y="5285380"/>
              <a:ext cx="769295" cy="268285"/>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en-US" altLang="ja-JP" sz="11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14/9/30</a:t>
              </a:r>
              <a:br>
                <a:rPr kumimoji="1" lang="en-US" altLang="ja-JP" sz="11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ja-JP" altLang="en-US" sz="11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患者調査</a:t>
              </a:r>
            </a:p>
          </p:txBody>
        </p:sp>
        <p:sp>
          <p:nvSpPr>
            <p:cNvPr id="41" name="正方形/長方形 40"/>
            <p:cNvSpPr/>
            <p:nvPr/>
          </p:nvSpPr>
          <p:spPr>
            <a:xfrm>
              <a:off x="9583033" y="4309248"/>
              <a:ext cx="2495879" cy="29731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特定日時点の長期入院患者数が少ない</a:t>
              </a:r>
            </a:p>
          </p:txBody>
        </p:sp>
      </p:grpSp>
      <p:grpSp>
        <p:nvGrpSpPr>
          <p:cNvPr id="15" name="グループ化 14"/>
          <p:cNvGrpSpPr/>
          <p:nvPr/>
        </p:nvGrpSpPr>
        <p:grpSpPr>
          <a:xfrm>
            <a:off x="8873801" y="3105866"/>
            <a:ext cx="225583" cy="358882"/>
            <a:chOff x="8519555" y="3632893"/>
            <a:chExt cx="225583" cy="358882"/>
          </a:xfrm>
        </p:grpSpPr>
        <p:sp>
          <p:nvSpPr>
            <p:cNvPr id="42" name="楕円 41"/>
            <p:cNvSpPr/>
            <p:nvPr/>
          </p:nvSpPr>
          <p:spPr>
            <a:xfrm>
              <a:off x="8525195" y="3632893"/>
              <a:ext cx="214304" cy="174314"/>
            </a:xfrm>
            <a:prstGeom prst="ellipse">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二等辺三角形 42"/>
            <p:cNvSpPr/>
            <p:nvPr/>
          </p:nvSpPr>
          <p:spPr>
            <a:xfrm>
              <a:off x="8519555" y="3807207"/>
              <a:ext cx="225583" cy="184568"/>
            </a:xfrm>
            <a:prstGeom prst="triangle">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7" name="正方形/長方形 16"/>
          <p:cNvSpPr/>
          <p:nvPr/>
        </p:nvSpPr>
        <p:spPr>
          <a:xfrm>
            <a:off x="9212028" y="3088042"/>
            <a:ext cx="785648" cy="252424"/>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fontAlgn="base">
              <a:lnSpc>
                <a:spcPct val="90000"/>
              </a:lnSpc>
              <a:spcBef>
                <a:spcPct val="20000"/>
              </a:spcBef>
              <a:spcAft>
                <a:spcPct val="0"/>
              </a:spcAft>
            </a:pPr>
            <a:r>
              <a:rPr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統合失調症</a:t>
            </a:r>
            <a:endParaRPr kumimoji="1" lang="ja-JP" altLang="en-US" sz="12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a:xfrm>
            <a:off x="9212028" y="3290071"/>
            <a:ext cx="483029" cy="268645"/>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1" lang="ja-JP" altLang="en-US" sz="1200" b="1" i="0" u="none" strike="noStrike" kern="1200" cap="none" spc="0" normalizeH="0" baseline="0" noProof="0" dirty="0">
                <a:ln>
                  <a:noFill/>
                </a:ln>
                <a:solidFill>
                  <a:srgbClr val="008A8A"/>
                </a:solidFill>
                <a:effectLst/>
                <a:uLnTx/>
                <a:uFillTx/>
                <a:latin typeface="Meiryo UI" panose="020B0604030504040204" pitchFamily="50" charset="-128"/>
                <a:ea typeface="Meiryo UI" panose="020B0604030504040204" pitchFamily="50" charset="-128"/>
                <a:cs typeface="Meiryo UI" panose="020B0604030504040204" pitchFamily="50" charset="-128"/>
              </a:rPr>
              <a:t>認知症</a:t>
            </a:r>
          </a:p>
        </p:txBody>
      </p:sp>
      <p:grpSp>
        <p:nvGrpSpPr>
          <p:cNvPr id="46" name="グループ化 45"/>
          <p:cNvGrpSpPr/>
          <p:nvPr/>
        </p:nvGrpSpPr>
        <p:grpSpPr>
          <a:xfrm>
            <a:off x="8873801" y="3613150"/>
            <a:ext cx="225583" cy="358882"/>
            <a:chOff x="8519555" y="3632893"/>
            <a:chExt cx="225583" cy="358882"/>
          </a:xfrm>
        </p:grpSpPr>
        <p:sp>
          <p:nvSpPr>
            <p:cNvPr id="49" name="楕円 48"/>
            <p:cNvSpPr/>
            <p:nvPr/>
          </p:nvSpPr>
          <p:spPr>
            <a:xfrm>
              <a:off x="8525195" y="3632893"/>
              <a:ext cx="214304" cy="174314"/>
            </a:xfrm>
            <a:prstGeom prst="ellipse">
              <a:avLst/>
            </a:prstGeom>
            <a:solidFill>
              <a:schemeClr val="tx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二等辺三角形 49"/>
            <p:cNvSpPr/>
            <p:nvPr/>
          </p:nvSpPr>
          <p:spPr>
            <a:xfrm>
              <a:off x="8519555" y="3807207"/>
              <a:ext cx="225583" cy="184568"/>
            </a:xfrm>
            <a:prstGeom prst="triangle">
              <a:avLst/>
            </a:prstGeom>
            <a:solidFill>
              <a:schemeClr val="tx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48" name="正方形/長方形 47"/>
          <p:cNvSpPr/>
          <p:nvPr/>
        </p:nvSpPr>
        <p:spPr>
          <a:xfrm>
            <a:off x="9212028" y="3797355"/>
            <a:ext cx="483029" cy="268645"/>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1" lang="ja-JP" altLang="en-US" sz="1200" b="1" i="0" u="none" strike="noStrike" kern="1200" cap="none" spc="0" normalizeH="0" baseline="0" noProof="0" dirty="0">
                <a:ln>
                  <a:noFill/>
                </a:ln>
                <a:solidFill>
                  <a:srgbClr val="7889FB">
                    <a:lumMod val="75000"/>
                  </a:srgbClr>
                </a:solidFill>
                <a:effectLst/>
                <a:uLnTx/>
                <a:uFillTx/>
                <a:latin typeface="Meiryo UI" panose="020B0604030504040204" pitchFamily="50" charset="-128"/>
                <a:ea typeface="Meiryo UI" panose="020B0604030504040204" pitchFamily="50" charset="-128"/>
                <a:cs typeface="Meiryo UI" panose="020B0604030504040204" pitchFamily="50" charset="-128"/>
              </a:rPr>
              <a:t>うつ</a:t>
            </a:r>
          </a:p>
        </p:txBody>
      </p:sp>
      <p:grpSp>
        <p:nvGrpSpPr>
          <p:cNvPr id="25" name="グループ化 24"/>
          <p:cNvGrpSpPr/>
          <p:nvPr/>
        </p:nvGrpSpPr>
        <p:grpSpPr>
          <a:xfrm>
            <a:off x="10469052" y="3206901"/>
            <a:ext cx="1345648" cy="677563"/>
            <a:chOff x="10406059" y="3096782"/>
            <a:chExt cx="1345648" cy="677563"/>
          </a:xfrm>
        </p:grpSpPr>
        <p:sp>
          <p:nvSpPr>
            <p:cNvPr id="53" name="正方形/長方形 52"/>
            <p:cNvSpPr/>
            <p:nvPr/>
          </p:nvSpPr>
          <p:spPr>
            <a:xfrm>
              <a:off x="10406059" y="3096782"/>
              <a:ext cx="1322834" cy="341240"/>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1" lang="ja-JP" altLang="en-US" sz="12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eiryo UI" panose="020B0604030504040204" pitchFamily="50" charset="-128"/>
                </a:rPr>
                <a:t>統合失調症：</a:t>
              </a:r>
              <a:r>
                <a:rPr kumimoji="1" lang="en-US" altLang="ja-JP" sz="12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2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eiryo UI" panose="020B0604030504040204" pitchFamily="50" charset="-128"/>
                </a:rPr>
                <a:t>人</a:t>
              </a:r>
            </a:p>
          </p:txBody>
        </p:sp>
        <p:sp>
          <p:nvSpPr>
            <p:cNvPr id="54" name="正方形/長方形 53"/>
            <p:cNvSpPr/>
            <p:nvPr/>
          </p:nvSpPr>
          <p:spPr>
            <a:xfrm>
              <a:off x="10406059" y="3316424"/>
              <a:ext cx="1332000" cy="268645"/>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1" lang="ja-JP" altLang="en-US" sz="1200" b="1" i="0" u="none" strike="noStrike" kern="1200" cap="none" spc="0" normalizeH="0" baseline="0" noProof="0" dirty="0">
                  <a:ln>
                    <a:noFill/>
                  </a:ln>
                  <a:solidFill>
                    <a:srgbClr val="008A8A"/>
                  </a:solidFill>
                  <a:effectLst/>
                  <a:uLnTx/>
                  <a:uFillTx/>
                  <a:latin typeface="Meiryo UI" panose="020B0604030504040204" pitchFamily="50" charset="-128"/>
                  <a:ea typeface="Meiryo UI" panose="020B0604030504040204" pitchFamily="50" charset="-128"/>
                  <a:cs typeface="Meiryo UI" panose="020B0604030504040204" pitchFamily="50" charset="-128"/>
                </a:rPr>
                <a:t>認知症</a:t>
              </a:r>
              <a:r>
                <a:rPr lang="ja-JP" altLang="en-US" sz="1200" b="1" dirty="0">
                  <a:solidFill>
                    <a:srgbClr val="008A8A"/>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200" b="1" i="0" u="none" strike="noStrike" kern="1200" cap="none" spc="0" normalizeH="0" baseline="0" noProof="0" dirty="0">
                  <a:ln>
                    <a:noFill/>
                  </a:ln>
                  <a:solidFill>
                    <a:srgbClr val="008A8A"/>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200" b="1" i="0" u="none" strike="noStrike" kern="1200" cap="none" spc="0" normalizeH="0" baseline="0" noProof="0" dirty="0">
                  <a:ln>
                    <a:noFill/>
                  </a:ln>
                  <a:solidFill>
                    <a:srgbClr val="008A8A"/>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200" b="1" i="0" u="none" strike="noStrike" kern="1200" cap="none" spc="0" normalizeH="0" baseline="0" noProof="0" dirty="0">
                  <a:ln>
                    <a:noFill/>
                  </a:ln>
                  <a:solidFill>
                    <a:srgbClr val="008A8A"/>
                  </a:solidFill>
                  <a:effectLst/>
                  <a:uLnTx/>
                  <a:uFillTx/>
                  <a:latin typeface="Meiryo UI" panose="020B0604030504040204" pitchFamily="50" charset="-128"/>
                  <a:ea typeface="Meiryo UI" panose="020B0604030504040204" pitchFamily="50" charset="-128"/>
                  <a:cs typeface="Meiryo UI" panose="020B0604030504040204" pitchFamily="50" charset="-128"/>
                </a:rPr>
                <a:t>人</a:t>
              </a:r>
            </a:p>
          </p:txBody>
        </p:sp>
        <p:sp>
          <p:nvSpPr>
            <p:cNvPr id="57" name="正方形/長方形 56"/>
            <p:cNvSpPr/>
            <p:nvPr/>
          </p:nvSpPr>
          <p:spPr>
            <a:xfrm>
              <a:off x="10419707" y="3505700"/>
              <a:ext cx="1332000" cy="268645"/>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1" lang="ja-JP" altLang="en-US" sz="1200" b="1" i="0" u="none" strike="noStrike" kern="1200" cap="none" spc="0" normalizeH="0" baseline="0" noProof="0" dirty="0">
                  <a:ln>
                    <a:noFill/>
                  </a:ln>
                  <a:solidFill>
                    <a:srgbClr val="7889FB">
                      <a:lumMod val="75000"/>
                    </a:srgbClr>
                  </a:solidFill>
                  <a:effectLst/>
                  <a:uLnTx/>
                  <a:uFillTx/>
                  <a:latin typeface="Meiryo UI" panose="020B0604030504040204" pitchFamily="50" charset="-128"/>
                  <a:ea typeface="Meiryo UI" panose="020B0604030504040204" pitchFamily="50" charset="-128"/>
                  <a:cs typeface="Meiryo UI" panose="020B0604030504040204" pitchFamily="50" charset="-128"/>
                </a:rPr>
                <a:t>うつ</a:t>
              </a:r>
              <a:r>
                <a:rPr lang="ja-JP" altLang="en-US" sz="1200" b="1" dirty="0">
                  <a:solidFill>
                    <a:srgbClr val="7889FB">
                      <a:lumMod val="75000"/>
                    </a:srgbClr>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200" b="1" i="0" u="none" strike="noStrike" kern="1200" cap="none" spc="0" normalizeH="0" baseline="0" noProof="0" dirty="0">
                  <a:ln>
                    <a:noFill/>
                  </a:ln>
                  <a:solidFill>
                    <a:srgbClr val="7889FB">
                      <a:lumMod val="75000"/>
                    </a:srgbClr>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200" b="1" i="0" u="none" strike="noStrike" kern="1200" cap="none" spc="0" normalizeH="0" baseline="0" noProof="0" dirty="0">
                  <a:ln>
                    <a:noFill/>
                  </a:ln>
                  <a:solidFill>
                    <a:srgbClr val="7889FB">
                      <a:lumMod val="75000"/>
                    </a:srgbClr>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200" b="1" i="0" u="none" strike="noStrike" kern="1200" cap="none" spc="0" normalizeH="0" baseline="0" noProof="0" dirty="0">
                  <a:ln>
                    <a:noFill/>
                  </a:ln>
                  <a:solidFill>
                    <a:srgbClr val="7889FB">
                      <a:lumMod val="75000"/>
                    </a:srgbClr>
                  </a:solidFill>
                  <a:effectLst/>
                  <a:uLnTx/>
                  <a:uFillTx/>
                  <a:latin typeface="Meiryo UI" panose="020B0604030504040204" pitchFamily="50" charset="-128"/>
                  <a:ea typeface="Meiryo UI" panose="020B0604030504040204" pitchFamily="50" charset="-128"/>
                  <a:cs typeface="Meiryo UI" panose="020B0604030504040204" pitchFamily="50" charset="-128"/>
                </a:rPr>
                <a:t>人</a:t>
              </a:r>
            </a:p>
          </p:txBody>
        </p:sp>
      </p:grpSp>
      <p:sp>
        <p:nvSpPr>
          <p:cNvPr id="24" name="二等辺三角形 23"/>
          <p:cNvSpPr/>
          <p:nvPr/>
        </p:nvSpPr>
        <p:spPr>
          <a:xfrm rot="5400000">
            <a:off x="9865464" y="3464436"/>
            <a:ext cx="777922" cy="192857"/>
          </a:xfrm>
          <a:prstGeom prst="triangle">
            <a:avLst/>
          </a:prstGeom>
          <a:solidFill>
            <a:srgbClr val="D9D9D9"/>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8" name="正方形/長方形 57"/>
          <p:cNvSpPr/>
          <p:nvPr/>
        </p:nvSpPr>
        <p:spPr>
          <a:xfrm>
            <a:off x="9316984" y="2877138"/>
            <a:ext cx="1874881" cy="215086"/>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人の患者を各疾患で計上</a:t>
            </a:r>
          </a:p>
        </p:txBody>
      </p:sp>
      <p:graphicFrame>
        <p:nvGraphicFramePr>
          <p:cNvPr id="98" name="表 97"/>
          <p:cNvGraphicFramePr>
            <a:graphicFrameLocks noGrp="1"/>
          </p:cNvGraphicFramePr>
          <p:nvPr>
            <p:extLst>
              <p:ext uri="{D42A27DB-BD31-4B8C-83A1-F6EECF244321}">
                <p14:modId xmlns:p14="http://schemas.microsoft.com/office/powerpoint/2010/main" val="3685593156"/>
              </p:ext>
            </p:extLst>
          </p:nvPr>
        </p:nvGraphicFramePr>
        <p:xfrm>
          <a:off x="9426403" y="5618413"/>
          <a:ext cx="1618894" cy="1213461"/>
        </p:xfrm>
        <a:graphic>
          <a:graphicData uri="http://schemas.openxmlformats.org/drawingml/2006/table">
            <a:tbl>
              <a:tblPr>
                <a:tableStyleId>{BC89EF96-8CEA-46FF-86C4-4CE0E7609802}</a:tableStyleId>
              </a:tblPr>
              <a:tblGrid>
                <a:gridCol w="1159524">
                  <a:extLst>
                    <a:ext uri="{9D8B030D-6E8A-4147-A177-3AD203B41FA5}">
                      <a16:colId xmlns:a16="http://schemas.microsoft.com/office/drawing/2014/main" val="54149245"/>
                    </a:ext>
                  </a:extLst>
                </a:gridCol>
                <a:gridCol w="459370">
                  <a:extLst>
                    <a:ext uri="{9D8B030D-6E8A-4147-A177-3AD203B41FA5}">
                      <a16:colId xmlns:a16="http://schemas.microsoft.com/office/drawing/2014/main" val="339560077"/>
                    </a:ext>
                  </a:extLst>
                </a:gridCol>
              </a:tblGrid>
              <a:tr h="185694">
                <a:tc>
                  <a:txBody>
                    <a:bodyPr/>
                    <a:lstStyle/>
                    <a:p>
                      <a:pPr algn="l" fontAlgn="ctr"/>
                      <a:r>
                        <a:rPr lang="ja-JP" altLang="en-US" sz="1200" b="0" i="0" u="none" strike="noStrike" dirty="0">
                          <a:effectLst/>
                          <a:latin typeface="Meiryo UI" panose="020B0604030504040204" pitchFamily="50" charset="-128"/>
                          <a:ea typeface="Meiryo UI" panose="020B0604030504040204" pitchFamily="50" charset="-128"/>
                          <a:cs typeface="Meiryo UI" panose="020B0604030504040204" pitchFamily="50" charset="-128"/>
                        </a:rPr>
                        <a:t>指標名</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4227" marR="14227" marT="2814" marB="0" anchor="ctr">
                    <a:solidFill>
                      <a:schemeClr val="accent1">
                        <a:lumMod val="20000"/>
                        <a:lumOff val="80000"/>
                      </a:schemeClr>
                    </a:solidFill>
                  </a:tcPr>
                </a:tc>
                <a:tc>
                  <a:txBody>
                    <a:bodyPr/>
                    <a:lstStyle/>
                    <a:p>
                      <a:pPr algn="l" fontAlgn="ctr"/>
                      <a:r>
                        <a:rPr lang="ja-JP" altLang="en-US" sz="1200" b="0" i="0" u="none" strike="noStrike" dirty="0">
                          <a:effectLst/>
                          <a:latin typeface="Meiryo UI" panose="020B0604030504040204" pitchFamily="50" charset="-128"/>
                          <a:ea typeface="Meiryo UI" panose="020B0604030504040204" pitchFamily="50" charset="-128"/>
                          <a:cs typeface="Meiryo UI" panose="020B0604030504040204" pitchFamily="50" charset="-128"/>
                        </a:rPr>
                        <a:t>数値</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4227" marR="14227" marT="2814" marB="0" anchor="ctr">
                    <a:solidFill>
                      <a:schemeClr val="accent1">
                        <a:lumMod val="20000"/>
                        <a:lumOff val="80000"/>
                      </a:schemeClr>
                    </a:solidFill>
                  </a:tcPr>
                </a:tc>
                <a:extLst>
                  <a:ext uri="{0D108BD9-81ED-4DB2-BD59-A6C34878D82A}">
                    <a16:rowId xmlns:a16="http://schemas.microsoft.com/office/drawing/2014/main" val="3963763156"/>
                  </a:ext>
                </a:extLst>
              </a:tr>
              <a:tr h="185694">
                <a:tc>
                  <a:txBody>
                    <a:bodyPr/>
                    <a:lstStyle/>
                    <a:p>
                      <a:pPr algn="l" fontAlgn="ctr"/>
                      <a:r>
                        <a:rPr lang="en-US" sz="1200" b="0" i="0" u="none" strike="noStrike">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b="0" i="0" u="none" strike="noStrike">
                          <a:effectLst/>
                          <a:latin typeface="Meiryo UI" panose="020B0604030504040204" pitchFamily="50" charset="-128"/>
                          <a:ea typeface="Meiryo UI" panose="020B0604030504040204" pitchFamily="50" charset="-128"/>
                          <a:cs typeface="Meiryo UI" panose="020B0604030504040204" pitchFamily="50" charset="-128"/>
                        </a:rPr>
                        <a:t>患者数</a:t>
                      </a:r>
                      <a:endParaRPr lang="ja-JP" altLang="en-US" sz="12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4227" marR="14227" marT="2814" marB="0" anchor="ctr">
                    <a:solidFill>
                      <a:schemeClr val="bg1"/>
                    </a:solidFill>
                  </a:tcPr>
                </a:tc>
                <a:tc>
                  <a:txBody>
                    <a:bodyPr/>
                    <a:lstStyle/>
                    <a:p>
                      <a:pPr algn="l" fontAlgn="ctr"/>
                      <a:r>
                        <a:rPr lang="en-US" altLang="ja-JP" sz="1200" b="0" i="0" u="none" strike="noStrike" dirty="0">
                          <a:effectLst/>
                          <a:latin typeface="Meiryo UI" panose="020B0604030504040204" pitchFamily="50" charset="-128"/>
                          <a:ea typeface="Meiryo UI" panose="020B0604030504040204" pitchFamily="50" charset="-128"/>
                          <a:cs typeface="Meiryo UI" panose="020B0604030504040204" pitchFamily="50" charset="-128"/>
                        </a:rPr>
                        <a:t>30</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4227" marR="14227" marT="2814" marB="0" anchor="ctr">
                    <a:solidFill>
                      <a:schemeClr val="bg1"/>
                    </a:solidFill>
                  </a:tcPr>
                </a:tc>
                <a:extLst>
                  <a:ext uri="{0D108BD9-81ED-4DB2-BD59-A6C34878D82A}">
                    <a16:rowId xmlns:a16="http://schemas.microsoft.com/office/drawing/2014/main" val="1852594922"/>
                  </a:ext>
                </a:extLst>
              </a:tr>
              <a:tr h="185694">
                <a:tc>
                  <a:txBody>
                    <a:bodyPr/>
                    <a:lstStyle/>
                    <a:p>
                      <a:pPr algn="l" fontAlgn="ctr"/>
                      <a:r>
                        <a:rPr lang="en-US" sz="1200" b="0" i="0" u="none" strike="noStrike">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b="0" i="0" u="none" strike="noStrike">
                          <a:effectLst/>
                          <a:latin typeface="Meiryo UI" panose="020B0604030504040204" pitchFamily="50" charset="-128"/>
                          <a:ea typeface="Meiryo UI" panose="020B0604030504040204" pitchFamily="50" charset="-128"/>
                          <a:cs typeface="Meiryo UI" panose="020B0604030504040204" pitchFamily="50" charset="-128"/>
                        </a:rPr>
                        <a:t>医療機関数</a:t>
                      </a:r>
                      <a:endParaRPr lang="ja-JP" altLang="en-US" sz="12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4227" marR="14227" marT="2814" marB="0" anchor="ctr">
                    <a:solidFill>
                      <a:schemeClr val="bg1"/>
                    </a:solidFill>
                  </a:tcPr>
                </a:tc>
                <a:tc>
                  <a:txBody>
                    <a:bodyPr/>
                    <a:lstStyle/>
                    <a:p>
                      <a:pPr algn="l" fontAlgn="ctr"/>
                      <a:r>
                        <a:rPr lang="en-US" altLang="ja-JP" sz="1200" b="0" i="0" u="none" strike="noStrike" dirty="0">
                          <a:effectLst/>
                          <a:latin typeface="Meiryo UI" panose="020B0604030504040204" pitchFamily="50" charset="-128"/>
                          <a:ea typeface="Meiryo UI" panose="020B0604030504040204" pitchFamily="50" charset="-128"/>
                          <a:cs typeface="Meiryo UI" panose="020B0604030504040204" pitchFamily="50" charset="-128"/>
                        </a:rPr>
                        <a:t>10</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4227" marR="14227" marT="2814" marB="0" anchor="ctr">
                    <a:solidFill>
                      <a:schemeClr val="bg1"/>
                    </a:solidFill>
                  </a:tcPr>
                </a:tc>
                <a:extLst>
                  <a:ext uri="{0D108BD9-81ED-4DB2-BD59-A6C34878D82A}">
                    <a16:rowId xmlns:a16="http://schemas.microsoft.com/office/drawing/2014/main" val="219314931"/>
                  </a:ext>
                </a:extLst>
              </a:tr>
              <a:tr h="185694">
                <a:tc>
                  <a:txBody>
                    <a:bodyPr/>
                    <a:lstStyle/>
                    <a:p>
                      <a:pPr algn="l" fontAlgn="ctr"/>
                      <a:r>
                        <a:rPr lang="en-US" sz="1200" b="0" i="0" u="none" strike="noStrike" dirty="0" err="1">
                          <a:effectLst/>
                          <a:latin typeface="Meiryo UI" panose="020B0604030504040204" pitchFamily="50" charset="-128"/>
                          <a:ea typeface="Meiryo UI" panose="020B0604030504040204" pitchFamily="50" charset="-128"/>
                          <a:cs typeface="Meiryo UI" panose="020B0604030504040204" pitchFamily="50" charset="-128"/>
                        </a:rPr>
                        <a:t>yy</a:t>
                      </a:r>
                      <a:r>
                        <a:rPr lang="ja-JP" altLang="en-US" sz="1200" b="0" i="0" u="none" strike="noStrike" dirty="0">
                          <a:effectLst/>
                          <a:latin typeface="Meiryo UI" panose="020B0604030504040204" pitchFamily="50" charset="-128"/>
                          <a:ea typeface="Meiryo UI" panose="020B0604030504040204" pitchFamily="50" charset="-128"/>
                          <a:cs typeface="Meiryo UI" panose="020B0604030504040204" pitchFamily="50" charset="-128"/>
                        </a:rPr>
                        <a:t>患者数</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4227" marR="14227" marT="2814" marB="0" anchor="ctr">
                    <a:solidFill>
                      <a:schemeClr val="bg1"/>
                    </a:solidFill>
                  </a:tcPr>
                </a:tc>
                <a:tc>
                  <a:txBody>
                    <a:bodyPr/>
                    <a:lstStyle/>
                    <a:p>
                      <a:pPr algn="l" fontAlgn="ctr"/>
                      <a:r>
                        <a:rPr lang="en-US" altLang="ja-JP" sz="1200" b="0" i="0" u="none" strike="noStrike" dirty="0">
                          <a:effectLst/>
                          <a:latin typeface="Meiryo UI" panose="020B0604030504040204" pitchFamily="50" charset="-128"/>
                          <a:ea typeface="Meiryo UI" panose="020B0604030504040204" pitchFamily="50" charset="-128"/>
                          <a:cs typeface="Meiryo UI" panose="020B0604030504040204" pitchFamily="50" charset="-128"/>
                        </a:rPr>
                        <a:t>0-9</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4227" marR="14227" marT="2814" marB="0" anchor="ctr">
                    <a:solidFill>
                      <a:schemeClr val="accent1">
                        <a:lumMod val="20000"/>
                        <a:lumOff val="80000"/>
                      </a:schemeClr>
                    </a:solidFill>
                  </a:tcPr>
                </a:tc>
                <a:extLst>
                  <a:ext uri="{0D108BD9-81ED-4DB2-BD59-A6C34878D82A}">
                    <a16:rowId xmlns:a16="http://schemas.microsoft.com/office/drawing/2014/main" val="2518820756"/>
                  </a:ext>
                </a:extLst>
              </a:tr>
              <a:tr h="185694">
                <a:tc>
                  <a:txBody>
                    <a:bodyPr/>
                    <a:lstStyle/>
                    <a:p>
                      <a:pPr algn="l" fontAlgn="ctr"/>
                      <a:r>
                        <a:rPr lang="en-US" sz="1200" b="0" i="0" u="none" strike="noStrike" dirty="0" err="1">
                          <a:effectLst/>
                          <a:latin typeface="Meiryo UI" panose="020B0604030504040204" pitchFamily="50" charset="-128"/>
                          <a:ea typeface="Meiryo UI" panose="020B0604030504040204" pitchFamily="50" charset="-128"/>
                          <a:cs typeface="Meiryo UI" panose="020B0604030504040204" pitchFamily="50" charset="-128"/>
                        </a:rPr>
                        <a:t>yy</a:t>
                      </a:r>
                      <a:r>
                        <a:rPr lang="ja-JP" altLang="en-US" sz="1200" b="0" i="0" u="none" strike="noStrike" dirty="0">
                          <a:effectLst/>
                          <a:latin typeface="Meiryo UI" panose="020B0604030504040204" pitchFamily="50" charset="-128"/>
                          <a:ea typeface="Meiryo UI" panose="020B0604030504040204" pitchFamily="50" charset="-128"/>
                          <a:cs typeface="Meiryo UI" panose="020B0604030504040204" pitchFamily="50" charset="-128"/>
                        </a:rPr>
                        <a:t>医療機関数</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4227" marR="14227" marT="2814" marB="0" anchor="ctr">
                    <a:solidFill>
                      <a:schemeClr val="bg1"/>
                    </a:solidFill>
                  </a:tcPr>
                </a:tc>
                <a:tc>
                  <a:txBody>
                    <a:bodyPr/>
                    <a:lstStyle/>
                    <a:p>
                      <a:pPr algn="l" fontAlgn="ctr"/>
                      <a:r>
                        <a:rPr lang="en-US" altLang="ja-JP" sz="1200" b="0" i="0" u="none" strike="noStrike" dirty="0">
                          <a:effectLst/>
                          <a:latin typeface="Meiryo UI" panose="020B0604030504040204" pitchFamily="50" charset="-128"/>
                          <a:ea typeface="Meiryo UI" panose="020B0604030504040204" pitchFamily="50" charset="-128"/>
                          <a:cs typeface="Meiryo UI" panose="020B0604030504040204" pitchFamily="50" charset="-128"/>
                        </a:rPr>
                        <a:t>0-2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4227" marR="14227" marT="2814" marB="0" anchor="ctr">
                    <a:solidFill>
                      <a:schemeClr val="accent1">
                        <a:lumMod val="20000"/>
                        <a:lumOff val="80000"/>
                      </a:schemeClr>
                    </a:solidFill>
                  </a:tcPr>
                </a:tc>
                <a:extLst>
                  <a:ext uri="{0D108BD9-81ED-4DB2-BD59-A6C34878D82A}">
                    <a16:rowId xmlns:a16="http://schemas.microsoft.com/office/drawing/2014/main" val="3620594003"/>
                  </a:ext>
                </a:extLst>
              </a:tr>
              <a:tr h="284991">
                <a:tc>
                  <a:txBody>
                    <a:bodyPr/>
                    <a:lstStyle/>
                    <a:p>
                      <a:pPr algn="l" fontAlgn="ctr"/>
                      <a:r>
                        <a:rPr lang="en-US" altLang="ja-JP" sz="1200" b="0" i="0" u="none" strike="noStrike" dirty="0" err="1">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zz</a:t>
                      </a:r>
                      <a:r>
                        <a:rPr lang="ja-JP" altLang="en-US" sz="12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医療機関数</a:t>
                      </a:r>
                    </a:p>
                  </a:txBody>
                  <a:tcPr marL="14227" marR="14227" marT="2814" marB="0" anchor="ctr">
                    <a:solidFill>
                      <a:schemeClr val="bg1"/>
                    </a:solidFill>
                  </a:tcPr>
                </a:tc>
                <a:tc>
                  <a:txBody>
                    <a:bodyPr/>
                    <a:lstStyle/>
                    <a:p>
                      <a:pPr algn="l" fontAlgn="ctr"/>
                      <a:r>
                        <a:rPr lang="en-US" altLang="ja-JP" sz="12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0</a:t>
                      </a:r>
                      <a:r>
                        <a:rPr lang="ja-JP" altLang="en-US" sz="12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4227" marR="14227" marT="2814" marB="0" anchor="ctr">
                    <a:solidFill>
                      <a:schemeClr val="accent1">
                        <a:lumMod val="20000"/>
                        <a:lumOff val="80000"/>
                      </a:schemeClr>
                    </a:solidFill>
                  </a:tcPr>
                </a:tc>
                <a:extLst>
                  <a:ext uri="{0D108BD9-81ED-4DB2-BD59-A6C34878D82A}">
                    <a16:rowId xmlns:a16="http://schemas.microsoft.com/office/drawing/2014/main" val="3423261504"/>
                  </a:ext>
                </a:extLst>
              </a:tr>
            </a:tbl>
          </a:graphicData>
        </a:graphic>
      </p:graphicFrame>
      <p:grpSp>
        <p:nvGrpSpPr>
          <p:cNvPr id="108" name="グループ化 107"/>
          <p:cNvGrpSpPr/>
          <p:nvPr/>
        </p:nvGrpSpPr>
        <p:grpSpPr>
          <a:xfrm>
            <a:off x="8247036" y="1612797"/>
            <a:ext cx="3482016" cy="1177024"/>
            <a:chOff x="8247036" y="1681035"/>
            <a:chExt cx="3482016" cy="1177024"/>
          </a:xfrm>
        </p:grpSpPr>
        <p:sp>
          <p:nvSpPr>
            <p:cNvPr id="65" name="正方形/長方形 64"/>
            <p:cNvSpPr/>
            <p:nvPr/>
          </p:nvSpPr>
          <p:spPr>
            <a:xfrm>
              <a:off x="9219446" y="1681035"/>
              <a:ext cx="2062369" cy="215086"/>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圏域またぎは双方で算出</a:t>
              </a:r>
            </a:p>
          </p:txBody>
        </p:sp>
        <p:grpSp>
          <p:nvGrpSpPr>
            <p:cNvPr id="92" name="グループ化 91"/>
            <p:cNvGrpSpPr/>
            <p:nvPr/>
          </p:nvGrpSpPr>
          <p:grpSpPr>
            <a:xfrm>
              <a:off x="8247036" y="1767154"/>
              <a:ext cx="1785173" cy="1090905"/>
              <a:chOff x="8698806" y="1478203"/>
              <a:chExt cx="2217258" cy="1199995"/>
            </a:xfrm>
          </p:grpSpPr>
          <p:sp>
            <p:nvSpPr>
              <p:cNvPr id="90" name="四角形: 角を丸くする 89"/>
              <p:cNvSpPr/>
              <p:nvPr/>
            </p:nvSpPr>
            <p:spPr>
              <a:xfrm>
                <a:off x="8698806" y="1581401"/>
                <a:ext cx="2217258" cy="1096797"/>
              </a:xfrm>
              <a:prstGeom prst="round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84" name="楕円 83"/>
              <p:cNvSpPr/>
              <p:nvPr/>
            </p:nvSpPr>
            <p:spPr>
              <a:xfrm>
                <a:off x="9078047" y="1891836"/>
                <a:ext cx="706511" cy="621424"/>
              </a:xfrm>
              <a:prstGeom prst="ellipse">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74" name="グループ化 73"/>
              <p:cNvGrpSpPr/>
              <p:nvPr/>
            </p:nvGrpSpPr>
            <p:grpSpPr>
              <a:xfrm>
                <a:off x="9318511" y="2014936"/>
                <a:ext cx="225583" cy="358882"/>
                <a:chOff x="8519555" y="3632893"/>
                <a:chExt cx="225583" cy="358882"/>
              </a:xfrm>
            </p:grpSpPr>
            <p:sp>
              <p:nvSpPr>
                <p:cNvPr id="77" name="楕円 76"/>
                <p:cNvSpPr/>
                <p:nvPr/>
              </p:nvSpPr>
              <p:spPr>
                <a:xfrm>
                  <a:off x="8525195" y="3632893"/>
                  <a:ext cx="214304" cy="174314"/>
                </a:xfrm>
                <a:prstGeom prst="ellipse">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二等辺三角形 77"/>
                <p:cNvSpPr/>
                <p:nvPr/>
              </p:nvSpPr>
              <p:spPr>
                <a:xfrm>
                  <a:off x="8519555" y="3807207"/>
                  <a:ext cx="225583" cy="184568"/>
                </a:xfrm>
                <a:prstGeom prst="triangle">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79" name="正方形/長方形 78"/>
              <p:cNvSpPr/>
              <p:nvPr/>
            </p:nvSpPr>
            <p:spPr>
              <a:xfrm>
                <a:off x="9033736" y="1733609"/>
                <a:ext cx="795133" cy="215086"/>
              </a:xfrm>
              <a:prstGeom prst="rect">
                <a:avLst/>
              </a:prstGeom>
              <a:solidFill>
                <a:schemeClr val="bg1"/>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川崎北部</a:t>
                </a:r>
              </a:p>
            </p:txBody>
          </p:sp>
          <p:sp>
            <p:nvSpPr>
              <p:cNvPr id="85" name="楕円 84"/>
              <p:cNvSpPr/>
              <p:nvPr/>
            </p:nvSpPr>
            <p:spPr>
              <a:xfrm>
                <a:off x="9994197" y="1893139"/>
                <a:ext cx="706511" cy="621424"/>
              </a:xfrm>
              <a:prstGeom prst="ellipse">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80" name="正方形/長方形 79"/>
              <p:cNvSpPr/>
              <p:nvPr/>
            </p:nvSpPr>
            <p:spPr>
              <a:xfrm>
                <a:off x="9949886" y="1735450"/>
                <a:ext cx="795133" cy="215086"/>
              </a:xfrm>
              <a:prstGeom prst="rect">
                <a:avLst/>
              </a:prstGeom>
              <a:solidFill>
                <a:schemeClr val="bg1"/>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川崎南部</a:t>
                </a:r>
              </a:p>
            </p:txBody>
          </p:sp>
          <p:grpSp>
            <p:nvGrpSpPr>
              <p:cNvPr id="81" name="グループ化 80"/>
              <p:cNvGrpSpPr/>
              <p:nvPr/>
            </p:nvGrpSpPr>
            <p:grpSpPr>
              <a:xfrm>
                <a:off x="10234661" y="2033502"/>
                <a:ext cx="225583" cy="358882"/>
                <a:chOff x="8519555" y="3632893"/>
                <a:chExt cx="225583" cy="358882"/>
              </a:xfrm>
            </p:grpSpPr>
            <p:sp>
              <p:nvSpPr>
                <p:cNvPr id="82" name="楕円 81"/>
                <p:cNvSpPr/>
                <p:nvPr/>
              </p:nvSpPr>
              <p:spPr>
                <a:xfrm>
                  <a:off x="8525195" y="3632893"/>
                  <a:ext cx="214304" cy="174314"/>
                </a:xfrm>
                <a:prstGeom prst="ellipse">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83" name="二等辺三角形 82"/>
                <p:cNvSpPr/>
                <p:nvPr/>
              </p:nvSpPr>
              <p:spPr>
                <a:xfrm>
                  <a:off x="8519555" y="3807207"/>
                  <a:ext cx="225583" cy="184568"/>
                </a:xfrm>
                <a:prstGeom prst="triangle">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cxnSp>
            <p:nvCxnSpPr>
              <p:cNvPr id="89" name="直線矢印コネクタ 88"/>
              <p:cNvCxnSpPr/>
              <p:nvPr/>
            </p:nvCxnSpPr>
            <p:spPr bwMode="auto">
              <a:xfrm>
                <a:off x="9594153" y="2202548"/>
                <a:ext cx="569475" cy="0"/>
              </a:xfrm>
              <a:prstGeom prst="straightConnector1">
                <a:avLst/>
              </a:prstGeom>
              <a:noFill/>
              <a:ln w="12700" cap="flat" cmpd="sng" algn="ctr">
                <a:solidFill>
                  <a:schemeClr val="tx1"/>
                </a:solidFill>
                <a:prstDash val="solid"/>
                <a:round/>
                <a:headEnd type="none" w="med" len="med"/>
                <a:tailEnd type="triangle"/>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91" name="正方形/長方形 90"/>
              <p:cNvSpPr/>
              <p:nvPr/>
            </p:nvSpPr>
            <p:spPr>
              <a:xfrm>
                <a:off x="8705169" y="1478203"/>
                <a:ext cx="795133" cy="215086"/>
              </a:xfrm>
              <a:prstGeom prst="rect">
                <a:avLst/>
              </a:prstGeom>
              <a:solidFill>
                <a:schemeClr val="bg1"/>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神奈川県</a:t>
                </a:r>
              </a:p>
            </p:txBody>
          </p:sp>
        </p:grpSp>
        <p:sp>
          <p:nvSpPr>
            <p:cNvPr id="93" name="二等辺三角形 92"/>
            <p:cNvSpPr/>
            <p:nvPr/>
          </p:nvSpPr>
          <p:spPr>
            <a:xfrm rot="5400000">
              <a:off x="9861670" y="2225558"/>
              <a:ext cx="777922" cy="192857"/>
            </a:xfrm>
            <a:prstGeom prst="triangle">
              <a:avLst/>
            </a:prstGeom>
            <a:solidFill>
              <a:srgbClr val="D9D9D9"/>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97" name="グループ化 96"/>
            <p:cNvGrpSpPr/>
            <p:nvPr/>
          </p:nvGrpSpPr>
          <p:grpSpPr>
            <a:xfrm>
              <a:off x="10469052" y="1932297"/>
              <a:ext cx="1260000" cy="814432"/>
              <a:chOff x="11068464" y="3409192"/>
              <a:chExt cx="1085503" cy="814432"/>
            </a:xfrm>
          </p:grpSpPr>
          <p:sp>
            <p:nvSpPr>
              <p:cNvPr id="94" name="正方形/長方形 93"/>
              <p:cNvSpPr/>
              <p:nvPr/>
            </p:nvSpPr>
            <p:spPr>
              <a:xfrm>
                <a:off x="11068464" y="3409192"/>
                <a:ext cx="1085503" cy="28072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神奈川県　　：</a:t>
                </a:r>
                <a:r>
                  <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人</a:t>
                </a:r>
              </a:p>
            </p:txBody>
          </p:sp>
          <p:sp>
            <p:nvSpPr>
              <p:cNvPr id="95" name="正方形/長方形 94"/>
              <p:cNvSpPr/>
              <p:nvPr/>
            </p:nvSpPr>
            <p:spPr>
              <a:xfrm>
                <a:off x="11238696" y="3688125"/>
                <a:ext cx="871200" cy="268645"/>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川崎北部：</a:t>
                </a:r>
                <a:r>
                  <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人</a:t>
                </a:r>
              </a:p>
            </p:txBody>
          </p:sp>
          <p:sp>
            <p:nvSpPr>
              <p:cNvPr id="96" name="正方形/長方形 95"/>
              <p:cNvSpPr/>
              <p:nvPr/>
            </p:nvSpPr>
            <p:spPr>
              <a:xfrm>
                <a:off x="11238696" y="3954979"/>
                <a:ext cx="871200" cy="268645"/>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川崎南部：</a:t>
                </a:r>
                <a:r>
                  <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人</a:t>
                </a:r>
              </a:p>
            </p:txBody>
          </p:sp>
        </p:grpSp>
      </p:grpSp>
      <p:cxnSp>
        <p:nvCxnSpPr>
          <p:cNvPr id="102" name="直線コネクタ 101"/>
          <p:cNvCxnSpPr>
            <a:cxnSpLocks/>
          </p:cNvCxnSpPr>
          <p:nvPr/>
        </p:nvCxnSpPr>
        <p:spPr bwMode="auto">
          <a:xfrm flipV="1">
            <a:off x="8247140" y="2849842"/>
            <a:ext cx="3832975" cy="0"/>
          </a:xfrm>
          <a:prstGeom prst="line">
            <a:avLst/>
          </a:prstGeom>
          <a:noFill/>
          <a:ln w="12700" cap="flat" cmpd="sng" algn="ctr">
            <a:solidFill>
              <a:schemeClr val="bg2"/>
            </a:solidFill>
            <a:prstDash val="dash"/>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03" name="直線コネクタ 102"/>
          <p:cNvCxnSpPr>
            <a:cxnSpLocks/>
          </p:cNvCxnSpPr>
          <p:nvPr/>
        </p:nvCxnSpPr>
        <p:spPr bwMode="auto">
          <a:xfrm flipV="1">
            <a:off x="8247140" y="4153493"/>
            <a:ext cx="3832975" cy="0"/>
          </a:xfrm>
          <a:prstGeom prst="line">
            <a:avLst/>
          </a:prstGeom>
          <a:noFill/>
          <a:ln w="12700" cap="flat" cmpd="sng" algn="ctr">
            <a:solidFill>
              <a:schemeClr val="bg2"/>
            </a:solidFill>
            <a:prstDash val="dash"/>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04" name="直線コネクタ 103"/>
          <p:cNvCxnSpPr>
            <a:cxnSpLocks/>
          </p:cNvCxnSpPr>
          <p:nvPr/>
        </p:nvCxnSpPr>
        <p:spPr bwMode="auto">
          <a:xfrm flipV="1">
            <a:off x="8247140" y="5457143"/>
            <a:ext cx="3832975" cy="0"/>
          </a:xfrm>
          <a:prstGeom prst="line">
            <a:avLst/>
          </a:prstGeom>
          <a:noFill/>
          <a:ln w="12700" cap="flat" cmpd="sng" algn="ctr">
            <a:solidFill>
              <a:schemeClr val="bg2"/>
            </a:solidFill>
            <a:prstDash val="dash"/>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76" name="正方形/長方形 75"/>
          <p:cNvSpPr/>
          <p:nvPr/>
        </p:nvSpPr>
        <p:spPr>
          <a:xfrm>
            <a:off x="9212028" y="3601984"/>
            <a:ext cx="785648" cy="252424"/>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fontAlgn="base">
              <a:lnSpc>
                <a:spcPct val="90000"/>
              </a:lnSpc>
              <a:spcBef>
                <a:spcPct val="20000"/>
              </a:spcBef>
              <a:spcAft>
                <a:spcPct val="0"/>
              </a:spcAft>
            </a:pPr>
            <a:r>
              <a:rPr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統合失調症</a:t>
            </a:r>
            <a:endParaRPr kumimoji="1" lang="ja-JP" altLang="en-US" sz="12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71" name="グループ化 70">
            <a:extLst>
              <a:ext uri="{FF2B5EF4-FFF2-40B4-BE49-F238E27FC236}">
                <a16:creationId xmlns:a16="http://schemas.microsoft.com/office/drawing/2014/main" id="{A39702A7-3E4F-4ECD-9496-DC28653559A4}"/>
              </a:ext>
            </a:extLst>
          </p:cNvPr>
          <p:cNvGrpSpPr/>
          <p:nvPr/>
        </p:nvGrpSpPr>
        <p:grpSpPr>
          <a:xfrm>
            <a:off x="9749096" y="162960"/>
            <a:ext cx="2442904" cy="302805"/>
            <a:chOff x="8112864" y="141043"/>
            <a:chExt cx="3207178" cy="366395"/>
          </a:xfrm>
        </p:grpSpPr>
        <p:sp>
          <p:nvSpPr>
            <p:cNvPr id="72" name="矢印: 五方向 71">
              <a:extLst>
                <a:ext uri="{FF2B5EF4-FFF2-40B4-BE49-F238E27FC236}">
                  <a16:creationId xmlns:a16="http://schemas.microsoft.com/office/drawing/2014/main" id="{C55F2FB8-2D9C-4303-AC8C-0C5E4188CCE0}"/>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3" name="矢印: 五方向 72">
              <a:extLst>
                <a:ext uri="{FF2B5EF4-FFF2-40B4-BE49-F238E27FC236}">
                  <a16:creationId xmlns:a16="http://schemas.microsoft.com/office/drawing/2014/main" id="{2B95F0EB-7BA2-42EC-864A-C8C72315A85D}"/>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75" name="矢印: 五方向 74">
              <a:extLst>
                <a:ext uri="{FF2B5EF4-FFF2-40B4-BE49-F238E27FC236}">
                  <a16:creationId xmlns:a16="http://schemas.microsoft.com/office/drawing/2014/main" id="{D32AD210-DC4B-44F8-8117-FCA96FD2F6F7}"/>
                </a:ext>
              </a:extLst>
            </p:cNvPr>
            <p:cNvSpPr/>
            <p:nvPr/>
          </p:nvSpPr>
          <p:spPr>
            <a:xfrm>
              <a:off x="9706150"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86" name="矢印: 五方向 85">
              <a:extLst>
                <a:ext uri="{FF2B5EF4-FFF2-40B4-BE49-F238E27FC236}">
                  <a16:creationId xmlns:a16="http://schemas.microsoft.com/office/drawing/2014/main" id="{8DEF41B3-859C-48D9-8C07-1D573C725AA4}"/>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9" name="テキスト ボックス 8"/>
          <p:cNvSpPr txBox="1"/>
          <p:nvPr/>
        </p:nvSpPr>
        <p:spPr>
          <a:xfrm>
            <a:off x="10590639" y="6550857"/>
            <a:ext cx="454657" cy="276999"/>
          </a:xfrm>
          <a:prstGeom prst="rect">
            <a:avLst/>
          </a:prstGeom>
          <a:solidFill>
            <a:schemeClr val="bg1"/>
          </a:solidFill>
          <a:ln>
            <a:solidFill>
              <a:schemeClr val="accent1"/>
            </a:solidFill>
          </a:ln>
        </p:spPr>
        <p:txBody>
          <a:bodyPr wrap="square" rtlCol="0" anchor="ctr">
            <a:spAutoFit/>
          </a:bodyPr>
          <a:lstStyle/>
          <a:p>
            <a:pPr algn="ctr"/>
            <a:r>
              <a:rPr lang="ja-JP" altLang="en-US" sz="1200" dirty="0">
                <a:latin typeface="Meiryo UI" panose="020B0604030504040204" pitchFamily="50" charset="-128"/>
                <a:ea typeface="Meiryo UI" panose="020B0604030504040204" pitchFamily="50" charset="-128"/>
                <a:cs typeface="Meiryo UI" panose="020B0604030504040204" pitchFamily="50" charset="-128"/>
              </a:rPr>
              <a:t>２</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18337142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（参考）認知症など一部疾患の外来の算出方法</a:t>
            </a:r>
            <a:endParaRPr kumimoji="1" lang="ja-JP" altLang="en-US" dirty="0"/>
          </a:p>
        </p:txBody>
      </p:sp>
      <p:sp>
        <p:nvSpPr>
          <p:cNvPr id="3" name="コンテンツ プレースホルダー 2"/>
          <p:cNvSpPr>
            <a:spLocks noGrp="1"/>
          </p:cNvSpPr>
          <p:nvPr>
            <p:ph idx="1"/>
          </p:nvPr>
        </p:nvSpPr>
        <p:spPr/>
        <p:txBody>
          <a:bodyPr/>
          <a:lstStyle/>
          <a:p>
            <a:pPr marL="0" indent="0"/>
            <a:r>
              <a:rPr kumimoji="1" lang="ja-JP" altLang="en-US" dirty="0"/>
              <a:t>認知症、発達障害、摂食障害、てんかんの外来は精神科および</a:t>
            </a:r>
            <a:r>
              <a:rPr lang="ja-JP" altLang="en-US" dirty="0"/>
              <a:t>精神科以外でも診られる場合があるため、目安として</a:t>
            </a:r>
            <a:br>
              <a:rPr lang="en-US" altLang="ja-JP" dirty="0"/>
            </a:br>
            <a:r>
              <a:rPr lang="en-US" altLang="ja-JP" dirty="0"/>
              <a:t>1.</a:t>
            </a:r>
            <a:r>
              <a:rPr lang="ja-JP" altLang="en-US" dirty="0"/>
              <a:t>精神療法に限定 </a:t>
            </a:r>
            <a:r>
              <a:rPr lang="en-US" altLang="ja-JP" dirty="0"/>
              <a:t>2.</a:t>
            </a:r>
            <a:r>
              <a:rPr lang="ja-JP" altLang="en-US" dirty="0"/>
              <a:t>限定なし の両方で算出。</a:t>
            </a:r>
            <a:r>
              <a:rPr kumimoji="1" lang="en-US" altLang="ja-JP" dirty="0"/>
              <a:t>(</a:t>
            </a:r>
            <a:r>
              <a:rPr kumimoji="1" lang="ja-JP" altLang="en-US" dirty="0"/>
              <a:t>ただし都道府県により精神療法算定の事情が異なることは考えられる</a:t>
            </a:r>
            <a:r>
              <a:rPr kumimoji="1" lang="en-US" altLang="ja-JP" dirty="0"/>
              <a:t>)</a:t>
            </a:r>
            <a:endParaRPr kumimoji="1" lang="ja-JP" altLang="en-US" dirty="0"/>
          </a:p>
        </p:txBody>
      </p:sp>
      <p:grpSp>
        <p:nvGrpSpPr>
          <p:cNvPr id="12" name="グループ化 11"/>
          <p:cNvGrpSpPr/>
          <p:nvPr/>
        </p:nvGrpSpPr>
        <p:grpSpPr>
          <a:xfrm>
            <a:off x="199047" y="1828480"/>
            <a:ext cx="6222365" cy="338554"/>
            <a:chOff x="474115" y="2293931"/>
            <a:chExt cx="6410909" cy="338554"/>
          </a:xfrm>
        </p:grpSpPr>
        <p:cxnSp>
          <p:nvCxnSpPr>
            <p:cNvPr id="123" name="Straight Connector 122"/>
            <p:cNvCxnSpPr/>
            <p:nvPr/>
          </p:nvCxnSpPr>
          <p:spPr bwMode="auto">
            <a:xfrm>
              <a:off x="474115" y="2579439"/>
              <a:ext cx="6410909"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24" name="TextBox 123"/>
            <p:cNvSpPr txBox="1"/>
            <p:nvPr/>
          </p:nvSpPr>
          <p:spPr>
            <a:xfrm>
              <a:off x="1987163" y="2293931"/>
              <a:ext cx="3384813" cy="338554"/>
            </a:xfrm>
            <a:prstGeom prst="rect">
              <a:avLst/>
            </a:prstGeom>
            <a:noFill/>
          </p:spPr>
          <p:txBody>
            <a:bodyPr vert="horz"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外来を受診した患者の算出方法</a:t>
              </a:r>
            </a:p>
          </p:txBody>
        </p:sp>
      </p:grpSp>
      <p:sp>
        <p:nvSpPr>
          <p:cNvPr id="8" name="Rectangle 7"/>
          <p:cNvSpPr/>
          <p:nvPr/>
        </p:nvSpPr>
        <p:spPr>
          <a:xfrm>
            <a:off x="197272" y="3448695"/>
            <a:ext cx="1817354" cy="1141200"/>
          </a:xfrm>
          <a:prstGeom prst="rect">
            <a:avLst/>
          </a:prstGeom>
          <a:solidFill>
            <a:schemeClr val="bg1"/>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精神療法に限定</a:t>
            </a:r>
            <a:b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通院精神療法で算出</a:t>
            </a:r>
          </a:p>
        </p:txBody>
      </p:sp>
      <p:sp>
        <p:nvSpPr>
          <p:cNvPr id="31" name="Rectangle 30"/>
          <p:cNvSpPr/>
          <p:nvPr/>
        </p:nvSpPr>
        <p:spPr>
          <a:xfrm>
            <a:off x="184572" y="5111113"/>
            <a:ext cx="1817354" cy="1141200"/>
          </a:xfrm>
          <a:prstGeom prst="rect">
            <a:avLst/>
          </a:prstGeom>
          <a:solidFill>
            <a:schemeClr val="bg1"/>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限定なし</a:t>
            </a:r>
            <a:b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初診・再診・外来診療料</a:t>
            </a:r>
            <a:b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ja-JP" altLang="en-US" sz="1400" b="0" i="0" u="none" strike="noStrike" kern="1200" cap="none" spc="0" normalizeH="0" baseline="0" noProof="0" dirty="0" err="1">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で算</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出</a:t>
            </a:r>
          </a:p>
        </p:txBody>
      </p:sp>
      <p:grpSp>
        <p:nvGrpSpPr>
          <p:cNvPr id="14" name="グループ化 13"/>
          <p:cNvGrpSpPr/>
          <p:nvPr/>
        </p:nvGrpSpPr>
        <p:grpSpPr>
          <a:xfrm>
            <a:off x="6824288" y="1828480"/>
            <a:ext cx="5220000" cy="338554"/>
            <a:chOff x="7348070" y="2293931"/>
            <a:chExt cx="4380885" cy="338554"/>
          </a:xfrm>
        </p:grpSpPr>
        <p:sp>
          <p:nvSpPr>
            <p:cNvPr id="84" name="TextBox 83"/>
            <p:cNvSpPr txBox="1"/>
            <p:nvPr/>
          </p:nvSpPr>
          <p:spPr>
            <a:xfrm>
              <a:off x="7721208" y="2293931"/>
              <a:ext cx="3634608" cy="338554"/>
            </a:xfrm>
            <a:prstGeom prst="rect">
              <a:avLst/>
            </a:prstGeom>
            <a:noFill/>
            <a:ln>
              <a:noFill/>
            </a:ln>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各定義での算出結果</a:t>
              </a:r>
              <a:r>
                <a:rPr kumimoji="1" lang="en-US" altLang="ja-JP"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22" name="Straight Connector 121"/>
            <p:cNvCxnSpPr/>
            <p:nvPr/>
          </p:nvCxnSpPr>
          <p:spPr bwMode="auto">
            <a:xfrm>
              <a:off x="7348070" y="2584176"/>
              <a:ext cx="4380885"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126" name="TextBox 125"/>
          <p:cNvSpPr txBox="1"/>
          <p:nvPr/>
        </p:nvSpPr>
        <p:spPr>
          <a:xfrm>
            <a:off x="7271728" y="2233077"/>
            <a:ext cx="4533569" cy="307777"/>
          </a:xfrm>
          <a:prstGeom prst="rect">
            <a:avLst/>
          </a:prstGeom>
          <a:noFill/>
          <a:ln>
            <a:noFill/>
          </a:ln>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*2015/2-2015/3</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の</a:t>
            </a: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ヶ月分の</a:t>
            </a: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NDB</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データを用いて算出</a:t>
            </a:r>
          </a:p>
        </p:txBody>
      </p:sp>
      <p:sp>
        <p:nvSpPr>
          <p:cNvPr id="16" name="Oval 15"/>
          <p:cNvSpPr/>
          <p:nvPr/>
        </p:nvSpPr>
        <p:spPr>
          <a:xfrm>
            <a:off x="3040775" y="3552992"/>
            <a:ext cx="1045168" cy="932532"/>
          </a:xfrm>
          <a:prstGeom prst="ellipse">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6" name="Group 5"/>
          <p:cNvGrpSpPr/>
          <p:nvPr/>
        </p:nvGrpSpPr>
        <p:grpSpPr>
          <a:xfrm>
            <a:off x="2235639" y="3448695"/>
            <a:ext cx="2655440" cy="1141125"/>
            <a:chOff x="1064508" y="3606800"/>
            <a:chExt cx="4356000" cy="1968500"/>
          </a:xfrm>
        </p:grpSpPr>
        <p:sp>
          <p:nvSpPr>
            <p:cNvPr id="5" name="Rectangle 4"/>
            <p:cNvSpPr/>
            <p:nvPr/>
          </p:nvSpPr>
          <p:spPr>
            <a:xfrm>
              <a:off x="1064508" y="3606800"/>
              <a:ext cx="4356000" cy="1968500"/>
            </a:xfrm>
            <a:prstGeom prst="rect">
              <a:avLst/>
            </a:prstGeom>
            <a:no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Rectangle 59"/>
            <p:cNvSpPr/>
            <p:nvPr/>
          </p:nvSpPr>
          <p:spPr>
            <a:xfrm>
              <a:off x="3242508" y="3606800"/>
              <a:ext cx="2178000" cy="1968500"/>
            </a:xfrm>
            <a:prstGeom prst="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0" name="TextBox 19"/>
          <p:cNvSpPr txBox="1"/>
          <p:nvPr/>
        </p:nvSpPr>
        <p:spPr>
          <a:xfrm>
            <a:off x="2365837" y="2947046"/>
            <a:ext cx="1059827" cy="523220"/>
          </a:xfrm>
          <a:prstGeom prst="rect">
            <a:avLst/>
          </a:prstGeom>
          <a:noFill/>
          <a:ln>
            <a:noFill/>
          </a:ln>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精神療法の算定あり</a:t>
            </a:r>
          </a:p>
        </p:txBody>
      </p:sp>
      <p:sp>
        <p:nvSpPr>
          <p:cNvPr id="74" name="TextBox 73"/>
          <p:cNvSpPr txBox="1"/>
          <p:nvPr/>
        </p:nvSpPr>
        <p:spPr>
          <a:xfrm>
            <a:off x="2219728" y="2264922"/>
            <a:ext cx="2721700" cy="553998"/>
          </a:xfrm>
          <a:prstGeom prst="rect">
            <a:avLst/>
          </a:prstGeom>
          <a:noFill/>
          <a:ln>
            <a:noFill/>
          </a:ln>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外来患者</a:t>
            </a:r>
            <a:endPar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初診・再診・外来診療料を算定</a:t>
            </a: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93" name="Oval 92"/>
          <p:cNvSpPr/>
          <p:nvPr/>
        </p:nvSpPr>
        <p:spPr>
          <a:xfrm>
            <a:off x="3040775" y="3552992"/>
            <a:ext cx="1045168" cy="932532"/>
          </a:xfrm>
          <a:prstGeom prst="ellipse">
            <a:avLst/>
          </a:prstGeom>
          <a:noFill/>
          <a:ln>
            <a:solidFill>
              <a:schemeClr val="tx1"/>
            </a:solidFill>
            <a:prstDash val="dash"/>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TextBox 95"/>
          <p:cNvSpPr txBox="1"/>
          <p:nvPr/>
        </p:nvSpPr>
        <p:spPr>
          <a:xfrm>
            <a:off x="3728426" y="2839324"/>
            <a:ext cx="1059827" cy="738664"/>
          </a:xfrm>
          <a:prstGeom prst="rect">
            <a:avLst/>
          </a:prstGeom>
          <a:noFill/>
          <a:ln>
            <a:noFill/>
          </a:ln>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精神療法の算定なし</a:t>
            </a:r>
          </a:p>
        </p:txBody>
      </p:sp>
      <p:grpSp>
        <p:nvGrpSpPr>
          <p:cNvPr id="32" name="Group 31"/>
          <p:cNvGrpSpPr/>
          <p:nvPr/>
        </p:nvGrpSpPr>
        <p:grpSpPr>
          <a:xfrm>
            <a:off x="2224725" y="5111188"/>
            <a:ext cx="2655440" cy="1141125"/>
            <a:chOff x="1064508" y="3606800"/>
            <a:chExt cx="4356000" cy="1968500"/>
          </a:xfrm>
        </p:grpSpPr>
        <p:sp>
          <p:nvSpPr>
            <p:cNvPr id="33" name="Rectangle 32"/>
            <p:cNvSpPr/>
            <p:nvPr/>
          </p:nvSpPr>
          <p:spPr>
            <a:xfrm>
              <a:off x="1064508" y="3606800"/>
              <a:ext cx="4356000" cy="1968500"/>
            </a:xfrm>
            <a:prstGeom prst="rect">
              <a:avLst/>
            </a:prstGeom>
            <a:no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Rectangle 33"/>
            <p:cNvSpPr/>
            <p:nvPr/>
          </p:nvSpPr>
          <p:spPr>
            <a:xfrm>
              <a:off x="3242508" y="3606800"/>
              <a:ext cx="2178000" cy="1968500"/>
            </a:xfrm>
            <a:prstGeom prst="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35" name="Oval 34"/>
          <p:cNvSpPr/>
          <p:nvPr/>
        </p:nvSpPr>
        <p:spPr>
          <a:xfrm>
            <a:off x="3033033" y="5225811"/>
            <a:ext cx="1045168" cy="932532"/>
          </a:xfrm>
          <a:prstGeom prst="ellipse">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7" name="グループ化 16"/>
          <p:cNvGrpSpPr/>
          <p:nvPr/>
        </p:nvGrpSpPr>
        <p:grpSpPr>
          <a:xfrm>
            <a:off x="3948142" y="3605030"/>
            <a:ext cx="2464555" cy="828455"/>
            <a:chOff x="4543513" y="3615159"/>
            <a:chExt cx="2464555" cy="828455"/>
          </a:xfrm>
        </p:grpSpPr>
        <p:grpSp>
          <p:nvGrpSpPr>
            <p:cNvPr id="13" name="Group 12"/>
            <p:cNvGrpSpPr/>
            <p:nvPr/>
          </p:nvGrpSpPr>
          <p:grpSpPr>
            <a:xfrm flipV="1">
              <a:off x="4543513" y="3893768"/>
              <a:ext cx="209034" cy="252501"/>
              <a:chOff x="6477000" y="5283200"/>
              <a:chExt cx="342900" cy="203200"/>
            </a:xfrm>
          </p:grpSpPr>
          <p:cxnSp>
            <p:nvCxnSpPr>
              <p:cNvPr id="11" name="Straight Connector 10"/>
              <p:cNvCxnSpPr/>
              <p:nvPr/>
            </p:nvCxnSpPr>
            <p:spPr bwMode="auto">
              <a:xfrm flipH="1" flipV="1">
                <a:off x="6477000" y="5283200"/>
                <a:ext cx="317500" cy="88900"/>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3" name="Straight Connector 42"/>
              <p:cNvCxnSpPr/>
              <p:nvPr/>
            </p:nvCxnSpPr>
            <p:spPr bwMode="auto">
              <a:xfrm flipH="1" flipV="1">
                <a:off x="6502400" y="5295900"/>
                <a:ext cx="317500" cy="190500"/>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40" name="Rectangle 39"/>
            <p:cNvSpPr/>
            <p:nvPr/>
          </p:nvSpPr>
          <p:spPr>
            <a:xfrm>
              <a:off x="4752547" y="3615159"/>
              <a:ext cx="2255521" cy="828455"/>
            </a:xfrm>
            <a:prstGeom prst="rect">
              <a:avLst/>
            </a:prstGeom>
            <a:solidFill>
              <a:schemeClr val="bg1"/>
            </a:solidFill>
            <a:ln w="28575">
              <a:solidFill>
                <a:srgbClr val="FF0000"/>
              </a:solidFill>
              <a:prstDash val="dash"/>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精神療法の算定はないが</a:t>
              </a:r>
              <a:b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認知症などの外来診療を</a:t>
              </a:r>
              <a:b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実施している患者が算出不可</a:t>
              </a:r>
            </a:p>
          </p:txBody>
        </p:sp>
      </p:grpSp>
      <p:sp>
        <p:nvSpPr>
          <p:cNvPr id="7" name="Right Bracket 6"/>
          <p:cNvSpPr/>
          <p:nvPr/>
        </p:nvSpPr>
        <p:spPr bwMode="auto">
          <a:xfrm rot="16200000">
            <a:off x="3523981" y="1600971"/>
            <a:ext cx="113195" cy="2674844"/>
          </a:xfrm>
          <a:prstGeom prst="rightBracket">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400" b="1" i="0" u="none" strike="noStrike" kern="1200" cap="none" spc="0" normalizeH="0" baseline="0" noProof="0">
              <a:ln>
                <a:noFill/>
              </a:ln>
              <a:solidFill>
                <a:srgbClr val="000000"/>
              </a:solidFill>
              <a:effectLst/>
              <a:uLnTx/>
              <a:uFillTx/>
              <a:latin typeface="Tahoma"/>
              <a:ea typeface="MS UI Gothic" panose="020B0600070205080204" pitchFamily="50" charset="-128"/>
              <a:cs typeface="+mn-cs"/>
            </a:endParaRPr>
          </a:p>
        </p:txBody>
      </p:sp>
      <p:grpSp>
        <p:nvGrpSpPr>
          <p:cNvPr id="15" name="グループ化 14"/>
          <p:cNvGrpSpPr/>
          <p:nvPr/>
        </p:nvGrpSpPr>
        <p:grpSpPr>
          <a:xfrm>
            <a:off x="3940273" y="5267523"/>
            <a:ext cx="2452071" cy="828455"/>
            <a:chOff x="4535644" y="5111188"/>
            <a:chExt cx="2452071" cy="828455"/>
          </a:xfrm>
        </p:grpSpPr>
        <p:grpSp>
          <p:nvGrpSpPr>
            <p:cNvPr id="55" name="Group 54"/>
            <p:cNvGrpSpPr/>
            <p:nvPr/>
          </p:nvGrpSpPr>
          <p:grpSpPr>
            <a:xfrm flipV="1">
              <a:off x="4535644" y="5368560"/>
              <a:ext cx="209034" cy="252501"/>
              <a:chOff x="6477000" y="5283200"/>
              <a:chExt cx="342900" cy="203200"/>
            </a:xfrm>
          </p:grpSpPr>
          <p:cxnSp>
            <p:nvCxnSpPr>
              <p:cNvPr id="56" name="Straight Connector 55"/>
              <p:cNvCxnSpPr/>
              <p:nvPr/>
            </p:nvCxnSpPr>
            <p:spPr bwMode="auto">
              <a:xfrm flipH="1" flipV="1">
                <a:off x="6477000" y="5283200"/>
                <a:ext cx="317500" cy="88900"/>
              </a:xfrm>
              <a:prstGeom prst="line">
                <a:avLst/>
              </a:prstGeom>
              <a:noFill/>
              <a:ln w="19050" cap="flat" cmpd="sng" algn="ctr">
                <a:solidFill>
                  <a:schemeClr val="accent1">
                    <a:lumMod val="75000"/>
                  </a:schemeClr>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57" name="Straight Connector 56"/>
              <p:cNvCxnSpPr/>
              <p:nvPr/>
            </p:nvCxnSpPr>
            <p:spPr bwMode="auto">
              <a:xfrm flipH="1" flipV="1">
                <a:off x="6502400" y="5295900"/>
                <a:ext cx="317500" cy="190500"/>
              </a:xfrm>
              <a:prstGeom prst="line">
                <a:avLst/>
              </a:prstGeom>
              <a:noFill/>
              <a:ln w="19050" cap="flat" cmpd="sng" algn="ctr">
                <a:solidFill>
                  <a:schemeClr val="accent1">
                    <a:lumMod val="75000"/>
                  </a:schemeClr>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36" name="Rectangle 35"/>
            <p:cNvSpPr/>
            <p:nvPr/>
          </p:nvSpPr>
          <p:spPr>
            <a:xfrm>
              <a:off x="4730381" y="5111188"/>
              <a:ext cx="2257334" cy="828455"/>
            </a:xfrm>
            <a:prstGeom prst="rect">
              <a:avLst/>
            </a:prstGeom>
            <a:solidFill>
              <a:schemeClr val="bg1"/>
            </a:solidFill>
            <a:ln w="28575">
              <a:solidFill>
                <a:srgbClr val="1E3AF8"/>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認知症などの疾患をもち、</a:t>
              </a:r>
              <a:b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初診・再診・外来診療料</a:t>
              </a:r>
              <a:b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を算定した患者全体を算出</a:t>
              </a: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2" name="正方形/長方形 21"/>
          <p:cNvSpPr/>
          <p:nvPr/>
        </p:nvSpPr>
        <p:spPr>
          <a:xfrm>
            <a:off x="2224725" y="6334016"/>
            <a:ext cx="3966842" cy="203078"/>
          </a:xfrm>
          <a:prstGeom prst="rect">
            <a:avLst/>
          </a:prstGeom>
          <a:solidFill>
            <a:schemeClr val="bg1"/>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ただし他疾患での受診もカウントされるため多く出る可能性がある</a:t>
            </a:r>
          </a:p>
        </p:txBody>
      </p:sp>
      <p:grpSp>
        <p:nvGrpSpPr>
          <p:cNvPr id="26" name="グループ化 25"/>
          <p:cNvGrpSpPr/>
          <p:nvPr/>
        </p:nvGrpSpPr>
        <p:grpSpPr>
          <a:xfrm>
            <a:off x="6824289" y="3262874"/>
            <a:ext cx="5275330" cy="3005942"/>
            <a:chOff x="6824289" y="2778204"/>
            <a:chExt cx="5275330" cy="3005942"/>
          </a:xfrm>
        </p:grpSpPr>
        <p:graphicFrame>
          <p:nvGraphicFramePr>
            <p:cNvPr id="62" name="Content Placeholder 4"/>
            <p:cNvGraphicFramePr>
              <a:graphicFrameLocks/>
            </p:cNvGraphicFramePr>
            <p:nvPr>
              <p:extLst/>
            </p:nvPr>
          </p:nvGraphicFramePr>
          <p:xfrm>
            <a:off x="6824289" y="3552992"/>
            <a:ext cx="5265743" cy="1173526"/>
          </p:xfrm>
          <a:graphic>
            <a:graphicData uri="http://schemas.openxmlformats.org/drawingml/2006/table">
              <a:tbl>
                <a:tblPr/>
                <a:tblGrid>
                  <a:gridCol w="1224931">
                    <a:extLst>
                      <a:ext uri="{9D8B030D-6E8A-4147-A177-3AD203B41FA5}">
                        <a16:colId xmlns:a16="http://schemas.microsoft.com/office/drawing/2014/main" val="20000"/>
                      </a:ext>
                    </a:extLst>
                  </a:gridCol>
                  <a:gridCol w="1010203">
                    <a:extLst>
                      <a:ext uri="{9D8B030D-6E8A-4147-A177-3AD203B41FA5}">
                        <a16:colId xmlns:a16="http://schemas.microsoft.com/office/drawing/2014/main" val="20003"/>
                      </a:ext>
                    </a:extLst>
                  </a:gridCol>
                  <a:gridCol w="1010203">
                    <a:extLst>
                      <a:ext uri="{9D8B030D-6E8A-4147-A177-3AD203B41FA5}">
                        <a16:colId xmlns:a16="http://schemas.microsoft.com/office/drawing/2014/main" val="20004"/>
                      </a:ext>
                    </a:extLst>
                  </a:gridCol>
                  <a:gridCol w="1010203">
                    <a:extLst>
                      <a:ext uri="{9D8B030D-6E8A-4147-A177-3AD203B41FA5}">
                        <a16:colId xmlns:a16="http://schemas.microsoft.com/office/drawing/2014/main" val="244931673"/>
                      </a:ext>
                    </a:extLst>
                  </a:gridCol>
                  <a:gridCol w="1010203">
                    <a:extLst>
                      <a:ext uri="{9D8B030D-6E8A-4147-A177-3AD203B41FA5}">
                        <a16:colId xmlns:a16="http://schemas.microsoft.com/office/drawing/2014/main" val="413190523"/>
                      </a:ext>
                    </a:extLst>
                  </a:gridCol>
                </a:tblGrid>
                <a:tr h="429744">
                  <a:tc>
                    <a:txBody>
                      <a:bodyPr/>
                      <a:lstStyle/>
                      <a:p>
                        <a:pPr algn="ctr"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外来</a:t>
                        </a:r>
                        <a:r>
                          <a:rPr lang="en-US" altLang="ja-JP" sz="1400" b="0" i="0" u="none" strike="noStrike" dirty="0">
                            <a:solidFill>
                              <a:srgbClr val="000000"/>
                            </a:solidFill>
                            <a:effectLst/>
                            <a:latin typeface="Meiryo UI" panose="020B0604030504040204" pitchFamily="50" charset="-128"/>
                            <a:ea typeface="Meiryo UI" panose="020B0604030504040204" pitchFamily="50" charset="-128"/>
                          </a:rPr>
                          <a:t>1</a:t>
                        </a: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回以上</a:t>
                        </a:r>
                        <a:br>
                          <a:rPr lang="en-US" altLang="ja-JP" sz="1400" b="0" i="0" u="none" strike="noStrike" dirty="0">
                            <a:solidFill>
                              <a:srgbClr val="000000"/>
                            </a:solidFill>
                            <a:effectLst/>
                            <a:latin typeface="Meiryo UI" panose="020B0604030504040204" pitchFamily="50" charset="-128"/>
                            <a:ea typeface="Meiryo UI" panose="020B0604030504040204" pitchFamily="50" charset="-128"/>
                          </a:rPr>
                        </a:b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受診した患者数</a:t>
                        </a:r>
                      </a:p>
                    </a:txBody>
                    <a:tcPr marL="3659" marR="3659" marT="3024"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4E7FE"/>
                      </a:solidFill>
                    </a:tcPr>
                  </a:tc>
                  <a:tc>
                    <a:txBody>
                      <a:bodyPr/>
                      <a:lstStyle/>
                      <a:p>
                        <a:pPr algn="ctr"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認知症</a:t>
                        </a:r>
                      </a:p>
                    </a:txBody>
                    <a:tcPr marL="3659" marR="3659" marT="3024"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E4E7FE"/>
                      </a:solidFill>
                    </a:tcPr>
                  </a:tc>
                  <a:tc>
                    <a:txBody>
                      <a:bodyPr/>
                      <a:lstStyle/>
                      <a:p>
                        <a:pPr algn="ctr"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発達障害</a:t>
                        </a:r>
                      </a:p>
                    </a:txBody>
                    <a:tcPr marL="3659" marR="3659" marT="3024"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摂食障害</a:t>
                        </a:r>
                      </a:p>
                    </a:txBody>
                    <a:tcPr marL="3659" marR="3659" marT="3024"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てんかん</a:t>
                        </a:r>
                      </a:p>
                    </a:txBody>
                    <a:tcPr marL="3659" marR="3659" marT="3024"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371891">
                  <a:tc>
                    <a:txBody>
                      <a:bodyPr/>
                      <a:lstStyle/>
                      <a:p>
                        <a:pPr algn="l" fontAlgn="ctr"/>
                        <a:r>
                          <a:rPr lang="en-US" altLang="ja-JP" sz="1400" b="0" i="0" u="none" strike="noStrike" dirty="0">
                            <a:solidFill>
                              <a:srgbClr val="000000"/>
                            </a:solidFill>
                            <a:effectLst/>
                            <a:latin typeface="Meiryo UI" panose="020B0604030504040204" pitchFamily="50" charset="-128"/>
                            <a:ea typeface="Meiryo UI" panose="020B0604030504040204" pitchFamily="50" charset="-128"/>
                          </a:rPr>
                          <a:t>1.</a:t>
                        </a: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精神限定</a:t>
                        </a:r>
                      </a:p>
                    </a:txBody>
                    <a:tcPr marL="3659" marR="3659" marT="3024"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fontAlgn="ctr"/>
                        <a:r>
                          <a:rPr lang="en-US" altLang="ja-JP" sz="1400" b="0" i="0" u="none" strike="noStrike" dirty="0">
                            <a:solidFill>
                              <a:srgbClr val="000000"/>
                            </a:solidFill>
                            <a:effectLst/>
                            <a:latin typeface="Meiryo UI" panose="020B0604030504040204" pitchFamily="50" charset="-128"/>
                            <a:ea typeface="Meiryo UI" panose="020B0604030504040204" pitchFamily="50" charset="-128"/>
                          </a:rPr>
                          <a:t>298,588</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400" b="0" i="0" u="none" strike="noStrike" dirty="0">
                            <a:solidFill>
                              <a:srgbClr val="000000"/>
                            </a:solidFill>
                            <a:effectLst/>
                            <a:latin typeface="Meiryo UI" panose="020B0604030504040204" pitchFamily="50" charset="-128"/>
                            <a:ea typeface="Meiryo UI" panose="020B0604030504040204" pitchFamily="50" charset="-128"/>
                          </a:rPr>
                          <a:t>169,597</a:t>
                        </a:r>
                      </a:p>
                    </a:txBody>
                    <a:tcPr marL="3659" marR="3659" marT="3024"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400" b="0" i="0" u="none" strike="noStrike" dirty="0">
                            <a:solidFill>
                              <a:srgbClr val="000000"/>
                            </a:solidFill>
                            <a:effectLst/>
                            <a:latin typeface="Meiryo UI" panose="020B0604030504040204" pitchFamily="50" charset="-128"/>
                            <a:ea typeface="Meiryo UI" panose="020B0604030504040204" pitchFamily="50" charset="-128"/>
                          </a:rPr>
                          <a:t>25,207</a:t>
                        </a:r>
                      </a:p>
                    </a:txBody>
                    <a:tcPr marL="3659" marR="3659" marT="3024"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fontAlgn="ctr"/>
                        <a:r>
                          <a:rPr lang="en-US" altLang="ja-JP" sz="1400" b="0" i="0" u="none" strike="noStrike" dirty="0">
                            <a:solidFill>
                              <a:srgbClr val="000000"/>
                            </a:solidFill>
                            <a:effectLst/>
                            <a:latin typeface="Meiryo UI" panose="020B0604030504040204" pitchFamily="50" charset="-128"/>
                            <a:ea typeface="Meiryo UI" panose="020B0604030504040204" pitchFamily="50" charset="-128"/>
                          </a:rPr>
                          <a:t>370,823</a:t>
                        </a:r>
                      </a:p>
                    </a:txBody>
                    <a:tcPr marL="3659" marR="3659" marT="3024"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2"/>
                    </a:ext>
                  </a:extLst>
                </a:tr>
                <a:tr h="371891">
                  <a:tc>
                    <a:txBody>
                      <a:bodyPr/>
                      <a:lstStyle/>
                      <a:p>
                        <a:pPr algn="l" fontAlgn="ctr"/>
                        <a:r>
                          <a:rPr lang="en-US" altLang="ja-JP" sz="1400" b="0" i="0" u="none" strike="noStrike" dirty="0">
                            <a:solidFill>
                              <a:srgbClr val="000000"/>
                            </a:solidFill>
                            <a:effectLst/>
                            <a:latin typeface="Meiryo UI" panose="020B0604030504040204" pitchFamily="50" charset="-128"/>
                            <a:ea typeface="Meiryo UI" panose="020B0604030504040204" pitchFamily="50" charset="-128"/>
                          </a:rPr>
                          <a:t>2.</a:t>
                        </a: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限定なし</a:t>
                        </a:r>
                      </a:p>
                    </a:txBody>
                    <a:tcPr marL="3659" marR="3659" marT="3024"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400" b="0" i="0" u="none" strike="noStrike" dirty="0">
                            <a:solidFill>
                              <a:srgbClr val="000000"/>
                            </a:solidFill>
                            <a:effectLst/>
                            <a:latin typeface="Meiryo UI" panose="020B0604030504040204" pitchFamily="50" charset="-128"/>
                            <a:ea typeface="Meiryo UI" panose="020B0604030504040204" pitchFamily="50" charset="-128"/>
                          </a:rPr>
                          <a:t>1,545,213</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fontAlgn="ctr"/>
                        <a:r>
                          <a:rPr lang="en-US" altLang="ja-JP" sz="1400" b="0" i="0" u="none" strike="noStrike" dirty="0">
                            <a:solidFill>
                              <a:srgbClr val="000000"/>
                            </a:solidFill>
                            <a:effectLst/>
                            <a:latin typeface="Meiryo UI" panose="020B0604030504040204" pitchFamily="50" charset="-128"/>
                            <a:ea typeface="Meiryo UI" panose="020B0604030504040204" pitchFamily="50" charset="-128"/>
                          </a:rPr>
                          <a:t>428,318</a:t>
                        </a:r>
                      </a:p>
                    </a:txBody>
                    <a:tcPr marL="3659" marR="3659" marT="3024"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fontAlgn="ctr"/>
                        <a:r>
                          <a:rPr lang="en-US" altLang="ja-JP" sz="1400" b="0" i="0" u="none" strike="noStrike" dirty="0">
                            <a:solidFill>
                              <a:srgbClr val="000000"/>
                            </a:solidFill>
                            <a:effectLst/>
                            <a:latin typeface="Meiryo UI" panose="020B0604030504040204" pitchFamily="50" charset="-128"/>
                            <a:ea typeface="Meiryo UI" panose="020B0604030504040204" pitchFamily="50" charset="-128"/>
                          </a:rPr>
                          <a:t>98,913</a:t>
                        </a:r>
                      </a:p>
                    </a:txBody>
                    <a:tcPr marL="3659" marR="3659" marT="3024"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fontAlgn="ctr"/>
                        <a:r>
                          <a:rPr lang="en-US" altLang="ja-JP" sz="1400" b="0" i="0" u="none" strike="noStrike" dirty="0">
                            <a:solidFill>
                              <a:srgbClr val="000000"/>
                            </a:solidFill>
                            <a:effectLst/>
                            <a:latin typeface="Meiryo UI" panose="020B0604030504040204" pitchFamily="50" charset="-128"/>
                            <a:ea typeface="Meiryo UI" panose="020B0604030504040204" pitchFamily="50" charset="-128"/>
                          </a:rPr>
                          <a:t>1,263,432</a:t>
                        </a:r>
                      </a:p>
                    </a:txBody>
                    <a:tcPr marL="3659" marR="3659" marT="3024"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68" name="Rectangle 126"/>
            <p:cNvSpPr/>
            <p:nvPr/>
          </p:nvSpPr>
          <p:spPr>
            <a:xfrm>
              <a:off x="8056231" y="3979535"/>
              <a:ext cx="4043388" cy="343733"/>
            </a:xfrm>
            <a:prstGeom prst="rect">
              <a:avLst/>
            </a:prstGeom>
            <a:noFill/>
            <a:ln w="28575">
              <a:solidFill>
                <a:srgbClr val="FF0000"/>
              </a:solidFill>
              <a:prstDash val="dash"/>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71" name="Group 57"/>
            <p:cNvGrpSpPr/>
            <p:nvPr/>
          </p:nvGrpSpPr>
          <p:grpSpPr>
            <a:xfrm rot="19524105" flipV="1">
              <a:off x="8665336" y="3357313"/>
              <a:ext cx="555937" cy="461839"/>
              <a:chOff x="6477000" y="5283200"/>
              <a:chExt cx="342900" cy="203200"/>
            </a:xfrm>
          </p:grpSpPr>
          <p:cxnSp>
            <p:nvCxnSpPr>
              <p:cNvPr id="72" name="Straight Connector 58"/>
              <p:cNvCxnSpPr/>
              <p:nvPr/>
            </p:nvCxnSpPr>
            <p:spPr bwMode="auto">
              <a:xfrm flipH="1" flipV="1">
                <a:off x="6477000" y="5283200"/>
                <a:ext cx="317500" cy="88900"/>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73" name="Straight Connector 60"/>
              <p:cNvCxnSpPr/>
              <p:nvPr/>
            </p:nvCxnSpPr>
            <p:spPr bwMode="auto">
              <a:xfrm flipH="1" flipV="1">
                <a:off x="6502400" y="5295900"/>
                <a:ext cx="317500" cy="190500"/>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75" name="Rectangle 133"/>
            <p:cNvSpPr/>
            <p:nvPr/>
          </p:nvSpPr>
          <p:spPr>
            <a:xfrm>
              <a:off x="8452615" y="2778204"/>
              <a:ext cx="2663134" cy="687003"/>
            </a:xfrm>
            <a:prstGeom prst="rect">
              <a:avLst/>
            </a:prstGeom>
            <a:solidFill>
              <a:schemeClr val="bg1"/>
            </a:solidFill>
            <a:ln w="28575">
              <a:solidFill>
                <a:srgbClr val="FF0000"/>
              </a:solidFill>
              <a:prstDash val="dash"/>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精神療法に限定した患者数は</a:t>
              </a:r>
              <a:b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4</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疾患の外来診療の実態よりも</a:t>
              </a:r>
              <a:b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少ない恐れがある</a:t>
              </a:r>
            </a:p>
          </p:txBody>
        </p:sp>
        <p:sp>
          <p:nvSpPr>
            <p:cNvPr id="76" name="Rectangle 126"/>
            <p:cNvSpPr/>
            <p:nvPr/>
          </p:nvSpPr>
          <p:spPr>
            <a:xfrm>
              <a:off x="8056231" y="4365604"/>
              <a:ext cx="4043388" cy="343733"/>
            </a:xfrm>
            <a:prstGeom prst="rect">
              <a:avLst/>
            </a:prstGeom>
            <a:noFill/>
            <a:ln w="28575">
              <a:solidFill>
                <a:srgbClr val="1E3AF8"/>
              </a:solidFill>
              <a:prstDash val="soli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77" name="Group 57"/>
            <p:cNvGrpSpPr/>
            <p:nvPr/>
          </p:nvGrpSpPr>
          <p:grpSpPr>
            <a:xfrm rot="5021214" flipV="1">
              <a:off x="8765182" y="4722546"/>
              <a:ext cx="555937" cy="461839"/>
              <a:chOff x="6477000" y="5283200"/>
              <a:chExt cx="342900" cy="203200"/>
            </a:xfrm>
          </p:grpSpPr>
          <p:cxnSp>
            <p:nvCxnSpPr>
              <p:cNvPr id="78" name="Straight Connector 58"/>
              <p:cNvCxnSpPr/>
              <p:nvPr/>
            </p:nvCxnSpPr>
            <p:spPr bwMode="auto">
              <a:xfrm flipH="1" flipV="1">
                <a:off x="6477000" y="5283200"/>
                <a:ext cx="317500" cy="88900"/>
              </a:xfrm>
              <a:prstGeom prst="line">
                <a:avLst/>
              </a:prstGeom>
              <a:noFill/>
              <a:ln w="19050" cap="flat" cmpd="sng" algn="ctr">
                <a:solidFill>
                  <a:srgbClr val="1E3AF8"/>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79" name="Straight Connector 60"/>
              <p:cNvCxnSpPr/>
              <p:nvPr/>
            </p:nvCxnSpPr>
            <p:spPr bwMode="auto">
              <a:xfrm flipH="1" flipV="1">
                <a:off x="6502400" y="5295900"/>
                <a:ext cx="317500" cy="190500"/>
              </a:xfrm>
              <a:prstGeom prst="line">
                <a:avLst/>
              </a:prstGeom>
              <a:noFill/>
              <a:ln w="19050" cap="flat" cmpd="sng" algn="ctr">
                <a:solidFill>
                  <a:srgbClr val="1E3AF8"/>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80" name="Rectangle 133"/>
            <p:cNvSpPr/>
            <p:nvPr/>
          </p:nvSpPr>
          <p:spPr>
            <a:xfrm>
              <a:off x="8452615" y="5097143"/>
              <a:ext cx="2663134" cy="687003"/>
            </a:xfrm>
            <a:prstGeom prst="rect">
              <a:avLst/>
            </a:prstGeom>
            <a:solidFill>
              <a:schemeClr val="bg1"/>
            </a:solidFill>
            <a:ln w="28575">
              <a:solidFill>
                <a:srgbClr val="1E3AF8"/>
              </a:solidFill>
              <a:prstDash val="soli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精神療法が算出されない各疾患の</a:t>
              </a:r>
              <a:br>
                <a:rPr kumimoji="1"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患者数も算出可能</a:t>
              </a:r>
            </a:p>
          </p:txBody>
        </p:sp>
      </p:grpSp>
      <p:cxnSp>
        <p:nvCxnSpPr>
          <p:cNvPr id="81" name="直線コネクタ 80"/>
          <p:cNvCxnSpPr>
            <a:cxnSpLocks/>
          </p:cNvCxnSpPr>
          <p:nvPr/>
        </p:nvCxnSpPr>
        <p:spPr bwMode="auto">
          <a:xfrm flipV="1">
            <a:off x="184572" y="4850504"/>
            <a:ext cx="6480000" cy="0"/>
          </a:xfrm>
          <a:prstGeom prst="line">
            <a:avLst/>
          </a:prstGeom>
          <a:noFill/>
          <a:ln w="12700" cap="flat" cmpd="sng" algn="ctr">
            <a:solidFill>
              <a:schemeClr val="bg2"/>
            </a:solidFill>
            <a:prstDash val="dash"/>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nvGrpSpPr>
          <p:cNvPr id="28" name="グループ化 27"/>
          <p:cNvGrpSpPr/>
          <p:nvPr/>
        </p:nvGrpSpPr>
        <p:grpSpPr>
          <a:xfrm>
            <a:off x="4966417" y="2374598"/>
            <a:ext cx="1819427" cy="360000"/>
            <a:chOff x="5161994" y="2361246"/>
            <a:chExt cx="1819427" cy="360000"/>
          </a:xfrm>
        </p:grpSpPr>
        <p:sp>
          <p:nvSpPr>
            <p:cNvPr id="82" name="Oval 34"/>
            <p:cNvSpPr/>
            <p:nvPr/>
          </p:nvSpPr>
          <p:spPr>
            <a:xfrm>
              <a:off x="5161994" y="2418304"/>
              <a:ext cx="245885" cy="245885"/>
            </a:xfrm>
            <a:prstGeom prst="ellipse">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p:cNvSpPr/>
            <p:nvPr/>
          </p:nvSpPr>
          <p:spPr>
            <a:xfrm>
              <a:off x="5455352" y="2361246"/>
              <a:ext cx="1526069" cy="360000"/>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：各疾患を有する患者</a:t>
              </a:r>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61" name="正方形/長方形 60"/>
          <p:cNvSpPr/>
          <p:nvPr/>
        </p:nvSpPr>
        <p:spPr>
          <a:xfrm>
            <a:off x="2578162" y="1270146"/>
            <a:ext cx="7206020" cy="836246"/>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endPar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4" name="グループ化 53">
            <a:extLst>
              <a:ext uri="{FF2B5EF4-FFF2-40B4-BE49-F238E27FC236}">
                <a16:creationId xmlns:a16="http://schemas.microsoft.com/office/drawing/2014/main" id="{C5525D93-6D5A-4984-9FC3-61DB3A21999D}"/>
              </a:ext>
            </a:extLst>
          </p:cNvPr>
          <p:cNvGrpSpPr/>
          <p:nvPr/>
        </p:nvGrpSpPr>
        <p:grpSpPr>
          <a:xfrm>
            <a:off x="9749096" y="162960"/>
            <a:ext cx="2442904" cy="302805"/>
            <a:chOff x="8112864" y="141043"/>
            <a:chExt cx="3207178" cy="366395"/>
          </a:xfrm>
        </p:grpSpPr>
        <p:sp>
          <p:nvSpPr>
            <p:cNvPr id="58" name="矢印: 五方向 57">
              <a:extLst>
                <a:ext uri="{FF2B5EF4-FFF2-40B4-BE49-F238E27FC236}">
                  <a16:creationId xmlns:a16="http://schemas.microsoft.com/office/drawing/2014/main" id="{0561FDB2-FFBE-42B7-8A4D-167EA17FE2A3}"/>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矢印: 五方向 58">
              <a:extLst>
                <a:ext uri="{FF2B5EF4-FFF2-40B4-BE49-F238E27FC236}">
                  <a16:creationId xmlns:a16="http://schemas.microsoft.com/office/drawing/2014/main" id="{4DCAF2D5-0E15-42A9-8314-228ADF839E10}"/>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63" name="矢印: 五方向 62">
              <a:extLst>
                <a:ext uri="{FF2B5EF4-FFF2-40B4-BE49-F238E27FC236}">
                  <a16:creationId xmlns:a16="http://schemas.microsoft.com/office/drawing/2014/main" id="{CC8AA8A0-302A-45A6-8CBF-95396E2488E1}"/>
                </a:ext>
              </a:extLst>
            </p:cNvPr>
            <p:cNvSpPr/>
            <p:nvPr/>
          </p:nvSpPr>
          <p:spPr>
            <a:xfrm>
              <a:off x="9706150"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64" name="矢印: 五方向 63">
              <a:extLst>
                <a:ext uri="{FF2B5EF4-FFF2-40B4-BE49-F238E27FC236}">
                  <a16:creationId xmlns:a16="http://schemas.microsoft.com/office/drawing/2014/main" id="{6335B330-323D-4B30-9461-A4B485D58970}"/>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Tree>
    <p:extLst>
      <p:ext uri="{BB962C8B-B14F-4D97-AF65-F5344CB8AC3E}">
        <p14:creationId xmlns:p14="http://schemas.microsoft.com/office/powerpoint/2010/main" val="14809183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a:extLst>
              <a:ext uri="{FF2B5EF4-FFF2-40B4-BE49-F238E27FC236}">
                <a16:creationId xmlns:a16="http://schemas.microsoft.com/office/drawing/2014/main" id="{9C66C2DC-880C-42A9-A9E7-5E9A34D0D986}"/>
              </a:ext>
            </a:extLst>
          </p:cNvPr>
          <p:cNvPicPr>
            <a:picLocks noChangeAspect="1"/>
          </p:cNvPicPr>
          <p:nvPr/>
        </p:nvPicPr>
        <p:blipFill>
          <a:blip r:embed="rId3"/>
          <a:stretch>
            <a:fillRect/>
          </a:stretch>
        </p:blipFill>
        <p:spPr>
          <a:xfrm>
            <a:off x="4476437" y="1590083"/>
            <a:ext cx="4392000" cy="1160151"/>
          </a:xfrm>
          <a:prstGeom prst="rect">
            <a:avLst/>
          </a:prstGeom>
        </p:spPr>
      </p:pic>
      <p:sp>
        <p:nvSpPr>
          <p:cNvPr id="2" name="タイトル 1">
            <a:extLst>
              <a:ext uri="{FF2B5EF4-FFF2-40B4-BE49-F238E27FC236}">
                <a16:creationId xmlns:a16="http://schemas.microsoft.com/office/drawing/2014/main" id="{5A8A87A1-974F-4944-A229-6FFC6ED6579D}"/>
              </a:ext>
            </a:extLst>
          </p:cNvPr>
          <p:cNvSpPr>
            <a:spLocks noGrp="1"/>
          </p:cNvSpPr>
          <p:nvPr>
            <p:ph type="title"/>
          </p:nvPr>
        </p:nvSpPr>
        <p:spPr/>
        <p:txBody>
          <a:bodyPr/>
          <a:lstStyle/>
          <a:p>
            <a:r>
              <a:rPr lang="en-US" altLang="ja-JP" dirty="0"/>
              <a:t>3.</a:t>
            </a:r>
            <a:r>
              <a:rPr lang="ja-JP" altLang="en-US" dirty="0"/>
              <a:t>詳細作業内容 </a:t>
            </a:r>
            <a:r>
              <a:rPr kumimoji="1" lang="ja-JP" altLang="en-US" dirty="0"/>
              <a:t>①精神医療圏 </a:t>
            </a:r>
            <a:r>
              <a:rPr kumimoji="1" lang="en-US" altLang="ja-JP" dirty="0"/>
              <a:t>–</a:t>
            </a:r>
            <a:r>
              <a:rPr kumimoji="1" lang="ja-JP" altLang="en-US" dirty="0"/>
              <a:t>作業手順</a:t>
            </a:r>
            <a:r>
              <a:rPr kumimoji="1" lang="en-US" altLang="ja-JP" dirty="0"/>
              <a:t>(1)</a:t>
            </a:r>
            <a:r>
              <a:rPr kumimoji="1" lang="ja-JP" altLang="en-US" dirty="0"/>
              <a:t>患者数の確認</a:t>
            </a:r>
          </a:p>
        </p:txBody>
      </p:sp>
      <p:sp>
        <p:nvSpPr>
          <p:cNvPr id="3" name="コンテンツ プレースホルダー 2">
            <a:extLst>
              <a:ext uri="{FF2B5EF4-FFF2-40B4-BE49-F238E27FC236}">
                <a16:creationId xmlns:a16="http://schemas.microsoft.com/office/drawing/2014/main" id="{CAE6187A-0121-4A4B-A871-CDE33889FEC6}"/>
              </a:ext>
            </a:extLst>
          </p:cNvPr>
          <p:cNvSpPr>
            <a:spLocks noGrp="1"/>
          </p:cNvSpPr>
          <p:nvPr>
            <p:ph idx="1"/>
          </p:nvPr>
        </p:nvSpPr>
        <p:spPr/>
        <p:txBody>
          <a:bodyPr/>
          <a:lstStyle/>
          <a:p>
            <a:endParaRPr kumimoji="1" lang="ja-JP" altLang="en-US"/>
          </a:p>
        </p:txBody>
      </p:sp>
      <p:sp>
        <p:nvSpPr>
          <p:cNvPr id="29" name="正方形/長方形 28">
            <a:extLst>
              <a:ext uri="{FF2B5EF4-FFF2-40B4-BE49-F238E27FC236}">
                <a16:creationId xmlns:a16="http://schemas.microsoft.com/office/drawing/2014/main" id="{2D5DD0AA-EE06-4996-A918-868B7E32CF1D}"/>
              </a:ext>
            </a:extLst>
          </p:cNvPr>
          <p:cNvSpPr/>
          <p:nvPr/>
        </p:nvSpPr>
        <p:spPr>
          <a:xfrm>
            <a:off x="4491695" y="4312004"/>
            <a:ext cx="5184000" cy="943508"/>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177800" indent="-177800">
              <a:lnSpc>
                <a:spcPct val="90000"/>
              </a:lnSpc>
              <a:spcBef>
                <a:spcPct val="20000"/>
              </a:spcBef>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入院患者の受入あり</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(1</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以上</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：精神医療圏を二次医療圏単位とする</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77800" indent="-177800">
              <a:lnSpc>
                <a:spcPct val="90000"/>
              </a:lnSpc>
              <a:spcBef>
                <a:spcPct val="20000"/>
              </a:spcBef>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入院患者の受入なし</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(0)</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　　　：以下①②いずれかの対応</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77800" indent="-1588">
              <a:lnSpc>
                <a:spcPct val="90000"/>
              </a:lnSpc>
              <a:spcBef>
                <a:spcPct val="20000"/>
              </a:spcBef>
              <a:buFont typeface="+mj-ea"/>
              <a:buAutoNum type="circleNumDbPlain"/>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医療計画に周囲の二次医療圏と連携体制を促進する書き込み</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77800" indent="-1588">
              <a:lnSpc>
                <a:spcPct val="90000"/>
              </a:lnSpc>
              <a:spcBef>
                <a:spcPct val="20000"/>
              </a:spcBef>
              <a:buFont typeface="+mj-ea"/>
              <a:buAutoNum type="circleNumDbPlain"/>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隣接する二次医療圏同士を統合した新たな精神医療圏を設定</a:t>
            </a:r>
          </a:p>
        </p:txBody>
      </p:sp>
      <p:grpSp>
        <p:nvGrpSpPr>
          <p:cNvPr id="59" name="グループ化 58">
            <a:extLst>
              <a:ext uri="{FF2B5EF4-FFF2-40B4-BE49-F238E27FC236}">
                <a16:creationId xmlns:a16="http://schemas.microsoft.com/office/drawing/2014/main" id="{052B7093-4DED-4A99-A5C5-9CCCE1CCABB0}"/>
              </a:ext>
            </a:extLst>
          </p:cNvPr>
          <p:cNvGrpSpPr/>
          <p:nvPr/>
        </p:nvGrpSpPr>
        <p:grpSpPr>
          <a:xfrm>
            <a:off x="1141879" y="5971090"/>
            <a:ext cx="1512000" cy="832318"/>
            <a:chOff x="6769178" y="4392028"/>
            <a:chExt cx="892562" cy="2361063"/>
          </a:xfrm>
        </p:grpSpPr>
        <p:sp>
          <p:nvSpPr>
            <p:cNvPr id="54" name="矢印: 五方向 53">
              <a:extLst>
                <a:ext uri="{FF2B5EF4-FFF2-40B4-BE49-F238E27FC236}">
                  <a16:creationId xmlns:a16="http://schemas.microsoft.com/office/drawing/2014/main" id="{4F1908AA-77F8-4D22-8F6D-F7DF92181D63}"/>
                </a:ext>
              </a:extLst>
            </p:cNvPr>
            <p:cNvSpPr/>
            <p:nvPr/>
          </p:nvSpPr>
          <p:spPr>
            <a:xfrm rot="5400000">
              <a:off x="6034927" y="5126279"/>
              <a:ext cx="2361063" cy="892562"/>
            </a:xfrm>
            <a:prstGeom prst="homePlate">
              <a:avLst>
                <a:gd name="adj" fmla="val 13353"/>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5" name="正方形/長方形 54">
              <a:extLst>
                <a:ext uri="{FF2B5EF4-FFF2-40B4-BE49-F238E27FC236}">
                  <a16:creationId xmlns:a16="http://schemas.microsoft.com/office/drawing/2014/main" id="{5F6248E8-20D7-48F5-909B-3CED94ED6904}"/>
                </a:ext>
              </a:extLst>
            </p:cNvPr>
            <p:cNvSpPr/>
            <p:nvPr/>
          </p:nvSpPr>
          <p:spPr>
            <a:xfrm>
              <a:off x="6805475" y="5081651"/>
              <a:ext cx="819966" cy="981819"/>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5.NCNP</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へ送付</a:t>
              </a:r>
            </a:p>
          </p:txBody>
        </p:sp>
      </p:grpSp>
      <p:grpSp>
        <p:nvGrpSpPr>
          <p:cNvPr id="60" name="グループ化 59">
            <a:extLst>
              <a:ext uri="{FF2B5EF4-FFF2-40B4-BE49-F238E27FC236}">
                <a16:creationId xmlns:a16="http://schemas.microsoft.com/office/drawing/2014/main" id="{FCFEB38C-B82D-4F3C-BAC3-946104AACC18}"/>
              </a:ext>
            </a:extLst>
          </p:cNvPr>
          <p:cNvGrpSpPr/>
          <p:nvPr/>
        </p:nvGrpSpPr>
        <p:grpSpPr>
          <a:xfrm>
            <a:off x="1141879" y="5248852"/>
            <a:ext cx="1512000" cy="832318"/>
            <a:chOff x="5062509" y="4435197"/>
            <a:chExt cx="901962" cy="2361063"/>
          </a:xfrm>
        </p:grpSpPr>
        <p:sp>
          <p:nvSpPr>
            <p:cNvPr id="52" name="矢印: 五方向 51">
              <a:extLst>
                <a:ext uri="{FF2B5EF4-FFF2-40B4-BE49-F238E27FC236}">
                  <a16:creationId xmlns:a16="http://schemas.microsoft.com/office/drawing/2014/main" id="{345FF318-578B-4ACD-AA4F-B1037F6B698A}"/>
                </a:ext>
              </a:extLst>
            </p:cNvPr>
            <p:cNvSpPr/>
            <p:nvPr/>
          </p:nvSpPr>
          <p:spPr>
            <a:xfrm rot="5400000">
              <a:off x="4332958" y="5169448"/>
              <a:ext cx="2361063" cy="892562"/>
            </a:xfrm>
            <a:prstGeom prst="homePlate">
              <a:avLst>
                <a:gd name="adj" fmla="val 13353"/>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正方形/長方形 52">
              <a:extLst>
                <a:ext uri="{FF2B5EF4-FFF2-40B4-BE49-F238E27FC236}">
                  <a16:creationId xmlns:a16="http://schemas.microsoft.com/office/drawing/2014/main" id="{6AD073F7-614D-4A74-B75F-77BA4202010A}"/>
                </a:ext>
              </a:extLst>
            </p:cNvPr>
            <p:cNvSpPr/>
            <p:nvPr/>
          </p:nvSpPr>
          <p:spPr>
            <a:xfrm>
              <a:off x="5062509" y="5124820"/>
              <a:ext cx="901962" cy="981819"/>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精神医療圏</a:t>
              </a:r>
              <a:br>
                <a:rPr lang="en-US" altLang="ja-JP" sz="1400" dirty="0">
                  <a:latin typeface="Meiryo UI" panose="020B0604030504040204" pitchFamily="50" charset="-128"/>
                  <a:ea typeface="Meiryo UI" panose="020B0604030504040204" pitchFamily="50" charset="-128"/>
                  <a:cs typeface="Meiryo UI" panose="020B0604030504040204" pitchFamily="50" charset="-128"/>
                </a:rPr>
              </a:br>
              <a:r>
                <a:rPr lang="ja-JP" altLang="en-US" sz="1400" dirty="0">
                  <a:latin typeface="Meiryo UI" panose="020B0604030504040204" pitchFamily="50" charset="-128"/>
                  <a:ea typeface="Meiryo UI" panose="020B0604030504040204" pitchFamily="50" charset="-128"/>
                  <a:cs typeface="Meiryo UI" panose="020B0604030504040204" pitchFamily="50" charset="-128"/>
                </a:rPr>
                <a:t>一覧エクセルに記入</a:t>
              </a:r>
            </a:p>
          </p:txBody>
        </p:sp>
      </p:grpSp>
      <p:grpSp>
        <p:nvGrpSpPr>
          <p:cNvPr id="58" name="グループ化 57">
            <a:extLst>
              <a:ext uri="{FF2B5EF4-FFF2-40B4-BE49-F238E27FC236}">
                <a16:creationId xmlns:a16="http://schemas.microsoft.com/office/drawing/2014/main" id="{F31319B1-9F5B-4E73-85E3-60306CF7A5FF}"/>
              </a:ext>
            </a:extLst>
          </p:cNvPr>
          <p:cNvGrpSpPr/>
          <p:nvPr/>
        </p:nvGrpSpPr>
        <p:grpSpPr>
          <a:xfrm>
            <a:off x="1141879" y="4087300"/>
            <a:ext cx="1512000" cy="1340454"/>
            <a:chOff x="3028718" y="3600809"/>
            <a:chExt cx="892562" cy="2361063"/>
          </a:xfrm>
        </p:grpSpPr>
        <p:sp>
          <p:nvSpPr>
            <p:cNvPr id="50" name="矢印: 五方向 49">
              <a:extLst>
                <a:ext uri="{FF2B5EF4-FFF2-40B4-BE49-F238E27FC236}">
                  <a16:creationId xmlns:a16="http://schemas.microsoft.com/office/drawing/2014/main" id="{C1FCE2F3-D116-47B2-8030-4327E57A0B95}"/>
                </a:ext>
              </a:extLst>
            </p:cNvPr>
            <p:cNvSpPr/>
            <p:nvPr/>
          </p:nvSpPr>
          <p:spPr>
            <a:xfrm rot="5400000">
              <a:off x="2294467" y="4335060"/>
              <a:ext cx="2361063" cy="892562"/>
            </a:xfrm>
            <a:prstGeom prst="homePlate">
              <a:avLst>
                <a:gd name="adj" fmla="val 13353"/>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正方形/長方形 50">
              <a:extLst>
                <a:ext uri="{FF2B5EF4-FFF2-40B4-BE49-F238E27FC236}">
                  <a16:creationId xmlns:a16="http://schemas.microsoft.com/office/drawing/2014/main" id="{242932BE-7CA3-45F3-882B-D87643765163}"/>
                </a:ext>
              </a:extLst>
            </p:cNvPr>
            <p:cNvSpPr/>
            <p:nvPr/>
          </p:nvSpPr>
          <p:spPr>
            <a:xfrm>
              <a:off x="3065015" y="4290432"/>
              <a:ext cx="819966" cy="981818"/>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二次医療圏ごとに、各領域に対する機能の有無を判定し、精神医療圏を定義</a:t>
              </a:r>
            </a:p>
          </p:txBody>
        </p:sp>
      </p:grpSp>
      <p:grpSp>
        <p:nvGrpSpPr>
          <p:cNvPr id="57" name="グループ化 56">
            <a:extLst>
              <a:ext uri="{FF2B5EF4-FFF2-40B4-BE49-F238E27FC236}">
                <a16:creationId xmlns:a16="http://schemas.microsoft.com/office/drawing/2014/main" id="{4B57C6CB-AAA7-4F16-9F02-17DF08B2056A}"/>
              </a:ext>
            </a:extLst>
          </p:cNvPr>
          <p:cNvGrpSpPr/>
          <p:nvPr/>
        </p:nvGrpSpPr>
        <p:grpSpPr>
          <a:xfrm>
            <a:off x="1141879" y="2799168"/>
            <a:ext cx="1512000" cy="1474500"/>
            <a:chOff x="1011525" y="2717278"/>
            <a:chExt cx="892562" cy="2361063"/>
          </a:xfrm>
        </p:grpSpPr>
        <p:sp>
          <p:nvSpPr>
            <p:cNvPr id="5" name="矢印: 五方向 4">
              <a:extLst>
                <a:ext uri="{FF2B5EF4-FFF2-40B4-BE49-F238E27FC236}">
                  <a16:creationId xmlns:a16="http://schemas.microsoft.com/office/drawing/2014/main" id="{2CE820B8-7641-4EA2-962B-847A25F580CC}"/>
                </a:ext>
              </a:extLst>
            </p:cNvPr>
            <p:cNvSpPr/>
            <p:nvPr/>
          </p:nvSpPr>
          <p:spPr>
            <a:xfrm rot="5400000">
              <a:off x="277274" y="3451529"/>
              <a:ext cx="2361063" cy="892562"/>
            </a:xfrm>
            <a:prstGeom prst="homePlate">
              <a:avLst>
                <a:gd name="adj" fmla="val 13353"/>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92DCB698-21D4-4543-A3B8-B50ED828FB7A}"/>
                </a:ext>
              </a:extLst>
            </p:cNvPr>
            <p:cNvSpPr/>
            <p:nvPr/>
          </p:nvSpPr>
          <p:spPr>
            <a:xfrm>
              <a:off x="1047822" y="3406901"/>
              <a:ext cx="819966" cy="981817"/>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2.630</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調査結果速報値で、上記の部分が「</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0</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err="1">
                  <a:latin typeface="Meiryo UI" panose="020B0604030504040204" pitchFamily="50" charset="-128"/>
                  <a:ea typeface="Meiryo UI" panose="020B0604030504040204" pitchFamily="50" charset="-128"/>
                  <a:cs typeface="Meiryo UI" panose="020B0604030504040204" pitchFamily="50" charset="-128"/>
                </a:rPr>
                <a:t>か</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どうかを確認</a:t>
              </a:r>
            </a:p>
          </p:txBody>
        </p:sp>
      </p:grpSp>
      <p:grpSp>
        <p:nvGrpSpPr>
          <p:cNvPr id="56" name="グループ化 55">
            <a:extLst>
              <a:ext uri="{FF2B5EF4-FFF2-40B4-BE49-F238E27FC236}">
                <a16:creationId xmlns:a16="http://schemas.microsoft.com/office/drawing/2014/main" id="{F9EB92B8-24DF-4A47-98B7-A9159A6603AA}"/>
              </a:ext>
            </a:extLst>
          </p:cNvPr>
          <p:cNvGrpSpPr/>
          <p:nvPr/>
        </p:nvGrpSpPr>
        <p:grpSpPr>
          <a:xfrm>
            <a:off x="1141879" y="1559613"/>
            <a:ext cx="1512000" cy="1474500"/>
            <a:chOff x="928164" y="619529"/>
            <a:chExt cx="892562" cy="2361063"/>
          </a:xfrm>
        </p:grpSpPr>
        <p:sp>
          <p:nvSpPr>
            <p:cNvPr id="4" name="矢印: 五方向 3">
              <a:extLst>
                <a:ext uri="{FF2B5EF4-FFF2-40B4-BE49-F238E27FC236}">
                  <a16:creationId xmlns:a16="http://schemas.microsoft.com/office/drawing/2014/main" id="{7A93F492-AF5C-461D-BCF9-0FF2A6E8D63C}"/>
                </a:ext>
              </a:extLst>
            </p:cNvPr>
            <p:cNvSpPr/>
            <p:nvPr/>
          </p:nvSpPr>
          <p:spPr>
            <a:xfrm rot="5400000">
              <a:off x="193913" y="1353780"/>
              <a:ext cx="2361063" cy="892562"/>
            </a:xfrm>
            <a:prstGeom prst="homePlate">
              <a:avLst>
                <a:gd name="adj" fmla="val 15881"/>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正方形/長方形 47">
              <a:extLst>
                <a:ext uri="{FF2B5EF4-FFF2-40B4-BE49-F238E27FC236}">
                  <a16:creationId xmlns:a16="http://schemas.microsoft.com/office/drawing/2014/main" id="{FF4981B1-D963-48D5-A451-A4A18B58BA6C}"/>
                </a:ext>
              </a:extLst>
            </p:cNvPr>
            <p:cNvSpPr/>
            <p:nvPr/>
          </p:nvSpPr>
          <p:spPr>
            <a:xfrm>
              <a:off x="964461" y="1309152"/>
              <a:ext cx="819966" cy="981817"/>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1.</a:t>
              </a:r>
              <a:r>
                <a:rPr lang="zh-TW" altLang="en-US" sz="1400" dirty="0">
                  <a:latin typeface="Meiryo UI" panose="020B0604030504040204" pitchFamily="50" charset="-128"/>
                  <a:ea typeface="Meiryo UI" panose="020B0604030504040204" pitchFamily="50" charset="-128"/>
                  <a:cs typeface="Meiryo UI" panose="020B0604030504040204" pitchFamily="50" charset="-128"/>
                </a:rPr>
                <a:t>新精神保健福祉資料</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で、二次医療圏ごとの各領域の入院患者数に「</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0-9</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」がないかを確認</a:t>
              </a:r>
              <a:endParaRPr kumimoji="1" lang="ja-JP" altLang="en-US" sz="1400" b="0" dirty="0">
                <a:latin typeface="Meiryo UI" panose="020B0604030504040204" pitchFamily="50" charset="-128"/>
                <a:ea typeface="Meiryo UI" panose="020B0604030504040204" pitchFamily="50" charset="-128"/>
                <a:cs typeface="Meiryo UI" panose="020B0604030504040204" pitchFamily="50" charset="-128"/>
              </a:endParaRPr>
            </a:p>
          </p:txBody>
        </p:sp>
      </p:grpSp>
      <p:pic>
        <p:nvPicPr>
          <p:cNvPr id="62" name="図 61">
            <a:extLst>
              <a:ext uri="{FF2B5EF4-FFF2-40B4-BE49-F238E27FC236}">
                <a16:creationId xmlns:a16="http://schemas.microsoft.com/office/drawing/2014/main" id="{E4940F6D-7192-49C7-81EA-3A3E99E32D80}"/>
              </a:ext>
            </a:extLst>
          </p:cNvPr>
          <p:cNvPicPr>
            <a:picLocks noChangeAspect="1"/>
          </p:cNvPicPr>
          <p:nvPr/>
        </p:nvPicPr>
        <p:blipFill>
          <a:blip r:embed="rId4"/>
          <a:stretch>
            <a:fillRect/>
          </a:stretch>
        </p:blipFill>
        <p:spPr>
          <a:xfrm>
            <a:off x="4486470" y="5343647"/>
            <a:ext cx="3430280" cy="1343375"/>
          </a:xfrm>
          <a:prstGeom prst="rect">
            <a:avLst/>
          </a:prstGeom>
          <a:ln>
            <a:solidFill>
              <a:schemeClr val="bg2"/>
            </a:solidFill>
          </a:ln>
        </p:spPr>
      </p:pic>
      <p:sp>
        <p:nvSpPr>
          <p:cNvPr id="72" name="正方形/長方形 71">
            <a:extLst>
              <a:ext uri="{FF2B5EF4-FFF2-40B4-BE49-F238E27FC236}">
                <a16:creationId xmlns:a16="http://schemas.microsoft.com/office/drawing/2014/main" id="{3884CA69-A29F-4670-990B-C40D8B800CCC}"/>
              </a:ext>
            </a:extLst>
          </p:cNvPr>
          <p:cNvSpPr/>
          <p:nvPr/>
        </p:nvSpPr>
        <p:spPr>
          <a:xfrm>
            <a:off x="9141784" y="2725492"/>
            <a:ext cx="2854598" cy="821422"/>
          </a:xfrm>
          <a:prstGeom prst="rect">
            <a:avLst/>
          </a:prstGeom>
          <a:solidFill>
            <a:schemeClr val="bg1"/>
          </a:solidFill>
          <a:ln>
            <a:solidFill>
              <a:srgbClr val="FF0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kumimoji="1" lang="zh-TW" altLang="en-US" sz="1600" b="0" dirty="0">
                <a:latin typeface="Meiryo UI" panose="020B0604030504040204" pitchFamily="50" charset="-128"/>
                <a:ea typeface="Meiryo UI" panose="020B0604030504040204" pitchFamily="50" charset="-128"/>
                <a:cs typeface="Meiryo UI" panose="020B0604030504040204" pitchFamily="50" charset="-128"/>
              </a:rPr>
              <a:t>新精神保健福祉資料</a:t>
            </a: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で入院患者数が「</a:t>
            </a:r>
            <a:r>
              <a:rPr kumimoji="1" lang="en-US" altLang="ja-JP" sz="1600" b="0" dirty="0">
                <a:latin typeface="Meiryo UI" panose="020B0604030504040204" pitchFamily="50" charset="-128"/>
                <a:ea typeface="Meiryo UI" panose="020B0604030504040204" pitchFamily="50" charset="-128"/>
                <a:cs typeface="Meiryo UI" panose="020B0604030504040204" pitchFamily="50" charset="-128"/>
              </a:rPr>
              <a:t>0-9</a:t>
            </a: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」の部分について、</a:t>
            </a:r>
            <a:r>
              <a:rPr kumimoji="1" lang="en-US" altLang="ja-JP" sz="1600" b="0" dirty="0">
                <a:latin typeface="Meiryo UI" panose="020B0604030504040204" pitchFamily="50" charset="-128"/>
                <a:ea typeface="Meiryo UI" panose="020B0604030504040204" pitchFamily="50" charset="-128"/>
                <a:cs typeface="Meiryo UI" panose="020B0604030504040204" pitchFamily="50" charset="-128"/>
              </a:rPr>
              <a:t>630</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調査結果で</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0</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でないかどうかを</a:t>
            </a: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確認</a:t>
            </a:r>
          </a:p>
        </p:txBody>
      </p:sp>
      <p:sp>
        <p:nvSpPr>
          <p:cNvPr id="74" name="正方形/長方形 73">
            <a:extLst>
              <a:ext uri="{FF2B5EF4-FFF2-40B4-BE49-F238E27FC236}">
                <a16:creationId xmlns:a16="http://schemas.microsoft.com/office/drawing/2014/main" id="{58E0135C-3643-4600-9F5A-6B09CA9EAFEE}"/>
              </a:ext>
            </a:extLst>
          </p:cNvPr>
          <p:cNvSpPr/>
          <p:nvPr/>
        </p:nvSpPr>
        <p:spPr>
          <a:xfrm>
            <a:off x="2907799" y="1965380"/>
            <a:ext cx="1332759" cy="36376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zh-TW" altLang="en-US" sz="1400" u="sng" dirty="0">
                <a:latin typeface="Meiryo UI" panose="020B0604030504040204" pitchFamily="50" charset="-128"/>
                <a:ea typeface="Meiryo UI" panose="020B0604030504040204" pitchFamily="50" charset="-128"/>
                <a:cs typeface="Meiryo UI" panose="020B0604030504040204" pitchFamily="50" charset="-128"/>
              </a:rPr>
              <a:t>新精神保健</a:t>
            </a:r>
            <a:br>
              <a:rPr lang="en-US" altLang="zh-TW" sz="1400" u="sng" dirty="0">
                <a:latin typeface="Meiryo UI" panose="020B0604030504040204" pitchFamily="50" charset="-128"/>
                <a:ea typeface="Meiryo UI" panose="020B0604030504040204" pitchFamily="50" charset="-128"/>
                <a:cs typeface="Meiryo UI" panose="020B0604030504040204" pitchFamily="50" charset="-128"/>
              </a:rPr>
            </a:br>
            <a:r>
              <a:rPr lang="zh-TW" altLang="en-US" sz="1400" u="sng" dirty="0">
                <a:latin typeface="Meiryo UI" panose="020B0604030504040204" pitchFamily="50" charset="-128"/>
                <a:ea typeface="Meiryo UI" panose="020B0604030504040204" pitchFamily="50" charset="-128"/>
                <a:cs typeface="Meiryo UI" panose="020B0604030504040204" pitchFamily="50" charset="-128"/>
              </a:rPr>
              <a:t>福祉資料</a:t>
            </a:r>
            <a:br>
              <a:rPr lang="en-US" altLang="ja-JP" sz="1400" u="sng" dirty="0">
                <a:latin typeface="Meiryo UI" panose="020B0604030504040204" pitchFamily="50" charset="-128"/>
                <a:ea typeface="Meiryo UI" panose="020B0604030504040204" pitchFamily="50" charset="-128"/>
                <a:cs typeface="Meiryo UI" panose="020B0604030504040204" pitchFamily="50" charset="-128"/>
              </a:rPr>
            </a:br>
            <a:r>
              <a:rPr lang="en-US" altLang="ja-JP" sz="1400" dirty="0">
                <a:latin typeface="Meiryo UI" panose="020B0604030504040204" pitchFamily="50" charset="-128"/>
                <a:ea typeface="Meiryo UI" panose="020B0604030504040204" pitchFamily="50" charset="-128"/>
                <a:cs typeface="Meiryo UI" panose="020B0604030504040204" pitchFamily="50" charset="-128"/>
              </a:rPr>
              <a:t>(H.26 NDB)</a:t>
            </a:r>
            <a:endParaRPr lang="ja-JP" altLang="en-US" sz="1400" u="sng"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6A7EF91E-1D9E-45B1-A3AB-0BE2DF44D1FD}"/>
              </a:ext>
            </a:extLst>
          </p:cNvPr>
          <p:cNvSpPr/>
          <p:nvPr/>
        </p:nvSpPr>
        <p:spPr>
          <a:xfrm>
            <a:off x="2907799" y="3334411"/>
            <a:ext cx="1332759" cy="36376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u="sng" dirty="0">
                <a:latin typeface="Meiryo UI" panose="020B0604030504040204" pitchFamily="50" charset="-128"/>
                <a:ea typeface="Meiryo UI" panose="020B0604030504040204" pitchFamily="50" charset="-128"/>
                <a:cs typeface="Meiryo UI" panose="020B0604030504040204" pitchFamily="50" charset="-128"/>
              </a:rPr>
              <a:t>630</a:t>
            </a: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調査結果</a:t>
            </a:r>
            <a:br>
              <a:rPr lang="en-US" altLang="ja-JP" sz="1400" u="sng" dirty="0">
                <a:latin typeface="Meiryo UI" panose="020B0604030504040204" pitchFamily="50" charset="-128"/>
                <a:ea typeface="Meiryo UI" panose="020B0604030504040204" pitchFamily="50" charset="-128"/>
                <a:cs typeface="Meiryo UI" panose="020B0604030504040204" pitchFamily="50" charset="-128"/>
              </a:rPr>
            </a:b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速報値</a:t>
            </a:r>
          </a:p>
        </p:txBody>
      </p:sp>
      <p:sp>
        <p:nvSpPr>
          <p:cNvPr id="76" name="正方形/長方形 75">
            <a:extLst>
              <a:ext uri="{FF2B5EF4-FFF2-40B4-BE49-F238E27FC236}">
                <a16:creationId xmlns:a16="http://schemas.microsoft.com/office/drawing/2014/main" id="{B9DD7DC0-342D-4E8F-A4E6-388AC50B19E5}"/>
              </a:ext>
            </a:extLst>
          </p:cNvPr>
          <p:cNvSpPr/>
          <p:nvPr/>
        </p:nvSpPr>
        <p:spPr>
          <a:xfrm>
            <a:off x="2907799" y="4601877"/>
            <a:ext cx="1332759" cy="36376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対応例</a:t>
            </a:r>
          </a:p>
        </p:txBody>
      </p:sp>
      <p:sp>
        <p:nvSpPr>
          <p:cNvPr id="77" name="正方形/長方形 76">
            <a:extLst>
              <a:ext uri="{FF2B5EF4-FFF2-40B4-BE49-F238E27FC236}">
                <a16:creationId xmlns:a16="http://schemas.microsoft.com/office/drawing/2014/main" id="{EB5B0008-678E-46E8-90B6-F6143EC36675}"/>
              </a:ext>
            </a:extLst>
          </p:cNvPr>
          <p:cNvSpPr/>
          <p:nvPr/>
        </p:nvSpPr>
        <p:spPr>
          <a:xfrm>
            <a:off x="2907799" y="5483130"/>
            <a:ext cx="1332759" cy="36376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精神医療圏</a:t>
            </a:r>
            <a:br>
              <a:rPr lang="ja-JP" altLang="en-US" sz="1400" u="sng" dirty="0">
                <a:latin typeface="Meiryo UI" panose="020B0604030504040204" pitchFamily="50" charset="-128"/>
                <a:ea typeface="Meiryo UI" panose="020B0604030504040204" pitchFamily="50" charset="-128"/>
                <a:cs typeface="Meiryo UI" panose="020B0604030504040204" pitchFamily="50" charset="-128"/>
              </a:rPr>
            </a:b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一覧エクセル</a:t>
            </a:r>
          </a:p>
        </p:txBody>
      </p:sp>
      <p:grpSp>
        <p:nvGrpSpPr>
          <p:cNvPr id="85" name="グループ化 84">
            <a:extLst>
              <a:ext uri="{FF2B5EF4-FFF2-40B4-BE49-F238E27FC236}">
                <a16:creationId xmlns:a16="http://schemas.microsoft.com/office/drawing/2014/main" id="{4377395B-72E0-4EC7-95F1-565AF4F48089}"/>
              </a:ext>
            </a:extLst>
          </p:cNvPr>
          <p:cNvGrpSpPr/>
          <p:nvPr/>
        </p:nvGrpSpPr>
        <p:grpSpPr>
          <a:xfrm>
            <a:off x="1145857" y="1135548"/>
            <a:ext cx="1512000" cy="275082"/>
            <a:chOff x="1542197" y="763338"/>
            <a:chExt cx="641445" cy="286251"/>
          </a:xfrm>
        </p:grpSpPr>
        <p:sp>
          <p:nvSpPr>
            <p:cNvPr id="82" name="正方形/長方形 81">
              <a:extLst>
                <a:ext uri="{FF2B5EF4-FFF2-40B4-BE49-F238E27FC236}">
                  <a16:creationId xmlns:a16="http://schemas.microsoft.com/office/drawing/2014/main" id="{7196C45D-CA3C-4455-8F0E-FD8D6F1D114E}"/>
                </a:ext>
              </a:extLst>
            </p:cNvPr>
            <p:cNvSpPr/>
            <p:nvPr/>
          </p:nvSpPr>
          <p:spPr>
            <a:xfrm>
              <a:off x="1561964" y="763338"/>
              <a:ext cx="601911" cy="286251"/>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手順</a:t>
              </a:r>
            </a:p>
          </p:txBody>
        </p:sp>
        <p:cxnSp>
          <p:nvCxnSpPr>
            <p:cNvPr id="84" name="直線コネクタ 83">
              <a:extLst>
                <a:ext uri="{FF2B5EF4-FFF2-40B4-BE49-F238E27FC236}">
                  <a16:creationId xmlns:a16="http://schemas.microsoft.com/office/drawing/2014/main" id="{D404A977-2FA7-42B7-807C-52BA71C4F8AC}"/>
                </a:ext>
              </a:extLst>
            </p:cNvPr>
            <p:cNvCxnSpPr/>
            <p:nvPr/>
          </p:nvCxnSpPr>
          <p:spPr bwMode="auto">
            <a:xfrm flipV="1">
              <a:off x="1542197" y="1046853"/>
              <a:ext cx="641445"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86" name="グループ化 85">
            <a:extLst>
              <a:ext uri="{FF2B5EF4-FFF2-40B4-BE49-F238E27FC236}">
                <a16:creationId xmlns:a16="http://schemas.microsoft.com/office/drawing/2014/main" id="{72630CD3-0C13-4B34-A202-CFF0720B8FAA}"/>
              </a:ext>
            </a:extLst>
          </p:cNvPr>
          <p:cNvGrpSpPr/>
          <p:nvPr/>
        </p:nvGrpSpPr>
        <p:grpSpPr>
          <a:xfrm>
            <a:off x="4491695" y="1135548"/>
            <a:ext cx="4392000" cy="275082"/>
            <a:chOff x="1542197" y="763338"/>
            <a:chExt cx="641445" cy="286251"/>
          </a:xfrm>
        </p:grpSpPr>
        <p:sp>
          <p:nvSpPr>
            <p:cNvPr id="87" name="正方形/長方形 86">
              <a:extLst>
                <a:ext uri="{FF2B5EF4-FFF2-40B4-BE49-F238E27FC236}">
                  <a16:creationId xmlns:a16="http://schemas.microsoft.com/office/drawing/2014/main" id="{5F9ED763-2EE6-401C-AEA6-CA1CF1AB7108}"/>
                </a:ext>
              </a:extLst>
            </p:cNvPr>
            <p:cNvSpPr/>
            <p:nvPr/>
          </p:nvSpPr>
          <p:spPr>
            <a:xfrm>
              <a:off x="1561964" y="763338"/>
              <a:ext cx="601911" cy="286251"/>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イメージ</a:t>
              </a:r>
            </a:p>
          </p:txBody>
        </p:sp>
        <p:cxnSp>
          <p:nvCxnSpPr>
            <p:cNvPr id="88" name="直線コネクタ 87">
              <a:extLst>
                <a:ext uri="{FF2B5EF4-FFF2-40B4-BE49-F238E27FC236}">
                  <a16:creationId xmlns:a16="http://schemas.microsoft.com/office/drawing/2014/main" id="{F6DDDF89-C86D-4C05-8B49-CA8747237BBC}"/>
                </a:ext>
              </a:extLst>
            </p:cNvPr>
            <p:cNvCxnSpPr/>
            <p:nvPr/>
          </p:nvCxnSpPr>
          <p:spPr bwMode="auto">
            <a:xfrm flipV="1">
              <a:off x="1542197" y="1046853"/>
              <a:ext cx="641445"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cxnSp>
        <p:nvCxnSpPr>
          <p:cNvPr id="7" name="直線コネクタ 6">
            <a:extLst>
              <a:ext uri="{FF2B5EF4-FFF2-40B4-BE49-F238E27FC236}">
                <a16:creationId xmlns:a16="http://schemas.microsoft.com/office/drawing/2014/main" id="{1720F78F-88A0-4713-94A6-F84841138F8D}"/>
              </a:ext>
            </a:extLst>
          </p:cNvPr>
          <p:cNvCxnSpPr>
            <a:cxnSpLocks/>
            <a:stCxn id="89" idx="3"/>
            <a:endCxn id="72" idx="1"/>
          </p:cNvCxnSpPr>
          <p:nvPr/>
        </p:nvCxnSpPr>
        <p:spPr bwMode="auto">
          <a:xfrm>
            <a:off x="8851340" y="2271223"/>
            <a:ext cx="290444" cy="864980"/>
          </a:xfrm>
          <a:prstGeom prst="line">
            <a:avLst/>
          </a:prstGeom>
          <a:noFill/>
          <a:ln w="127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1" name="直線コネクタ 40">
            <a:extLst>
              <a:ext uri="{FF2B5EF4-FFF2-40B4-BE49-F238E27FC236}">
                <a16:creationId xmlns:a16="http://schemas.microsoft.com/office/drawing/2014/main" id="{78D91BD0-1F13-473E-8862-4AA8C75C6169}"/>
              </a:ext>
            </a:extLst>
          </p:cNvPr>
          <p:cNvCxnSpPr>
            <a:cxnSpLocks/>
            <a:stCxn id="83" idx="3"/>
            <a:endCxn id="72" idx="1"/>
          </p:cNvCxnSpPr>
          <p:nvPr/>
        </p:nvCxnSpPr>
        <p:spPr bwMode="auto">
          <a:xfrm flipV="1">
            <a:off x="8881212" y="3136203"/>
            <a:ext cx="260572" cy="962944"/>
          </a:xfrm>
          <a:prstGeom prst="line">
            <a:avLst/>
          </a:prstGeom>
          <a:noFill/>
          <a:ln w="127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64" name="正方形/長方形 63">
            <a:extLst>
              <a:ext uri="{FF2B5EF4-FFF2-40B4-BE49-F238E27FC236}">
                <a16:creationId xmlns:a16="http://schemas.microsoft.com/office/drawing/2014/main" id="{87D807FB-72D4-4899-B80F-961E8CA5D002}"/>
              </a:ext>
            </a:extLst>
          </p:cNvPr>
          <p:cNvSpPr/>
          <p:nvPr/>
        </p:nvSpPr>
        <p:spPr>
          <a:xfrm>
            <a:off x="4486470" y="5344915"/>
            <a:ext cx="612000" cy="1328459"/>
          </a:xfrm>
          <a:prstGeom prst="rect">
            <a:avLst/>
          </a:prstGeom>
          <a:noFill/>
          <a:ln w="28575">
            <a:solidFill>
              <a:srgbClr val="FF0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5" name="正方形/長方形 64">
            <a:extLst>
              <a:ext uri="{FF2B5EF4-FFF2-40B4-BE49-F238E27FC236}">
                <a16:creationId xmlns:a16="http://schemas.microsoft.com/office/drawing/2014/main" id="{EDCDADB2-1239-48A3-8681-C91DDB25639B}"/>
              </a:ext>
            </a:extLst>
          </p:cNvPr>
          <p:cNvSpPr/>
          <p:nvPr/>
        </p:nvSpPr>
        <p:spPr>
          <a:xfrm>
            <a:off x="8149214" y="5817545"/>
            <a:ext cx="2505704" cy="383199"/>
          </a:xfrm>
          <a:prstGeom prst="rect">
            <a:avLst/>
          </a:prstGeom>
          <a:solidFill>
            <a:schemeClr val="bg1"/>
          </a:solidFill>
          <a:ln>
            <a:solidFill>
              <a:srgbClr val="FF0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精神医療圏を記入</a:t>
            </a:r>
          </a:p>
        </p:txBody>
      </p:sp>
      <p:cxnSp>
        <p:nvCxnSpPr>
          <p:cNvPr id="66" name="直線コネクタ 65">
            <a:extLst>
              <a:ext uri="{FF2B5EF4-FFF2-40B4-BE49-F238E27FC236}">
                <a16:creationId xmlns:a16="http://schemas.microsoft.com/office/drawing/2014/main" id="{20008A67-A260-4EB1-B610-02CA1DBA9D0C}"/>
              </a:ext>
            </a:extLst>
          </p:cNvPr>
          <p:cNvCxnSpPr>
            <a:cxnSpLocks/>
            <a:stCxn id="64" idx="3"/>
            <a:endCxn id="65" idx="1"/>
          </p:cNvCxnSpPr>
          <p:nvPr/>
        </p:nvCxnSpPr>
        <p:spPr bwMode="auto">
          <a:xfrm>
            <a:off x="5098470" y="6009145"/>
            <a:ext cx="3050744" cy="0"/>
          </a:xfrm>
          <a:prstGeom prst="line">
            <a:avLst/>
          </a:prstGeom>
          <a:noFill/>
          <a:ln w="127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nvGrpSpPr>
          <p:cNvPr id="67" name="グループ化 66">
            <a:extLst>
              <a:ext uri="{FF2B5EF4-FFF2-40B4-BE49-F238E27FC236}">
                <a16:creationId xmlns:a16="http://schemas.microsoft.com/office/drawing/2014/main" id="{2A41D0E2-079C-4953-8659-6DD7E2D7C68B}"/>
              </a:ext>
            </a:extLst>
          </p:cNvPr>
          <p:cNvGrpSpPr/>
          <p:nvPr/>
        </p:nvGrpSpPr>
        <p:grpSpPr>
          <a:xfrm>
            <a:off x="9749096" y="162960"/>
            <a:ext cx="2442904" cy="302805"/>
            <a:chOff x="8112864" y="141043"/>
            <a:chExt cx="3207178" cy="366395"/>
          </a:xfrm>
        </p:grpSpPr>
        <p:sp>
          <p:nvSpPr>
            <p:cNvPr id="68" name="矢印: 五方向 67">
              <a:extLst>
                <a:ext uri="{FF2B5EF4-FFF2-40B4-BE49-F238E27FC236}">
                  <a16:creationId xmlns:a16="http://schemas.microsoft.com/office/drawing/2014/main" id="{54E3554F-1462-4B40-90DA-3AFF27FEDA05}"/>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9" name="矢印: 五方向 68">
              <a:extLst>
                <a:ext uri="{FF2B5EF4-FFF2-40B4-BE49-F238E27FC236}">
                  <a16:creationId xmlns:a16="http://schemas.microsoft.com/office/drawing/2014/main" id="{A7757FBB-2B06-41EB-8283-02D82ECC6A5F}"/>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80" name="矢印: 五方向 79">
              <a:extLst>
                <a:ext uri="{FF2B5EF4-FFF2-40B4-BE49-F238E27FC236}">
                  <a16:creationId xmlns:a16="http://schemas.microsoft.com/office/drawing/2014/main" id="{2BC89FAB-EE48-4662-8B95-8FA90BE93472}"/>
                </a:ext>
              </a:extLst>
            </p:cNvPr>
            <p:cNvSpPr/>
            <p:nvPr/>
          </p:nvSpPr>
          <p:spPr>
            <a:xfrm>
              <a:off x="9706150"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81" name="矢印: 五方向 80">
              <a:extLst>
                <a:ext uri="{FF2B5EF4-FFF2-40B4-BE49-F238E27FC236}">
                  <a16:creationId xmlns:a16="http://schemas.microsoft.com/office/drawing/2014/main" id="{6F58AB7A-99C6-4FC9-8DE9-9A5142226B1B}"/>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pic>
        <p:nvPicPr>
          <p:cNvPr id="15" name="図 14">
            <a:extLst>
              <a:ext uri="{FF2B5EF4-FFF2-40B4-BE49-F238E27FC236}">
                <a16:creationId xmlns:a16="http://schemas.microsoft.com/office/drawing/2014/main" id="{27F58C25-5077-4572-8891-4451557482B7}"/>
              </a:ext>
            </a:extLst>
          </p:cNvPr>
          <p:cNvPicPr>
            <a:picLocks noChangeAspect="1"/>
          </p:cNvPicPr>
          <p:nvPr/>
        </p:nvPicPr>
        <p:blipFill>
          <a:blip r:embed="rId5"/>
          <a:stretch>
            <a:fillRect/>
          </a:stretch>
        </p:blipFill>
        <p:spPr>
          <a:xfrm>
            <a:off x="4491695" y="2949099"/>
            <a:ext cx="4392000" cy="1226595"/>
          </a:xfrm>
          <a:prstGeom prst="rect">
            <a:avLst/>
          </a:prstGeom>
          <a:ln>
            <a:solidFill>
              <a:schemeClr val="bg2"/>
            </a:solidFill>
          </a:ln>
        </p:spPr>
      </p:pic>
      <p:sp>
        <p:nvSpPr>
          <p:cNvPr id="83" name="正方形/長方形 82">
            <a:extLst>
              <a:ext uri="{FF2B5EF4-FFF2-40B4-BE49-F238E27FC236}">
                <a16:creationId xmlns:a16="http://schemas.microsoft.com/office/drawing/2014/main" id="{615EE682-7326-4BE1-8C7B-69F2D4E77227}"/>
              </a:ext>
            </a:extLst>
          </p:cNvPr>
          <p:cNvSpPr/>
          <p:nvPr/>
        </p:nvSpPr>
        <p:spPr>
          <a:xfrm>
            <a:off x="7729212" y="4027147"/>
            <a:ext cx="1152000" cy="144000"/>
          </a:xfrm>
          <a:prstGeom prst="rect">
            <a:avLst/>
          </a:prstGeom>
          <a:noFill/>
          <a:ln w="28575">
            <a:solidFill>
              <a:srgbClr val="FF0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正方形/長方形 88">
            <a:extLst>
              <a:ext uri="{FF2B5EF4-FFF2-40B4-BE49-F238E27FC236}">
                <a16:creationId xmlns:a16="http://schemas.microsoft.com/office/drawing/2014/main" id="{6D5AB608-48F2-4D41-AE52-F8579A25B5C9}"/>
              </a:ext>
            </a:extLst>
          </p:cNvPr>
          <p:cNvSpPr/>
          <p:nvPr/>
        </p:nvSpPr>
        <p:spPr>
          <a:xfrm>
            <a:off x="7879340" y="2199223"/>
            <a:ext cx="972000" cy="144000"/>
          </a:xfrm>
          <a:prstGeom prst="rect">
            <a:avLst/>
          </a:prstGeom>
          <a:noFill/>
          <a:ln w="28575">
            <a:solidFill>
              <a:srgbClr val="FF0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6838600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C92EA314-FA85-4CA9-84CD-1006DBB04577}"/>
              </a:ext>
            </a:extLst>
          </p:cNvPr>
          <p:cNvPicPr>
            <a:picLocks noChangeAspect="1"/>
          </p:cNvPicPr>
          <p:nvPr/>
        </p:nvPicPr>
        <p:blipFill>
          <a:blip r:embed="rId3"/>
          <a:stretch>
            <a:fillRect/>
          </a:stretch>
        </p:blipFill>
        <p:spPr>
          <a:xfrm>
            <a:off x="4476437" y="2924040"/>
            <a:ext cx="4392000" cy="1273043"/>
          </a:xfrm>
          <a:prstGeom prst="rect">
            <a:avLst/>
          </a:prstGeom>
          <a:ln>
            <a:solidFill>
              <a:schemeClr val="bg2"/>
            </a:solidFill>
          </a:ln>
        </p:spPr>
      </p:pic>
      <p:pic>
        <p:nvPicPr>
          <p:cNvPr id="6" name="図 5">
            <a:extLst>
              <a:ext uri="{FF2B5EF4-FFF2-40B4-BE49-F238E27FC236}">
                <a16:creationId xmlns:a16="http://schemas.microsoft.com/office/drawing/2014/main" id="{EF53FDD3-ED62-4EFA-8DA9-A46847FE813B}"/>
              </a:ext>
            </a:extLst>
          </p:cNvPr>
          <p:cNvPicPr>
            <a:picLocks noChangeAspect="1"/>
          </p:cNvPicPr>
          <p:nvPr/>
        </p:nvPicPr>
        <p:blipFill>
          <a:blip r:embed="rId4"/>
          <a:stretch>
            <a:fillRect/>
          </a:stretch>
        </p:blipFill>
        <p:spPr>
          <a:xfrm>
            <a:off x="4476437" y="1602748"/>
            <a:ext cx="4392000" cy="1147402"/>
          </a:xfrm>
          <a:prstGeom prst="rect">
            <a:avLst/>
          </a:prstGeom>
          <a:ln>
            <a:solidFill>
              <a:schemeClr val="bg2"/>
            </a:solidFill>
          </a:ln>
        </p:spPr>
      </p:pic>
      <p:sp>
        <p:nvSpPr>
          <p:cNvPr id="2" name="タイトル 1">
            <a:extLst>
              <a:ext uri="{FF2B5EF4-FFF2-40B4-BE49-F238E27FC236}">
                <a16:creationId xmlns:a16="http://schemas.microsoft.com/office/drawing/2014/main" id="{5A8A87A1-974F-4944-A229-6FFC6ED6579D}"/>
              </a:ext>
            </a:extLst>
          </p:cNvPr>
          <p:cNvSpPr>
            <a:spLocks noGrp="1"/>
          </p:cNvSpPr>
          <p:nvPr>
            <p:ph type="title"/>
          </p:nvPr>
        </p:nvSpPr>
        <p:spPr/>
        <p:txBody>
          <a:bodyPr/>
          <a:lstStyle/>
          <a:p>
            <a:r>
              <a:rPr lang="en-US" altLang="ja-JP" sz="2700" dirty="0"/>
              <a:t>3.</a:t>
            </a:r>
            <a:r>
              <a:rPr lang="ja-JP" altLang="en-US" sz="2700" dirty="0"/>
              <a:t>詳細作業内容 </a:t>
            </a:r>
            <a:r>
              <a:rPr kumimoji="1" lang="ja-JP" altLang="en-US" sz="2700" dirty="0"/>
              <a:t>①精神医療圏 </a:t>
            </a:r>
            <a:r>
              <a:rPr kumimoji="1" lang="en-US" altLang="ja-JP" sz="2700" dirty="0"/>
              <a:t>–</a:t>
            </a:r>
            <a:r>
              <a:rPr kumimoji="1" lang="ja-JP" altLang="en-US" sz="2700" dirty="0"/>
              <a:t>作業手順</a:t>
            </a:r>
            <a:r>
              <a:rPr lang="en-US" altLang="ja-JP" sz="2700" dirty="0"/>
              <a:t>(2)</a:t>
            </a:r>
            <a:r>
              <a:rPr lang="ja-JP" altLang="en-US" sz="2700" dirty="0"/>
              <a:t>医療機関数の</a:t>
            </a:r>
            <a:r>
              <a:rPr lang="ja-JP" altLang="en-US" sz="2400" dirty="0"/>
              <a:t>確認</a:t>
            </a:r>
            <a:endParaRPr kumimoji="1" lang="ja-JP" altLang="en-US" sz="2700" dirty="0"/>
          </a:p>
        </p:txBody>
      </p:sp>
      <p:sp>
        <p:nvSpPr>
          <p:cNvPr id="3" name="コンテンツ プレースホルダー 2">
            <a:extLst>
              <a:ext uri="{FF2B5EF4-FFF2-40B4-BE49-F238E27FC236}">
                <a16:creationId xmlns:a16="http://schemas.microsoft.com/office/drawing/2014/main" id="{CAE6187A-0121-4A4B-A871-CDE33889FEC6}"/>
              </a:ext>
            </a:extLst>
          </p:cNvPr>
          <p:cNvSpPr>
            <a:spLocks noGrp="1"/>
          </p:cNvSpPr>
          <p:nvPr>
            <p:ph idx="1"/>
          </p:nvPr>
        </p:nvSpPr>
        <p:spPr/>
        <p:txBody>
          <a:bodyPr/>
          <a:lstStyle/>
          <a:p>
            <a:endParaRPr kumimoji="1" lang="ja-JP" altLang="en-US"/>
          </a:p>
        </p:txBody>
      </p:sp>
      <p:sp>
        <p:nvSpPr>
          <p:cNvPr id="29" name="正方形/長方形 28">
            <a:extLst>
              <a:ext uri="{FF2B5EF4-FFF2-40B4-BE49-F238E27FC236}">
                <a16:creationId xmlns:a16="http://schemas.microsoft.com/office/drawing/2014/main" id="{2D5DD0AA-EE06-4996-A918-868B7E32CF1D}"/>
              </a:ext>
            </a:extLst>
          </p:cNvPr>
          <p:cNvSpPr/>
          <p:nvPr/>
        </p:nvSpPr>
        <p:spPr>
          <a:xfrm>
            <a:off x="4491695" y="4312004"/>
            <a:ext cx="5184000" cy="943508"/>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177800" indent="-177800">
              <a:lnSpc>
                <a:spcPct val="90000"/>
              </a:lnSpc>
              <a:spcBef>
                <a:spcPct val="20000"/>
              </a:spcBef>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医療機関あり</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(1</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以上</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：精神医療圏を二次医療圏単位とする</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77800" indent="-177800">
              <a:lnSpc>
                <a:spcPct val="90000"/>
              </a:lnSpc>
              <a:spcBef>
                <a:spcPct val="20000"/>
              </a:spcBef>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医療機関なし</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(0)	</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：以下①②いずれかの対応</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77800" indent="-1588">
              <a:lnSpc>
                <a:spcPct val="90000"/>
              </a:lnSpc>
              <a:spcBef>
                <a:spcPct val="20000"/>
              </a:spcBef>
              <a:buFont typeface="+mj-ea"/>
              <a:buAutoNum type="circleNumDbPlain"/>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医療計画に周囲の二次医療圏と連携体制を促進する書き込み</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77800" indent="-1588">
              <a:lnSpc>
                <a:spcPct val="90000"/>
              </a:lnSpc>
              <a:spcBef>
                <a:spcPct val="20000"/>
              </a:spcBef>
              <a:buFont typeface="+mj-ea"/>
              <a:buAutoNum type="circleNumDbPlain"/>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隣接する二次医療圏同士を統合した新たな精神医療圏を設定</a:t>
            </a:r>
          </a:p>
        </p:txBody>
      </p:sp>
      <p:grpSp>
        <p:nvGrpSpPr>
          <p:cNvPr id="59" name="グループ化 58">
            <a:extLst>
              <a:ext uri="{FF2B5EF4-FFF2-40B4-BE49-F238E27FC236}">
                <a16:creationId xmlns:a16="http://schemas.microsoft.com/office/drawing/2014/main" id="{052B7093-4DED-4A99-A5C5-9CCCE1CCABB0}"/>
              </a:ext>
            </a:extLst>
          </p:cNvPr>
          <p:cNvGrpSpPr/>
          <p:nvPr/>
        </p:nvGrpSpPr>
        <p:grpSpPr>
          <a:xfrm>
            <a:off x="1141879" y="5971090"/>
            <a:ext cx="1512000" cy="832318"/>
            <a:chOff x="6769178" y="4392028"/>
            <a:chExt cx="892562" cy="2361063"/>
          </a:xfrm>
        </p:grpSpPr>
        <p:sp>
          <p:nvSpPr>
            <p:cNvPr id="54" name="矢印: 五方向 53">
              <a:extLst>
                <a:ext uri="{FF2B5EF4-FFF2-40B4-BE49-F238E27FC236}">
                  <a16:creationId xmlns:a16="http://schemas.microsoft.com/office/drawing/2014/main" id="{4F1908AA-77F8-4D22-8F6D-F7DF92181D63}"/>
                </a:ext>
              </a:extLst>
            </p:cNvPr>
            <p:cNvSpPr/>
            <p:nvPr/>
          </p:nvSpPr>
          <p:spPr>
            <a:xfrm rot="5400000">
              <a:off x="6034927" y="5126279"/>
              <a:ext cx="2361063" cy="892562"/>
            </a:xfrm>
            <a:prstGeom prst="homePlate">
              <a:avLst>
                <a:gd name="adj" fmla="val 13353"/>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5" name="正方形/長方形 54">
              <a:extLst>
                <a:ext uri="{FF2B5EF4-FFF2-40B4-BE49-F238E27FC236}">
                  <a16:creationId xmlns:a16="http://schemas.microsoft.com/office/drawing/2014/main" id="{5F6248E8-20D7-48F5-909B-3CED94ED6904}"/>
                </a:ext>
              </a:extLst>
            </p:cNvPr>
            <p:cNvSpPr/>
            <p:nvPr/>
          </p:nvSpPr>
          <p:spPr>
            <a:xfrm>
              <a:off x="6805475" y="5081651"/>
              <a:ext cx="819966" cy="981819"/>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5.NCNP</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へ送付</a:t>
              </a:r>
            </a:p>
          </p:txBody>
        </p:sp>
      </p:grpSp>
      <p:grpSp>
        <p:nvGrpSpPr>
          <p:cNvPr id="60" name="グループ化 59">
            <a:extLst>
              <a:ext uri="{FF2B5EF4-FFF2-40B4-BE49-F238E27FC236}">
                <a16:creationId xmlns:a16="http://schemas.microsoft.com/office/drawing/2014/main" id="{FCFEB38C-B82D-4F3C-BAC3-946104AACC18}"/>
              </a:ext>
            </a:extLst>
          </p:cNvPr>
          <p:cNvGrpSpPr/>
          <p:nvPr/>
        </p:nvGrpSpPr>
        <p:grpSpPr>
          <a:xfrm>
            <a:off x="1141879" y="5248852"/>
            <a:ext cx="1512000" cy="832318"/>
            <a:chOff x="5062509" y="4435197"/>
            <a:chExt cx="901962" cy="2361063"/>
          </a:xfrm>
        </p:grpSpPr>
        <p:sp>
          <p:nvSpPr>
            <p:cNvPr id="52" name="矢印: 五方向 51">
              <a:extLst>
                <a:ext uri="{FF2B5EF4-FFF2-40B4-BE49-F238E27FC236}">
                  <a16:creationId xmlns:a16="http://schemas.microsoft.com/office/drawing/2014/main" id="{345FF318-578B-4ACD-AA4F-B1037F6B698A}"/>
                </a:ext>
              </a:extLst>
            </p:cNvPr>
            <p:cNvSpPr/>
            <p:nvPr/>
          </p:nvSpPr>
          <p:spPr>
            <a:xfrm rot="5400000">
              <a:off x="4332958" y="5169448"/>
              <a:ext cx="2361063" cy="892562"/>
            </a:xfrm>
            <a:prstGeom prst="homePlate">
              <a:avLst>
                <a:gd name="adj" fmla="val 13353"/>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正方形/長方形 52">
              <a:extLst>
                <a:ext uri="{FF2B5EF4-FFF2-40B4-BE49-F238E27FC236}">
                  <a16:creationId xmlns:a16="http://schemas.microsoft.com/office/drawing/2014/main" id="{6AD073F7-614D-4A74-B75F-77BA4202010A}"/>
                </a:ext>
              </a:extLst>
            </p:cNvPr>
            <p:cNvSpPr/>
            <p:nvPr/>
          </p:nvSpPr>
          <p:spPr>
            <a:xfrm>
              <a:off x="5062509" y="5124820"/>
              <a:ext cx="901962" cy="981819"/>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精神医療圏</a:t>
              </a:r>
              <a:br>
                <a:rPr lang="en-US" altLang="ja-JP" sz="1400" dirty="0">
                  <a:latin typeface="Meiryo UI" panose="020B0604030504040204" pitchFamily="50" charset="-128"/>
                  <a:ea typeface="Meiryo UI" panose="020B0604030504040204" pitchFamily="50" charset="-128"/>
                  <a:cs typeface="Meiryo UI" panose="020B0604030504040204" pitchFamily="50" charset="-128"/>
                </a:rPr>
              </a:br>
              <a:r>
                <a:rPr lang="ja-JP" altLang="en-US" sz="1400" dirty="0">
                  <a:latin typeface="Meiryo UI" panose="020B0604030504040204" pitchFamily="50" charset="-128"/>
                  <a:ea typeface="Meiryo UI" panose="020B0604030504040204" pitchFamily="50" charset="-128"/>
                  <a:cs typeface="Meiryo UI" panose="020B0604030504040204" pitchFamily="50" charset="-128"/>
                </a:rPr>
                <a:t>一覧エクセルに記入</a:t>
              </a:r>
            </a:p>
          </p:txBody>
        </p:sp>
      </p:grpSp>
      <p:grpSp>
        <p:nvGrpSpPr>
          <p:cNvPr id="58" name="グループ化 57">
            <a:extLst>
              <a:ext uri="{FF2B5EF4-FFF2-40B4-BE49-F238E27FC236}">
                <a16:creationId xmlns:a16="http://schemas.microsoft.com/office/drawing/2014/main" id="{F31319B1-9F5B-4E73-85E3-60306CF7A5FF}"/>
              </a:ext>
            </a:extLst>
          </p:cNvPr>
          <p:cNvGrpSpPr/>
          <p:nvPr/>
        </p:nvGrpSpPr>
        <p:grpSpPr>
          <a:xfrm>
            <a:off x="1141879" y="4087300"/>
            <a:ext cx="1512000" cy="1340454"/>
            <a:chOff x="3028718" y="3600809"/>
            <a:chExt cx="892562" cy="2361063"/>
          </a:xfrm>
        </p:grpSpPr>
        <p:sp>
          <p:nvSpPr>
            <p:cNvPr id="50" name="矢印: 五方向 49">
              <a:extLst>
                <a:ext uri="{FF2B5EF4-FFF2-40B4-BE49-F238E27FC236}">
                  <a16:creationId xmlns:a16="http://schemas.microsoft.com/office/drawing/2014/main" id="{C1FCE2F3-D116-47B2-8030-4327E57A0B95}"/>
                </a:ext>
              </a:extLst>
            </p:cNvPr>
            <p:cNvSpPr/>
            <p:nvPr/>
          </p:nvSpPr>
          <p:spPr>
            <a:xfrm rot="5400000">
              <a:off x="2294467" y="4335060"/>
              <a:ext cx="2361063" cy="892562"/>
            </a:xfrm>
            <a:prstGeom prst="homePlate">
              <a:avLst>
                <a:gd name="adj" fmla="val 13353"/>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正方形/長方形 50">
              <a:extLst>
                <a:ext uri="{FF2B5EF4-FFF2-40B4-BE49-F238E27FC236}">
                  <a16:creationId xmlns:a16="http://schemas.microsoft.com/office/drawing/2014/main" id="{242932BE-7CA3-45F3-882B-D87643765163}"/>
                </a:ext>
              </a:extLst>
            </p:cNvPr>
            <p:cNvSpPr/>
            <p:nvPr/>
          </p:nvSpPr>
          <p:spPr>
            <a:xfrm>
              <a:off x="3065015" y="4290432"/>
              <a:ext cx="819966" cy="981818"/>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二次医療圏ごとに、各領域に対する機能の有無を判定し、精神医療圏を定義</a:t>
              </a:r>
            </a:p>
          </p:txBody>
        </p:sp>
      </p:grpSp>
      <p:grpSp>
        <p:nvGrpSpPr>
          <p:cNvPr id="57" name="グループ化 56">
            <a:extLst>
              <a:ext uri="{FF2B5EF4-FFF2-40B4-BE49-F238E27FC236}">
                <a16:creationId xmlns:a16="http://schemas.microsoft.com/office/drawing/2014/main" id="{4B57C6CB-AAA7-4F16-9F02-17DF08B2056A}"/>
              </a:ext>
            </a:extLst>
          </p:cNvPr>
          <p:cNvGrpSpPr/>
          <p:nvPr/>
        </p:nvGrpSpPr>
        <p:grpSpPr>
          <a:xfrm>
            <a:off x="1141879" y="2799168"/>
            <a:ext cx="1512000" cy="1474500"/>
            <a:chOff x="1011525" y="2717278"/>
            <a:chExt cx="892562" cy="2361063"/>
          </a:xfrm>
        </p:grpSpPr>
        <p:sp>
          <p:nvSpPr>
            <p:cNvPr id="5" name="矢印: 五方向 4">
              <a:extLst>
                <a:ext uri="{FF2B5EF4-FFF2-40B4-BE49-F238E27FC236}">
                  <a16:creationId xmlns:a16="http://schemas.microsoft.com/office/drawing/2014/main" id="{2CE820B8-7641-4EA2-962B-847A25F580CC}"/>
                </a:ext>
              </a:extLst>
            </p:cNvPr>
            <p:cNvSpPr/>
            <p:nvPr/>
          </p:nvSpPr>
          <p:spPr>
            <a:xfrm rot="5400000">
              <a:off x="277274" y="3451529"/>
              <a:ext cx="2361063" cy="892562"/>
            </a:xfrm>
            <a:prstGeom prst="homePlate">
              <a:avLst>
                <a:gd name="adj" fmla="val 13353"/>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92DCB698-21D4-4543-A3B8-B50ED828FB7A}"/>
                </a:ext>
              </a:extLst>
            </p:cNvPr>
            <p:cNvSpPr/>
            <p:nvPr/>
          </p:nvSpPr>
          <p:spPr>
            <a:xfrm>
              <a:off x="1047822" y="3406901"/>
              <a:ext cx="819966" cy="981817"/>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2.630</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調査結果速報値で、上記の部分が「</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0</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err="1">
                  <a:latin typeface="Meiryo UI" panose="020B0604030504040204" pitchFamily="50" charset="-128"/>
                  <a:ea typeface="Meiryo UI" panose="020B0604030504040204" pitchFamily="50" charset="-128"/>
                  <a:cs typeface="Meiryo UI" panose="020B0604030504040204" pitchFamily="50" charset="-128"/>
                </a:rPr>
                <a:t>か</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どうかを確認</a:t>
              </a:r>
            </a:p>
          </p:txBody>
        </p:sp>
      </p:grpSp>
      <p:grpSp>
        <p:nvGrpSpPr>
          <p:cNvPr id="56" name="グループ化 55">
            <a:extLst>
              <a:ext uri="{FF2B5EF4-FFF2-40B4-BE49-F238E27FC236}">
                <a16:creationId xmlns:a16="http://schemas.microsoft.com/office/drawing/2014/main" id="{F9EB92B8-24DF-4A47-98B7-A9159A6603AA}"/>
              </a:ext>
            </a:extLst>
          </p:cNvPr>
          <p:cNvGrpSpPr/>
          <p:nvPr/>
        </p:nvGrpSpPr>
        <p:grpSpPr>
          <a:xfrm>
            <a:off x="1141879" y="1559613"/>
            <a:ext cx="1512000" cy="1474500"/>
            <a:chOff x="928164" y="619529"/>
            <a:chExt cx="892562" cy="2361063"/>
          </a:xfrm>
        </p:grpSpPr>
        <p:sp>
          <p:nvSpPr>
            <p:cNvPr id="4" name="矢印: 五方向 3">
              <a:extLst>
                <a:ext uri="{FF2B5EF4-FFF2-40B4-BE49-F238E27FC236}">
                  <a16:creationId xmlns:a16="http://schemas.microsoft.com/office/drawing/2014/main" id="{7A93F492-AF5C-461D-BCF9-0FF2A6E8D63C}"/>
                </a:ext>
              </a:extLst>
            </p:cNvPr>
            <p:cNvSpPr/>
            <p:nvPr/>
          </p:nvSpPr>
          <p:spPr>
            <a:xfrm rot="5400000">
              <a:off x="193913" y="1353780"/>
              <a:ext cx="2361063" cy="892562"/>
            </a:xfrm>
            <a:prstGeom prst="homePlate">
              <a:avLst>
                <a:gd name="adj" fmla="val 15881"/>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正方形/長方形 47">
              <a:extLst>
                <a:ext uri="{FF2B5EF4-FFF2-40B4-BE49-F238E27FC236}">
                  <a16:creationId xmlns:a16="http://schemas.microsoft.com/office/drawing/2014/main" id="{FF4981B1-D963-48D5-A451-A4A18B58BA6C}"/>
                </a:ext>
              </a:extLst>
            </p:cNvPr>
            <p:cNvSpPr/>
            <p:nvPr/>
          </p:nvSpPr>
          <p:spPr>
            <a:xfrm>
              <a:off x="964461" y="1309152"/>
              <a:ext cx="819966" cy="981817"/>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1.</a:t>
              </a:r>
              <a:r>
                <a:rPr lang="zh-TW" altLang="en-US" sz="1400" dirty="0">
                  <a:latin typeface="Meiryo UI" panose="020B0604030504040204" pitchFamily="50" charset="-128"/>
                  <a:ea typeface="Meiryo UI" panose="020B0604030504040204" pitchFamily="50" charset="-128"/>
                  <a:cs typeface="Meiryo UI" panose="020B0604030504040204" pitchFamily="50" charset="-128"/>
                </a:rPr>
                <a:t>新精神保健福祉資料</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で、二次医療圏ごとの各領域の医療機関数に「</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0-2</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」がないかを確認</a:t>
              </a:r>
              <a:endParaRPr kumimoji="1" lang="ja-JP" altLang="en-US" sz="1400" b="0" dirty="0">
                <a:latin typeface="Meiryo UI" panose="020B0604030504040204" pitchFamily="50" charset="-128"/>
                <a:ea typeface="Meiryo UI" panose="020B0604030504040204" pitchFamily="50" charset="-128"/>
                <a:cs typeface="Meiryo UI" panose="020B0604030504040204" pitchFamily="50" charset="-128"/>
              </a:endParaRPr>
            </a:p>
          </p:txBody>
        </p:sp>
      </p:grpSp>
      <p:pic>
        <p:nvPicPr>
          <p:cNvPr id="62" name="図 61">
            <a:extLst>
              <a:ext uri="{FF2B5EF4-FFF2-40B4-BE49-F238E27FC236}">
                <a16:creationId xmlns:a16="http://schemas.microsoft.com/office/drawing/2014/main" id="{E4940F6D-7192-49C7-81EA-3A3E99E32D80}"/>
              </a:ext>
            </a:extLst>
          </p:cNvPr>
          <p:cNvPicPr>
            <a:picLocks noChangeAspect="1"/>
          </p:cNvPicPr>
          <p:nvPr/>
        </p:nvPicPr>
        <p:blipFill>
          <a:blip r:embed="rId5"/>
          <a:stretch>
            <a:fillRect/>
          </a:stretch>
        </p:blipFill>
        <p:spPr>
          <a:xfrm>
            <a:off x="4486470" y="5343647"/>
            <a:ext cx="3430280" cy="1343375"/>
          </a:xfrm>
          <a:prstGeom prst="rect">
            <a:avLst/>
          </a:prstGeom>
          <a:ln>
            <a:solidFill>
              <a:schemeClr val="bg2"/>
            </a:solidFill>
          </a:ln>
        </p:spPr>
      </p:pic>
      <p:sp>
        <p:nvSpPr>
          <p:cNvPr id="72" name="正方形/長方形 71">
            <a:extLst>
              <a:ext uri="{FF2B5EF4-FFF2-40B4-BE49-F238E27FC236}">
                <a16:creationId xmlns:a16="http://schemas.microsoft.com/office/drawing/2014/main" id="{3884CA69-A29F-4670-990B-C40D8B800CCC}"/>
              </a:ext>
            </a:extLst>
          </p:cNvPr>
          <p:cNvSpPr/>
          <p:nvPr/>
        </p:nvSpPr>
        <p:spPr>
          <a:xfrm>
            <a:off x="9141784" y="2725492"/>
            <a:ext cx="2854598" cy="821422"/>
          </a:xfrm>
          <a:prstGeom prst="rect">
            <a:avLst/>
          </a:prstGeom>
          <a:solidFill>
            <a:schemeClr val="bg1"/>
          </a:solidFill>
          <a:ln>
            <a:solidFill>
              <a:srgbClr val="FF0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kumimoji="1" lang="zh-TW" altLang="en-US" sz="1600" b="0" dirty="0">
                <a:latin typeface="Meiryo UI" panose="020B0604030504040204" pitchFamily="50" charset="-128"/>
                <a:ea typeface="Meiryo UI" panose="020B0604030504040204" pitchFamily="50" charset="-128"/>
                <a:cs typeface="Meiryo UI" panose="020B0604030504040204" pitchFamily="50" charset="-128"/>
              </a:rPr>
              <a:t>新精神保健福祉資料</a:t>
            </a: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で</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医療機関数</a:t>
            </a: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が「</a:t>
            </a:r>
            <a:r>
              <a:rPr kumimoji="1" lang="en-US" altLang="ja-JP" sz="1600" b="0" dirty="0">
                <a:latin typeface="Meiryo UI" panose="020B0604030504040204" pitchFamily="50" charset="-128"/>
                <a:ea typeface="Meiryo UI" panose="020B0604030504040204" pitchFamily="50" charset="-128"/>
                <a:cs typeface="Meiryo UI" panose="020B0604030504040204" pitchFamily="50" charset="-128"/>
              </a:rPr>
              <a:t>0-2</a:t>
            </a: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」の部分について、</a:t>
            </a:r>
            <a:r>
              <a:rPr kumimoji="1" lang="en-US" altLang="ja-JP" sz="1600" b="0" dirty="0">
                <a:latin typeface="Meiryo UI" panose="020B0604030504040204" pitchFamily="50" charset="-128"/>
                <a:ea typeface="Meiryo UI" panose="020B0604030504040204" pitchFamily="50" charset="-128"/>
                <a:cs typeface="Meiryo UI" panose="020B0604030504040204" pitchFamily="50" charset="-128"/>
              </a:rPr>
              <a:t>630</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調査結果で</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0</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でないかどうかを</a:t>
            </a: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確認</a:t>
            </a:r>
          </a:p>
        </p:txBody>
      </p:sp>
      <p:sp>
        <p:nvSpPr>
          <p:cNvPr id="74" name="正方形/長方形 73">
            <a:extLst>
              <a:ext uri="{FF2B5EF4-FFF2-40B4-BE49-F238E27FC236}">
                <a16:creationId xmlns:a16="http://schemas.microsoft.com/office/drawing/2014/main" id="{58E0135C-3643-4600-9F5A-6B09CA9EAFEE}"/>
              </a:ext>
            </a:extLst>
          </p:cNvPr>
          <p:cNvSpPr/>
          <p:nvPr/>
        </p:nvSpPr>
        <p:spPr>
          <a:xfrm>
            <a:off x="2907799" y="1965380"/>
            <a:ext cx="1332759" cy="36376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zh-TW" altLang="en-US" sz="1400" u="sng" dirty="0">
                <a:latin typeface="Meiryo UI" panose="020B0604030504040204" pitchFamily="50" charset="-128"/>
                <a:ea typeface="Meiryo UI" panose="020B0604030504040204" pitchFamily="50" charset="-128"/>
                <a:cs typeface="Meiryo UI" panose="020B0604030504040204" pitchFamily="50" charset="-128"/>
              </a:rPr>
              <a:t>新精神保健</a:t>
            </a:r>
            <a:br>
              <a:rPr lang="en-US" altLang="zh-TW" sz="1400" u="sng" dirty="0">
                <a:latin typeface="Meiryo UI" panose="020B0604030504040204" pitchFamily="50" charset="-128"/>
                <a:ea typeface="Meiryo UI" panose="020B0604030504040204" pitchFamily="50" charset="-128"/>
                <a:cs typeface="Meiryo UI" panose="020B0604030504040204" pitchFamily="50" charset="-128"/>
              </a:rPr>
            </a:br>
            <a:r>
              <a:rPr lang="zh-TW" altLang="en-US" sz="1400" u="sng" dirty="0">
                <a:latin typeface="Meiryo UI" panose="020B0604030504040204" pitchFamily="50" charset="-128"/>
                <a:ea typeface="Meiryo UI" panose="020B0604030504040204" pitchFamily="50" charset="-128"/>
                <a:cs typeface="Meiryo UI" panose="020B0604030504040204" pitchFamily="50" charset="-128"/>
              </a:rPr>
              <a:t>福祉資料</a:t>
            </a:r>
            <a:br>
              <a:rPr lang="en-US" altLang="ja-JP" sz="1400" u="sng" dirty="0">
                <a:latin typeface="Meiryo UI" panose="020B0604030504040204" pitchFamily="50" charset="-128"/>
                <a:ea typeface="Meiryo UI" panose="020B0604030504040204" pitchFamily="50" charset="-128"/>
                <a:cs typeface="Meiryo UI" panose="020B0604030504040204" pitchFamily="50" charset="-128"/>
              </a:rPr>
            </a:br>
            <a:r>
              <a:rPr lang="en-US" altLang="ja-JP" sz="1400" dirty="0">
                <a:latin typeface="Meiryo UI" panose="020B0604030504040204" pitchFamily="50" charset="-128"/>
                <a:ea typeface="Meiryo UI" panose="020B0604030504040204" pitchFamily="50" charset="-128"/>
                <a:cs typeface="Meiryo UI" panose="020B0604030504040204" pitchFamily="50" charset="-128"/>
              </a:rPr>
              <a:t>(H.26 NDB)</a:t>
            </a:r>
            <a:endParaRPr lang="ja-JP" altLang="en-US" sz="1400" u="sng"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6A7EF91E-1D9E-45B1-A3AB-0BE2DF44D1FD}"/>
              </a:ext>
            </a:extLst>
          </p:cNvPr>
          <p:cNvSpPr/>
          <p:nvPr/>
        </p:nvSpPr>
        <p:spPr>
          <a:xfrm>
            <a:off x="2907799" y="3334411"/>
            <a:ext cx="1332759" cy="36376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u="sng" dirty="0">
                <a:latin typeface="Meiryo UI" panose="020B0604030504040204" pitchFamily="50" charset="-128"/>
                <a:ea typeface="Meiryo UI" panose="020B0604030504040204" pitchFamily="50" charset="-128"/>
                <a:cs typeface="Meiryo UI" panose="020B0604030504040204" pitchFamily="50" charset="-128"/>
              </a:rPr>
              <a:t>630</a:t>
            </a: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調査結果</a:t>
            </a:r>
            <a:br>
              <a:rPr lang="en-US" altLang="ja-JP" sz="1400" u="sng" dirty="0">
                <a:latin typeface="Meiryo UI" panose="020B0604030504040204" pitchFamily="50" charset="-128"/>
                <a:ea typeface="Meiryo UI" panose="020B0604030504040204" pitchFamily="50" charset="-128"/>
                <a:cs typeface="Meiryo UI" panose="020B0604030504040204" pitchFamily="50" charset="-128"/>
              </a:rPr>
            </a:b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速報値</a:t>
            </a:r>
          </a:p>
        </p:txBody>
      </p:sp>
      <p:sp>
        <p:nvSpPr>
          <p:cNvPr id="76" name="正方形/長方形 75">
            <a:extLst>
              <a:ext uri="{FF2B5EF4-FFF2-40B4-BE49-F238E27FC236}">
                <a16:creationId xmlns:a16="http://schemas.microsoft.com/office/drawing/2014/main" id="{B9DD7DC0-342D-4E8F-A4E6-388AC50B19E5}"/>
              </a:ext>
            </a:extLst>
          </p:cNvPr>
          <p:cNvSpPr/>
          <p:nvPr/>
        </p:nvSpPr>
        <p:spPr>
          <a:xfrm>
            <a:off x="2907799" y="4601877"/>
            <a:ext cx="1332759" cy="36376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対応例</a:t>
            </a:r>
          </a:p>
        </p:txBody>
      </p:sp>
      <p:sp>
        <p:nvSpPr>
          <p:cNvPr id="77" name="正方形/長方形 76">
            <a:extLst>
              <a:ext uri="{FF2B5EF4-FFF2-40B4-BE49-F238E27FC236}">
                <a16:creationId xmlns:a16="http://schemas.microsoft.com/office/drawing/2014/main" id="{EB5B0008-678E-46E8-90B6-F6143EC36675}"/>
              </a:ext>
            </a:extLst>
          </p:cNvPr>
          <p:cNvSpPr/>
          <p:nvPr/>
        </p:nvSpPr>
        <p:spPr>
          <a:xfrm>
            <a:off x="2907799" y="5483130"/>
            <a:ext cx="1332759" cy="36376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精神医療圏</a:t>
            </a:r>
            <a:br>
              <a:rPr lang="ja-JP" altLang="en-US" sz="1400" u="sng" dirty="0">
                <a:latin typeface="Meiryo UI" panose="020B0604030504040204" pitchFamily="50" charset="-128"/>
                <a:ea typeface="Meiryo UI" panose="020B0604030504040204" pitchFamily="50" charset="-128"/>
                <a:cs typeface="Meiryo UI" panose="020B0604030504040204" pitchFamily="50" charset="-128"/>
              </a:rPr>
            </a:b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一覧エクセル</a:t>
            </a:r>
          </a:p>
        </p:txBody>
      </p:sp>
      <p:grpSp>
        <p:nvGrpSpPr>
          <p:cNvPr id="85" name="グループ化 84">
            <a:extLst>
              <a:ext uri="{FF2B5EF4-FFF2-40B4-BE49-F238E27FC236}">
                <a16:creationId xmlns:a16="http://schemas.microsoft.com/office/drawing/2014/main" id="{4377395B-72E0-4EC7-95F1-565AF4F48089}"/>
              </a:ext>
            </a:extLst>
          </p:cNvPr>
          <p:cNvGrpSpPr/>
          <p:nvPr/>
        </p:nvGrpSpPr>
        <p:grpSpPr>
          <a:xfrm>
            <a:off x="1145857" y="1135548"/>
            <a:ext cx="1512000" cy="275082"/>
            <a:chOff x="1542197" y="763338"/>
            <a:chExt cx="641445" cy="286251"/>
          </a:xfrm>
        </p:grpSpPr>
        <p:sp>
          <p:nvSpPr>
            <p:cNvPr id="82" name="正方形/長方形 81">
              <a:extLst>
                <a:ext uri="{FF2B5EF4-FFF2-40B4-BE49-F238E27FC236}">
                  <a16:creationId xmlns:a16="http://schemas.microsoft.com/office/drawing/2014/main" id="{7196C45D-CA3C-4455-8F0E-FD8D6F1D114E}"/>
                </a:ext>
              </a:extLst>
            </p:cNvPr>
            <p:cNvSpPr/>
            <p:nvPr/>
          </p:nvSpPr>
          <p:spPr>
            <a:xfrm>
              <a:off x="1561964" y="763338"/>
              <a:ext cx="601911" cy="286251"/>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手順</a:t>
              </a:r>
            </a:p>
          </p:txBody>
        </p:sp>
        <p:cxnSp>
          <p:nvCxnSpPr>
            <p:cNvPr id="84" name="直線コネクタ 83">
              <a:extLst>
                <a:ext uri="{FF2B5EF4-FFF2-40B4-BE49-F238E27FC236}">
                  <a16:creationId xmlns:a16="http://schemas.microsoft.com/office/drawing/2014/main" id="{D404A977-2FA7-42B7-807C-52BA71C4F8AC}"/>
                </a:ext>
              </a:extLst>
            </p:cNvPr>
            <p:cNvCxnSpPr/>
            <p:nvPr/>
          </p:nvCxnSpPr>
          <p:spPr bwMode="auto">
            <a:xfrm flipV="1">
              <a:off x="1542197" y="1046853"/>
              <a:ext cx="641445"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86" name="グループ化 85">
            <a:extLst>
              <a:ext uri="{FF2B5EF4-FFF2-40B4-BE49-F238E27FC236}">
                <a16:creationId xmlns:a16="http://schemas.microsoft.com/office/drawing/2014/main" id="{72630CD3-0C13-4B34-A202-CFF0720B8FAA}"/>
              </a:ext>
            </a:extLst>
          </p:cNvPr>
          <p:cNvGrpSpPr/>
          <p:nvPr/>
        </p:nvGrpSpPr>
        <p:grpSpPr>
          <a:xfrm>
            <a:off x="4491695" y="1135548"/>
            <a:ext cx="4392000" cy="275082"/>
            <a:chOff x="1542197" y="763338"/>
            <a:chExt cx="641445" cy="286251"/>
          </a:xfrm>
        </p:grpSpPr>
        <p:sp>
          <p:nvSpPr>
            <p:cNvPr id="87" name="正方形/長方形 86">
              <a:extLst>
                <a:ext uri="{FF2B5EF4-FFF2-40B4-BE49-F238E27FC236}">
                  <a16:creationId xmlns:a16="http://schemas.microsoft.com/office/drawing/2014/main" id="{5F9ED763-2EE6-401C-AEA6-CA1CF1AB7108}"/>
                </a:ext>
              </a:extLst>
            </p:cNvPr>
            <p:cNvSpPr/>
            <p:nvPr/>
          </p:nvSpPr>
          <p:spPr>
            <a:xfrm>
              <a:off x="1561964" y="763338"/>
              <a:ext cx="601911" cy="286251"/>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イメージ</a:t>
              </a:r>
            </a:p>
          </p:txBody>
        </p:sp>
        <p:cxnSp>
          <p:nvCxnSpPr>
            <p:cNvPr id="88" name="直線コネクタ 87">
              <a:extLst>
                <a:ext uri="{FF2B5EF4-FFF2-40B4-BE49-F238E27FC236}">
                  <a16:creationId xmlns:a16="http://schemas.microsoft.com/office/drawing/2014/main" id="{F6DDDF89-C86D-4C05-8B49-CA8747237BBC}"/>
                </a:ext>
              </a:extLst>
            </p:cNvPr>
            <p:cNvCxnSpPr/>
            <p:nvPr/>
          </p:nvCxnSpPr>
          <p:spPr bwMode="auto">
            <a:xfrm flipV="1">
              <a:off x="1542197" y="1046853"/>
              <a:ext cx="641445"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cxnSp>
        <p:nvCxnSpPr>
          <p:cNvPr id="7" name="直線コネクタ 6">
            <a:extLst>
              <a:ext uri="{FF2B5EF4-FFF2-40B4-BE49-F238E27FC236}">
                <a16:creationId xmlns:a16="http://schemas.microsoft.com/office/drawing/2014/main" id="{1720F78F-88A0-4713-94A6-F84841138F8D}"/>
              </a:ext>
            </a:extLst>
          </p:cNvPr>
          <p:cNvCxnSpPr>
            <a:cxnSpLocks/>
            <a:stCxn id="89" idx="3"/>
            <a:endCxn id="72" idx="1"/>
          </p:cNvCxnSpPr>
          <p:nvPr/>
        </p:nvCxnSpPr>
        <p:spPr bwMode="auto">
          <a:xfrm>
            <a:off x="8851340" y="2271223"/>
            <a:ext cx="290444" cy="864980"/>
          </a:xfrm>
          <a:prstGeom prst="line">
            <a:avLst/>
          </a:prstGeom>
          <a:noFill/>
          <a:ln w="127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1" name="直線コネクタ 40">
            <a:extLst>
              <a:ext uri="{FF2B5EF4-FFF2-40B4-BE49-F238E27FC236}">
                <a16:creationId xmlns:a16="http://schemas.microsoft.com/office/drawing/2014/main" id="{78D91BD0-1F13-473E-8862-4AA8C75C6169}"/>
              </a:ext>
            </a:extLst>
          </p:cNvPr>
          <p:cNvCxnSpPr>
            <a:cxnSpLocks/>
            <a:stCxn id="83" idx="3"/>
            <a:endCxn id="72" idx="1"/>
          </p:cNvCxnSpPr>
          <p:nvPr/>
        </p:nvCxnSpPr>
        <p:spPr bwMode="auto">
          <a:xfrm flipV="1">
            <a:off x="8847695" y="3136203"/>
            <a:ext cx="294089" cy="967296"/>
          </a:xfrm>
          <a:prstGeom prst="line">
            <a:avLst/>
          </a:prstGeom>
          <a:noFill/>
          <a:ln w="127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64" name="正方形/長方形 63">
            <a:extLst>
              <a:ext uri="{FF2B5EF4-FFF2-40B4-BE49-F238E27FC236}">
                <a16:creationId xmlns:a16="http://schemas.microsoft.com/office/drawing/2014/main" id="{87D807FB-72D4-4899-B80F-961E8CA5D002}"/>
              </a:ext>
            </a:extLst>
          </p:cNvPr>
          <p:cNvSpPr/>
          <p:nvPr/>
        </p:nvSpPr>
        <p:spPr>
          <a:xfrm>
            <a:off x="4486470" y="5344915"/>
            <a:ext cx="612000" cy="1328459"/>
          </a:xfrm>
          <a:prstGeom prst="rect">
            <a:avLst/>
          </a:prstGeom>
          <a:noFill/>
          <a:ln w="28575">
            <a:solidFill>
              <a:srgbClr val="FF0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5" name="正方形/長方形 64">
            <a:extLst>
              <a:ext uri="{FF2B5EF4-FFF2-40B4-BE49-F238E27FC236}">
                <a16:creationId xmlns:a16="http://schemas.microsoft.com/office/drawing/2014/main" id="{EDCDADB2-1239-48A3-8681-C91DDB25639B}"/>
              </a:ext>
            </a:extLst>
          </p:cNvPr>
          <p:cNvSpPr/>
          <p:nvPr/>
        </p:nvSpPr>
        <p:spPr>
          <a:xfrm>
            <a:off x="8149214" y="5817545"/>
            <a:ext cx="2505704" cy="383199"/>
          </a:xfrm>
          <a:prstGeom prst="rect">
            <a:avLst/>
          </a:prstGeom>
          <a:solidFill>
            <a:schemeClr val="bg1"/>
          </a:solidFill>
          <a:ln>
            <a:solidFill>
              <a:srgbClr val="FF0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精神医療圏を記入</a:t>
            </a:r>
          </a:p>
        </p:txBody>
      </p:sp>
      <p:cxnSp>
        <p:nvCxnSpPr>
          <p:cNvPr id="66" name="直線コネクタ 65">
            <a:extLst>
              <a:ext uri="{FF2B5EF4-FFF2-40B4-BE49-F238E27FC236}">
                <a16:creationId xmlns:a16="http://schemas.microsoft.com/office/drawing/2014/main" id="{20008A67-A260-4EB1-B610-02CA1DBA9D0C}"/>
              </a:ext>
            </a:extLst>
          </p:cNvPr>
          <p:cNvCxnSpPr>
            <a:cxnSpLocks/>
            <a:stCxn id="64" idx="3"/>
            <a:endCxn id="65" idx="1"/>
          </p:cNvCxnSpPr>
          <p:nvPr/>
        </p:nvCxnSpPr>
        <p:spPr bwMode="auto">
          <a:xfrm>
            <a:off x="5098470" y="6009145"/>
            <a:ext cx="3050744" cy="0"/>
          </a:xfrm>
          <a:prstGeom prst="line">
            <a:avLst/>
          </a:prstGeom>
          <a:noFill/>
          <a:ln w="127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nvGrpSpPr>
          <p:cNvPr id="67" name="グループ化 66">
            <a:extLst>
              <a:ext uri="{FF2B5EF4-FFF2-40B4-BE49-F238E27FC236}">
                <a16:creationId xmlns:a16="http://schemas.microsoft.com/office/drawing/2014/main" id="{2A41D0E2-079C-4953-8659-6DD7E2D7C68B}"/>
              </a:ext>
            </a:extLst>
          </p:cNvPr>
          <p:cNvGrpSpPr/>
          <p:nvPr/>
        </p:nvGrpSpPr>
        <p:grpSpPr>
          <a:xfrm>
            <a:off x="9749096" y="162960"/>
            <a:ext cx="2442904" cy="302805"/>
            <a:chOff x="8112864" y="141043"/>
            <a:chExt cx="3207178" cy="366395"/>
          </a:xfrm>
        </p:grpSpPr>
        <p:sp>
          <p:nvSpPr>
            <p:cNvPr id="68" name="矢印: 五方向 67">
              <a:extLst>
                <a:ext uri="{FF2B5EF4-FFF2-40B4-BE49-F238E27FC236}">
                  <a16:creationId xmlns:a16="http://schemas.microsoft.com/office/drawing/2014/main" id="{54E3554F-1462-4B40-90DA-3AFF27FEDA05}"/>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9" name="矢印: 五方向 68">
              <a:extLst>
                <a:ext uri="{FF2B5EF4-FFF2-40B4-BE49-F238E27FC236}">
                  <a16:creationId xmlns:a16="http://schemas.microsoft.com/office/drawing/2014/main" id="{A7757FBB-2B06-41EB-8283-02D82ECC6A5F}"/>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80" name="矢印: 五方向 79">
              <a:extLst>
                <a:ext uri="{FF2B5EF4-FFF2-40B4-BE49-F238E27FC236}">
                  <a16:creationId xmlns:a16="http://schemas.microsoft.com/office/drawing/2014/main" id="{2BC89FAB-EE48-4662-8B95-8FA90BE93472}"/>
                </a:ext>
              </a:extLst>
            </p:cNvPr>
            <p:cNvSpPr/>
            <p:nvPr/>
          </p:nvSpPr>
          <p:spPr>
            <a:xfrm>
              <a:off x="9706150"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81" name="矢印: 五方向 80">
              <a:extLst>
                <a:ext uri="{FF2B5EF4-FFF2-40B4-BE49-F238E27FC236}">
                  <a16:creationId xmlns:a16="http://schemas.microsoft.com/office/drawing/2014/main" id="{6F58AB7A-99C6-4FC9-8DE9-9A5142226B1B}"/>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83" name="正方形/長方形 82">
            <a:extLst>
              <a:ext uri="{FF2B5EF4-FFF2-40B4-BE49-F238E27FC236}">
                <a16:creationId xmlns:a16="http://schemas.microsoft.com/office/drawing/2014/main" id="{615EE682-7326-4BE1-8C7B-69F2D4E77227}"/>
              </a:ext>
            </a:extLst>
          </p:cNvPr>
          <p:cNvSpPr/>
          <p:nvPr/>
        </p:nvSpPr>
        <p:spPr>
          <a:xfrm>
            <a:off x="7083695" y="4013499"/>
            <a:ext cx="1764000" cy="180000"/>
          </a:xfrm>
          <a:prstGeom prst="rect">
            <a:avLst/>
          </a:prstGeom>
          <a:noFill/>
          <a:ln w="28575">
            <a:solidFill>
              <a:srgbClr val="FF0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正方形/長方形 88">
            <a:extLst>
              <a:ext uri="{FF2B5EF4-FFF2-40B4-BE49-F238E27FC236}">
                <a16:creationId xmlns:a16="http://schemas.microsoft.com/office/drawing/2014/main" id="{6D5AB608-48F2-4D41-AE52-F8579A25B5C9}"/>
              </a:ext>
            </a:extLst>
          </p:cNvPr>
          <p:cNvSpPr/>
          <p:nvPr/>
        </p:nvSpPr>
        <p:spPr>
          <a:xfrm>
            <a:off x="7879340" y="2199223"/>
            <a:ext cx="972000" cy="144000"/>
          </a:xfrm>
          <a:prstGeom prst="rect">
            <a:avLst/>
          </a:prstGeom>
          <a:noFill/>
          <a:ln w="28575">
            <a:solidFill>
              <a:srgbClr val="FF0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0509959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（参考）医療計画の疾患区分、</a:t>
            </a:r>
            <a:r>
              <a:rPr kumimoji="1" lang="en-US" altLang="ja-JP" dirty="0"/>
              <a:t>NDB</a:t>
            </a:r>
            <a:r>
              <a:rPr kumimoji="1" lang="ja-JP" altLang="en-US" dirty="0"/>
              <a:t>データ、</a:t>
            </a:r>
            <a:r>
              <a:rPr kumimoji="1" lang="en-US" altLang="ja-JP" dirty="0"/>
              <a:t>630</a:t>
            </a:r>
            <a:r>
              <a:rPr kumimoji="1" lang="ja-JP" altLang="en-US" dirty="0"/>
              <a:t>調査の対照表</a:t>
            </a:r>
          </a:p>
        </p:txBody>
      </p:sp>
      <p:grpSp>
        <p:nvGrpSpPr>
          <p:cNvPr id="4" name="グループ化 3">
            <a:extLst>
              <a:ext uri="{FF2B5EF4-FFF2-40B4-BE49-F238E27FC236}">
                <a16:creationId xmlns:a16="http://schemas.microsoft.com/office/drawing/2014/main" id="{57B7A616-28C8-4531-B880-54DDC1193DA4}"/>
              </a:ext>
            </a:extLst>
          </p:cNvPr>
          <p:cNvGrpSpPr/>
          <p:nvPr/>
        </p:nvGrpSpPr>
        <p:grpSpPr>
          <a:xfrm>
            <a:off x="104775" y="1595548"/>
            <a:ext cx="12120610" cy="4672891"/>
            <a:chOff x="35695" y="1318673"/>
            <a:chExt cx="12120610" cy="4248083"/>
          </a:xfrm>
        </p:grpSpPr>
        <p:pic>
          <p:nvPicPr>
            <p:cNvPr id="8" name="図 7"/>
            <p:cNvPicPr>
              <a:picLocks noChangeAspect="1"/>
            </p:cNvPicPr>
            <p:nvPr/>
          </p:nvPicPr>
          <p:blipFill>
            <a:blip r:embed="rId3"/>
            <a:stretch>
              <a:fillRect/>
            </a:stretch>
          </p:blipFill>
          <p:spPr>
            <a:xfrm>
              <a:off x="35695" y="1318673"/>
              <a:ext cx="12120610" cy="4248083"/>
            </a:xfrm>
            <a:prstGeom prst="rect">
              <a:avLst/>
            </a:prstGeom>
          </p:spPr>
        </p:pic>
        <p:sp>
          <p:nvSpPr>
            <p:cNvPr id="3" name="正方形/長方形 2">
              <a:extLst>
                <a:ext uri="{FF2B5EF4-FFF2-40B4-BE49-F238E27FC236}">
                  <a16:creationId xmlns:a16="http://schemas.microsoft.com/office/drawing/2014/main" id="{912F8DCC-F908-4057-9799-2FE810860D7C}"/>
                </a:ext>
              </a:extLst>
            </p:cNvPr>
            <p:cNvSpPr/>
            <p:nvPr/>
          </p:nvSpPr>
          <p:spPr>
            <a:xfrm>
              <a:off x="49343" y="1705969"/>
              <a:ext cx="1476000" cy="2088000"/>
            </a:xfrm>
            <a:prstGeom prst="rect">
              <a:avLst/>
            </a:prstGeom>
            <a:solidFill>
              <a:schemeClr val="bg1"/>
            </a:solidFill>
            <a:ln w="6350">
              <a:solidFill>
                <a:schemeClr val="bg1">
                  <a:lumMod val="65000"/>
                </a:schemeClr>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200" dirty="0">
                  <a:latin typeface="Meiryo UI" panose="020B0604030504040204" pitchFamily="50" charset="-128"/>
                  <a:ea typeface="Meiryo UI" panose="020B0604030504040204" pitchFamily="50" charset="-128"/>
                  <a:cs typeface="Meiryo UI" panose="020B0604030504040204" pitchFamily="50" charset="-128"/>
                </a:rPr>
                <a:t>630</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調査での</a:t>
              </a:r>
              <a:br>
                <a:rPr lang="en-US" altLang="ja-JP" sz="1200" dirty="0">
                  <a:latin typeface="Meiryo UI" panose="020B0604030504040204" pitchFamily="50" charset="-128"/>
                  <a:ea typeface="Meiryo UI" panose="020B0604030504040204" pitchFamily="50" charset="-128"/>
                  <a:cs typeface="Meiryo UI" panose="020B0604030504040204" pitchFamily="50" charset="-128"/>
                </a:rPr>
              </a:br>
              <a:r>
                <a:rPr lang="ja-JP" altLang="en-US" sz="1200" dirty="0">
                  <a:latin typeface="Meiryo UI" panose="020B0604030504040204" pitchFamily="50" charset="-128"/>
                  <a:ea typeface="Meiryo UI" panose="020B0604030504040204" pitchFamily="50" charset="-128"/>
                  <a:cs typeface="Meiryo UI" panose="020B0604030504040204" pitchFamily="50" charset="-128"/>
                </a:rPr>
                <a:t>担当する疾患区分</a:t>
              </a:r>
            </a:p>
          </p:txBody>
        </p:sp>
        <p:sp>
          <p:nvSpPr>
            <p:cNvPr id="5" name="正方形/長方形 4">
              <a:extLst>
                <a:ext uri="{FF2B5EF4-FFF2-40B4-BE49-F238E27FC236}">
                  <a16:creationId xmlns:a16="http://schemas.microsoft.com/office/drawing/2014/main" id="{87C08AE4-35DB-4A13-93C1-BA0A02832136}"/>
                </a:ext>
              </a:extLst>
            </p:cNvPr>
            <p:cNvSpPr/>
            <p:nvPr/>
          </p:nvSpPr>
          <p:spPr>
            <a:xfrm>
              <a:off x="49343" y="3824809"/>
              <a:ext cx="792000" cy="1685475"/>
            </a:xfrm>
            <a:prstGeom prst="rect">
              <a:avLst/>
            </a:prstGeom>
            <a:solidFill>
              <a:schemeClr val="bg1"/>
            </a:solidFill>
            <a:ln w="6350">
              <a:solidFill>
                <a:schemeClr val="bg1">
                  <a:lumMod val="65000"/>
                </a:schemeClr>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100" dirty="0">
                  <a:latin typeface="Meiryo UI" panose="020B0604030504040204" pitchFamily="50" charset="-128"/>
                  <a:ea typeface="Meiryo UI" panose="020B0604030504040204" pitchFamily="50" charset="-128"/>
                  <a:cs typeface="Meiryo UI" panose="020B0604030504040204" pitchFamily="50" charset="-128"/>
                </a:rPr>
                <a:t>630</a:t>
              </a:r>
              <a:r>
                <a:rPr lang="ja-JP" altLang="en-US" sz="1100" dirty="0">
                  <a:latin typeface="Meiryo UI" panose="020B0604030504040204" pitchFamily="50" charset="-128"/>
                  <a:ea typeface="Meiryo UI" panose="020B0604030504040204" pitchFamily="50" charset="-128"/>
                  <a:cs typeface="Meiryo UI" panose="020B0604030504040204" pitchFamily="50" charset="-128"/>
                </a:rPr>
                <a:t>速報版で表示</a:t>
              </a:r>
            </a:p>
          </p:txBody>
        </p:sp>
        <p:sp>
          <p:nvSpPr>
            <p:cNvPr id="6" name="正方形/長方形 5">
              <a:extLst>
                <a:ext uri="{FF2B5EF4-FFF2-40B4-BE49-F238E27FC236}">
                  <a16:creationId xmlns:a16="http://schemas.microsoft.com/office/drawing/2014/main" id="{226E40D4-82BB-480A-B41D-95C6BF3E0CD0}"/>
                </a:ext>
              </a:extLst>
            </p:cNvPr>
            <p:cNvSpPr/>
            <p:nvPr/>
          </p:nvSpPr>
          <p:spPr>
            <a:xfrm>
              <a:off x="870821" y="4102609"/>
              <a:ext cx="677228" cy="1407273"/>
            </a:xfrm>
            <a:prstGeom prst="rect">
              <a:avLst/>
            </a:prstGeom>
            <a:solidFill>
              <a:schemeClr val="bg1"/>
            </a:solidFill>
            <a:ln w="6350">
              <a:solidFill>
                <a:schemeClr val="bg1">
                  <a:lumMod val="65000"/>
                </a:schemeClr>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100" b="0" dirty="0">
                  <a:latin typeface="Meiryo UI" panose="020B0604030504040204" pitchFamily="50" charset="-128"/>
                  <a:ea typeface="Meiryo UI" panose="020B0604030504040204" pitchFamily="50" charset="-128"/>
                  <a:cs typeface="Meiryo UI" panose="020B0604030504040204" pitchFamily="50" charset="-128"/>
                </a:rPr>
                <a:t>研修・届出の医療機関数</a:t>
              </a:r>
            </a:p>
          </p:txBody>
        </p:sp>
        <p:sp>
          <p:nvSpPr>
            <p:cNvPr id="7" name="正方形/長方形 6">
              <a:extLst>
                <a:ext uri="{FF2B5EF4-FFF2-40B4-BE49-F238E27FC236}">
                  <a16:creationId xmlns:a16="http://schemas.microsoft.com/office/drawing/2014/main" id="{148C5DFB-5330-4D02-A16A-6DF7059182CA}"/>
                </a:ext>
              </a:extLst>
            </p:cNvPr>
            <p:cNvSpPr/>
            <p:nvPr/>
          </p:nvSpPr>
          <p:spPr>
            <a:xfrm>
              <a:off x="49343" y="1318673"/>
              <a:ext cx="1476000" cy="360000"/>
            </a:xfrm>
            <a:prstGeom prst="rect">
              <a:avLst/>
            </a:prstGeom>
            <a:solidFill>
              <a:schemeClr val="bg1"/>
            </a:solidFill>
            <a:ln w="6350">
              <a:solidFill>
                <a:schemeClr val="bg1">
                  <a:lumMod val="65000"/>
                </a:schemeClr>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医療計画の</a:t>
              </a:r>
              <a:br>
                <a:rPr lang="en-US" altLang="ja-JP" sz="1200" dirty="0">
                  <a:latin typeface="Meiryo UI" panose="020B0604030504040204" pitchFamily="50" charset="-128"/>
                  <a:ea typeface="Meiryo UI" panose="020B0604030504040204" pitchFamily="50" charset="-128"/>
                  <a:cs typeface="Meiryo UI" panose="020B0604030504040204" pitchFamily="50" charset="-128"/>
                </a:rPr>
              </a:br>
              <a:r>
                <a:rPr lang="ja-JP" altLang="en-US" sz="1200" dirty="0">
                  <a:latin typeface="Meiryo UI" panose="020B0604030504040204" pitchFamily="50" charset="-128"/>
                  <a:ea typeface="Meiryo UI" panose="020B0604030504040204" pitchFamily="50" charset="-128"/>
                  <a:cs typeface="Meiryo UI" panose="020B0604030504040204" pitchFamily="50" charset="-128"/>
                </a:rPr>
                <a:t>疾患区分</a:t>
              </a:r>
            </a:p>
          </p:txBody>
        </p:sp>
        <p:sp>
          <p:nvSpPr>
            <p:cNvPr id="9" name="正方形/長方形 8">
              <a:extLst>
                <a:ext uri="{FF2B5EF4-FFF2-40B4-BE49-F238E27FC236}">
                  <a16:creationId xmlns:a16="http://schemas.microsoft.com/office/drawing/2014/main" id="{E4E876A3-2CCE-4FD5-9517-6C15EE69E0A5}"/>
                </a:ext>
              </a:extLst>
            </p:cNvPr>
            <p:cNvSpPr/>
            <p:nvPr/>
          </p:nvSpPr>
          <p:spPr>
            <a:xfrm>
              <a:off x="870821" y="3824809"/>
              <a:ext cx="677228" cy="261096"/>
            </a:xfrm>
            <a:prstGeom prst="rect">
              <a:avLst/>
            </a:prstGeom>
            <a:solidFill>
              <a:schemeClr val="bg1"/>
            </a:solidFill>
            <a:ln w="6350">
              <a:solidFill>
                <a:schemeClr val="bg1">
                  <a:lumMod val="65000"/>
                </a:schemeClr>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100" b="0" dirty="0">
                  <a:latin typeface="Meiryo UI" panose="020B0604030504040204" pitchFamily="50" charset="-128"/>
                  <a:ea typeface="Meiryo UI" panose="020B0604030504040204" pitchFamily="50" charset="-128"/>
                  <a:cs typeface="Meiryo UI" panose="020B0604030504040204" pitchFamily="50" charset="-128"/>
                </a:rPr>
                <a:t>入院</a:t>
              </a:r>
              <a:br>
                <a:rPr kumimoji="1" lang="en-US" altLang="ja-JP" sz="11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1100" b="0" dirty="0">
                  <a:latin typeface="Meiryo UI" panose="020B0604030504040204" pitchFamily="50" charset="-128"/>
                  <a:ea typeface="Meiryo UI" panose="020B0604030504040204" pitchFamily="50" charset="-128"/>
                  <a:cs typeface="Meiryo UI" panose="020B0604030504040204" pitchFamily="50" charset="-128"/>
                </a:rPr>
                <a:t>患者数</a:t>
              </a:r>
            </a:p>
          </p:txBody>
        </p:sp>
        <p:sp>
          <p:nvSpPr>
            <p:cNvPr id="10" name="正方形/長方形 9">
              <a:extLst>
                <a:ext uri="{FF2B5EF4-FFF2-40B4-BE49-F238E27FC236}">
                  <a16:creationId xmlns:a16="http://schemas.microsoft.com/office/drawing/2014/main" id="{74D7DCD1-5CCE-43D0-AA0C-6C76E4A0EF2C}"/>
                </a:ext>
              </a:extLst>
            </p:cNvPr>
            <p:cNvSpPr/>
            <p:nvPr/>
          </p:nvSpPr>
          <p:spPr>
            <a:xfrm>
              <a:off x="9567796" y="1705968"/>
              <a:ext cx="360000" cy="3803914"/>
            </a:xfrm>
            <a:prstGeom prst="rect">
              <a:avLst/>
            </a:prstGeom>
            <a:solidFill>
              <a:schemeClr val="bg1">
                <a:lumMod val="85000"/>
              </a:schemeClr>
            </a:solidFill>
            <a:ln w="6350">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1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01CBC6D7-DC40-4EBE-A1F1-C0C3691D3800}"/>
                </a:ext>
              </a:extLst>
            </p:cNvPr>
            <p:cNvSpPr/>
            <p:nvPr/>
          </p:nvSpPr>
          <p:spPr>
            <a:xfrm>
              <a:off x="11328432" y="1705968"/>
              <a:ext cx="396000" cy="3803914"/>
            </a:xfrm>
            <a:prstGeom prst="rect">
              <a:avLst/>
            </a:prstGeom>
            <a:solidFill>
              <a:schemeClr val="bg1">
                <a:lumMod val="85000"/>
              </a:schemeClr>
            </a:solidFill>
            <a:ln w="6350">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1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BB5A746-4FC0-4395-B3A2-9992CE332747}"/>
                </a:ext>
              </a:extLst>
            </p:cNvPr>
            <p:cNvSpPr/>
            <p:nvPr/>
          </p:nvSpPr>
          <p:spPr>
            <a:xfrm>
              <a:off x="11745563" y="1705968"/>
              <a:ext cx="396000" cy="3803914"/>
            </a:xfrm>
            <a:prstGeom prst="rect">
              <a:avLst/>
            </a:prstGeom>
            <a:solidFill>
              <a:schemeClr val="bg1">
                <a:lumMod val="85000"/>
              </a:schemeClr>
            </a:solidFill>
            <a:ln w="6350">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1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29C9F76-AD97-4D21-8A32-939968B15705}"/>
                </a:ext>
              </a:extLst>
            </p:cNvPr>
            <p:cNvSpPr/>
            <p:nvPr/>
          </p:nvSpPr>
          <p:spPr>
            <a:xfrm>
              <a:off x="6352343" y="1705968"/>
              <a:ext cx="468000" cy="3803914"/>
            </a:xfrm>
            <a:prstGeom prst="rect">
              <a:avLst/>
            </a:prstGeom>
            <a:solidFill>
              <a:schemeClr val="bg1">
                <a:lumMod val="85000"/>
              </a:schemeClr>
            </a:solidFill>
            <a:ln w="6350">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100" b="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3" name="テキスト ボックス 12"/>
          <p:cNvSpPr txBox="1"/>
          <p:nvPr/>
        </p:nvSpPr>
        <p:spPr>
          <a:xfrm>
            <a:off x="118423" y="1133883"/>
            <a:ext cx="1476000" cy="461665"/>
          </a:xfrm>
          <a:prstGeom prst="rect">
            <a:avLst/>
          </a:prstGeom>
          <a:noFill/>
          <a:ln>
            <a:solidFill>
              <a:srgbClr val="808080"/>
            </a:solidFill>
          </a:ln>
        </p:spPr>
        <p:txBody>
          <a:bodyPr wrap="square" rtlCol="0" anchor="ctr">
            <a:spAutoFit/>
          </a:bodyPr>
          <a:lstStyle/>
          <a:p>
            <a:pPr algn="ct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NDB</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で</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医療機関数・患者数</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表示</a:t>
            </a:r>
          </a:p>
        </p:txBody>
      </p:sp>
      <p:sp>
        <p:nvSpPr>
          <p:cNvPr id="16" name="テキスト ボックス 15"/>
          <p:cNvSpPr txBox="1"/>
          <p:nvPr/>
        </p:nvSpPr>
        <p:spPr>
          <a:xfrm>
            <a:off x="1617129" y="1133883"/>
            <a:ext cx="10574871" cy="369332"/>
          </a:xfrm>
          <a:prstGeom prst="rect">
            <a:avLst/>
          </a:prstGeom>
          <a:noFill/>
          <a:ln>
            <a:solidFill>
              <a:srgbClr val="808080"/>
            </a:solidFill>
          </a:ln>
        </p:spPr>
        <p:txBody>
          <a:bodyPr wrap="square" rtlCol="0" anchor="ctr">
            <a:spAutoFit/>
          </a:bodyPr>
          <a:lstStyle/>
          <a:p>
            <a:r>
              <a:rPr kumimoji="1" lang="en-US" altLang="ja-JP" dirty="0">
                <a:latin typeface="Meiryo UI" panose="020B0604030504040204" pitchFamily="50" charset="-128"/>
                <a:ea typeface="Meiryo UI" panose="020B0604030504040204" pitchFamily="50" charset="-128"/>
                <a:cs typeface="Meiryo UI" panose="020B0604030504040204" pitchFamily="50" charset="-128"/>
              </a:rPr>
              <a:t> O       </a:t>
            </a:r>
            <a:r>
              <a:rPr kumimoji="1" lang="en-US" altLang="ja-JP" dirty="0" err="1">
                <a:latin typeface="Meiryo UI" panose="020B0604030504040204" pitchFamily="50" charset="-128"/>
                <a:ea typeface="Meiryo UI" panose="020B0604030504040204" pitchFamily="50" charset="-128"/>
                <a:cs typeface="Meiryo UI" panose="020B0604030504040204" pitchFamily="50" charset="-128"/>
              </a:rPr>
              <a:t>O</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dirty="0" err="1">
                <a:latin typeface="Meiryo UI" panose="020B0604030504040204" pitchFamily="50" charset="-128"/>
                <a:ea typeface="Meiryo UI" panose="020B0604030504040204" pitchFamily="50" charset="-128"/>
                <a:cs typeface="Meiryo UI" panose="020B0604030504040204" pitchFamily="50" charset="-128"/>
              </a:rPr>
              <a:t>O</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dirty="0" err="1">
                <a:latin typeface="Meiryo UI" panose="020B0604030504040204" pitchFamily="50" charset="-128"/>
                <a:ea typeface="Meiryo UI" panose="020B0604030504040204" pitchFamily="50" charset="-128"/>
                <a:cs typeface="Meiryo UI" panose="020B0604030504040204" pitchFamily="50" charset="-128"/>
              </a:rPr>
              <a:t>O</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dirty="0" err="1">
                <a:latin typeface="Meiryo UI" panose="020B0604030504040204" pitchFamily="50" charset="-128"/>
                <a:ea typeface="Meiryo UI" panose="020B0604030504040204" pitchFamily="50" charset="-128"/>
                <a:cs typeface="Meiryo UI" panose="020B0604030504040204" pitchFamily="50" charset="-128"/>
              </a:rPr>
              <a:t>O</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dirty="0" err="1">
                <a:latin typeface="Meiryo UI" panose="020B0604030504040204" pitchFamily="50" charset="-128"/>
                <a:ea typeface="Meiryo UI" panose="020B0604030504040204" pitchFamily="50" charset="-128"/>
                <a:cs typeface="Meiryo UI" panose="020B0604030504040204" pitchFamily="50" charset="-128"/>
              </a:rPr>
              <a:t>O</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dirty="0" err="1">
                <a:latin typeface="Meiryo UI" panose="020B0604030504040204" pitchFamily="50" charset="-128"/>
                <a:ea typeface="Meiryo UI" panose="020B0604030504040204" pitchFamily="50" charset="-128"/>
                <a:cs typeface="Meiryo UI" panose="020B0604030504040204" pitchFamily="50" charset="-128"/>
              </a:rPr>
              <a:t>O</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dirty="0" err="1">
                <a:latin typeface="Meiryo UI" panose="020B0604030504040204" pitchFamily="50" charset="-128"/>
                <a:ea typeface="Meiryo UI" panose="020B0604030504040204" pitchFamily="50" charset="-128"/>
                <a:cs typeface="Meiryo UI" panose="020B0604030504040204" pitchFamily="50" charset="-128"/>
              </a:rPr>
              <a:t>O</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dirty="0" err="1">
                <a:latin typeface="Meiryo UI" panose="020B0604030504040204" pitchFamily="50" charset="-128"/>
                <a:ea typeface="Meiryo UI" panose="020B0604030504040204" pitchFamily="50" charset="-128"/>
                <a:cs typeface="Meiryo UI" panose="020B0604030504040204" pitchFamily="50" charset="-128"/>
              </a:rPr>
              <a:t>O</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O      </a:t>
            </a:r>
            <a:r>
              <a:rPr kumimoji="1" lang="en-US" altLang="ja-JP" dirty="0" err="1">
                <a:latin typeface="Meiryo UI" panose="020B0604030504040204" pitchFamily="50" charset="-128"/>
                <a:ea typeface="Meiryo UI" panose="020B0604030504040204" pitchFamily="50" charset="-128"/>
                <a:cs typeface="Meiryo UI" panose="020B0604030504040204" pitchFamily="50" charset="-128"/>
              </a:rPr>
              <a:t>O</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dirty="0" err="1">
                <a:latin typeface="Meiryo UI" panose="020B0604030504040204" pitchFamily="50" charset="-128"/>
                <a:ea typeface="Meiryo UI" panose="020B0604030504040204" pitchFamily="50" charset="-128"/>
                <a:cs typeface="Meiryo UI" panose="020B0604030504040204" pitchFamily="50" charset="-128"/>
              </a:rPr>
              <a:t>O</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dirty="0" err="1">
                <a:latin typeface="Meiryo UI" panose="020B0604030504040204" pitchFamily="50" charset="-128"/>
                <a:ea typeface="Meiryo UI" panose="020B0604030504040204" pitchFamily="50" charset="-128"/>
                <a:cs typeface="Meiryo UI" panose="020B0604030504040204" pitchFamily="50" charset="-128"/>
              </a:rPr>
              <a:t>O</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dirty="0" err="1">
                <a:latin typeface="Meiryo UI" panose="020B0604030504040204" pitchFamily="50" charset="-128"/>
                <a:ea typeface="Meiryo UI" panose="020B0604030504040204" pitchFamily="50" charset="-128"/>
                <a:cs typeface="Meiryo UI" panose="020B0604030504040204" pitchFamily="50" charset="-128"/>
              </a:rPr>
              <a:t>O</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            </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56650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8EA88C-043E-406A-AE52-06D5CFA2C5FF}"/>
              </a:ext>
            </a:extLst>
          </p:cNvPr>
          <p:cNvSpPr>
            <a:spLocks noGrp="1"/>
          </p:cNvSpPr>
          <p:nvPr>
            <p:ph type="title"/>
          </p:nvPr>
        </p:nvSpPr>
        <p:spPr/>
        <p:txBody>
          <a:bodyPr/>
          <a:lstStyle/>
          <a:p>
            <a:r>
              <a:rPr lang="en-US" altLang="ja-JP" dirty="0"/>
              <a:t>3.</a:t>
            </a:r>
            <a:r>
              <a:rPr lang="ja-JP" altLang="en-US" dirty="0"/>
              <a:t>詳細作業内容</a:t>
            </a:r>
            <a:endParaRPr kumimoji="1" lang="ja-JP" altLang="en-US" dirty="0"/>
          </a:p>
        </p:txBody>
      </p:sp>
      <p:sp>
        <p:nvSpPr>
          <p:cNvPr id="3" name="コンテンツ プレースホルダー 2">
            <a:extLst>
              <a:ext uri="{FF2B5EF4-FFF2-40B4-BE49-F238E27FC236}">
                <a16:creationId xmlns:a16="http://schemas.microsoft.com/office/drawing/2014/main" id="{5F579F3C-783B-4022-82F9-E289BF142A53}"/>
              </a:ext>
            </a:extLst>
          </p:cNvPr>
          <p:cNvSpPr>
            <a:spLocks noGrp="1"/>
          </p:cNvSpPr>
          <p:nvPr>
            <p:ph idx="1"/>
          </p:nvPr>
        </p:nvSpPr>
        <p:spPr/>
        <p:txBody>
          <a:bodyPr/>
          <a:lstStyle/>
          <a:p>
            <a:r>
              <a:rPr lang="ja-JP" altLang="en-US" dirty="0"/>
              <a:t>以下のアウトプットを作成。</a:t>
            </a:r>
          </a:p>
        </p:txBody>
      </p:sp>
      <p:sp>
        <p:nvSpPr>
          <p:cNvPr id="4" name="正方形/長方形 3">
            <a:extLst>
              <a:ext uri="{FF2B5EF4-FFF2-40B4-BE49-F238E27FC236}">
                <a16:creationId xmlns:a16="http://schemas.microsoft.com/office/drawing/2014/main" id="{E96F24AF-91BF-4D62-842E-C3403220CEFF}"/>
              </a:ext>
            </a:extLst>
          </p:cNvPr>
          <p:cNvSpPr/>
          <p:nvPr/>
        </p:nvSpPr>
        <p:spPr>
          <a:xfrm>
            <a:off x="3154908" y="1655657"/>
            <a:ext cx="5882185" cy="783015"/>
          </a:xfrm>
          <a:prstGeom prst="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①精神医療圏</a:t>
            </a:r>
          </a:p>
        </p:txBody>
      </p:sp>
      <p:sp>
        <p:nvSpPr>
          <p:cNvPr id="5" name="正方形/長方形 4">
            <a:extLst>
              <a:ext uri="{FF2B5EF4-FFF2-40B4-BE49-F238E27FC236}">
                <a16:creationId xmlns:a16="http://schemas.microsoft.com/office/drawing/2014/main" id="{B78C0AA3-3A71-4C06-8C4A-D36838D27F7F}"/>
              </a:ext>
            </a:extLst>
          </p:cNvPr>
          <p:cNvSpPr/>
          <p:nvPr/>
        </p:nvSpPr>
        <p:spPr>
          <a:xfrm>
            <a:off x="3154908" y="2742336"/>
            <a:ext cx="5882185" cy="783015"/>
          </a:xfrm>
          <a:prstGeom prst="rect">
            <a:avLst/>
          </a:prstGeom>
          <a:solidFill>
            <a:schemeClr val="bg1"/>
          </a:solidFill>
          <a:ln w="28575">
            <a:solidFill>
              <a:schemeClr val="accent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②医療機能一覧表</a:t>
            </a:r>
          </a:p>
        </p:txBody>
      </p:sp>
      <p:sp>
        <p:nvSpPr>
          <p:cNvPr id="6" name="正方形/長方形 5">
            <a:extLst>
              <a:ext uri="{FF2B5EF4-FFF2-40B4-BE49-F238E27FC236}">
                <a16:creationId xmlns:a16="http://schemas.microsoft.com/office/drawing/2014/main" id="{9F5D59D7-07A5-492A-A3FC-628FA4D8FFE9}"/>
              </a:ext>
            </a:extLst>
          </p:cNvPr>
          <p:cNvSpPr/>
          <p:nvPr/>
        </p:nvSpPr>
        <p:spPr>
          <a:xfrm>
            <a:off x="3154908" y="3829015"/>
            <a:ext cx="5882185" cy="783015"/>
          </a:xfrm>
          <a:prstGeom prst="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③地域基盤整備量</a:t>
            </a:r>
          </a:p>
        </p:txBody>
      </p:sp>
      <p:sp>
        <p:nvSpPr>
          <p:cNvPr id="7" name="正方形/長方形 6">
            <a:extLst>
              <a:ext uri="{FF2B5EF4-FFF2-40B4-BE49-F238E27FC236}">
                <a16:creationId xmlns:a16="http://schemas.microsoft.com/office/drawing/2014/main" id="{1FD5FDBA-6E62-421D-959B-6B8FBE872BBA}"/>
              </a:ext>
            </a:extLst>
          </p:cNvPr>
          <p:cNvSpPr/>
          <p:nvPr/>
        </p:nvSpPr>
        <p:spPr>
          <a:xfrm>
            <a:off x="3154908" y="4915694"/>
            <a:ext cx="5882185" cy="783015"/>
          </a:xfrm>
          <a:prstGeom prst="rect">
            <a:avLst/>
          </a:prstGeom>
          <a:solidFill>
            <a:schemeClr val="bg1">
              <a:lumMod val="85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④その他の医療計画</a:t>
            </a:r>
            <a:r>
              <a:rPr kumimoji="1" lang="en-US" altLang="ja-JP" sz="1600" b="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9" name="正方形/長方形 8">
            <a:extLst>
              <a:ext uri="{FF2B5EF4-FFF2-40B4-BE49-F238E27FC236}">
                <a16:creationId xmlns:a16="http://schemas.microsoft.com/office/drawing/2014/main" id="{BED0E088-A473-4D3C-A663-2519DC26FF5E}"/>
              </a:ext>
            </a:extLst>
          </p:cNvPr>
          <p:cNvSpPr/>
          <p:nvPr/>
        </p:nvSpPr>
        <p:spPr>
          <a:xfrm>
            <a:off x="3154908" y="5715024"/>
            <a:ext cx="2556000" cy="274442"/>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eaLnBrk="1" hangingPunct="1">
              <a:lnSpc>
                <a:spcPct val="90000"/>
              </a:lnSpc>
              <a:spcBef>
                <a:spcPct val="20000"/>
              </a:spcBef>
            </a:pPr>
            <a:r>
              <a:rPr kumimoji="1" lang="en-US" altLang="ja-JP" sz="1200" b="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0" dirty="0">
                <a:latin typeface="Meiryo UI" panose="020B0604030504040204" pitchFamily="50" charset="-128"/>
                <a:ea typeface="Meiryo UI" panose="020B0604030504040204" pitchFamily="50" charset="-128"/>
                <a:cs typeface="Meiryo UI" panose="020B0604030504040204" pitchFamily="50" charset="-128"/>
              </a:rPr>
              <a:t>医療計画作成指針などをご参照ください</a:t>
            </a:r>
            <a:endParaRPr kumimoji="1" lang="en-US" altLang="ja-JP" sz="1200" b="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0" name="グループ化 9">
            <a:extLst>
              <a:ext uri="{FF2B5EF4-FFF2-40B4-BE49-F238E27FC236}">
                <a16:creationId xmlns:a16="http://schemas.microsoft.com/office/drawing/2014/main" id="{8B0DE611-3E2D-4356-85A5-8F6EAD02E4D6}"/>
              </a:ext>
            </a:extLst>
          </p:cNvPr>
          <p:cNvGrpSpPr/>
          <p:nvPr/>
        </p:nvGrpSpPr>
        <p:grpSpPr>
          <a:xfrm>
            <a:off x="9749096" y="162960"/>
            <a:ext cx="2442904" cy="302805"/>
            <a:chOff x="8112864" y="141043"/>
            <a:chExt cx="3207178" cy="366395"/>
          </a:xfrm>
        </p:grpSpPr>
        <p:sp>
          <p:nvSpPr>
            <p:cNvPr id="11" name="矢印: 五方向 10">
              <a:extLst>
                <a:ext uri="{FF2B5EF4-FFF2-40B4-BE49-F238E27FC236}">
                  <a16:creationId xmlns:a16="http://schemas.microsoft.com/office/drawing/2014/main" id="{EC0E7595-C224-43F9-87C3-5B07857DA5F8}"/>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矢印: 五方向 11">
              <a:extLst>
                <a:ext uri="{FF2B5EF4-FFF2-40B4-BE49-F238E27FC236}">
                  <a16:creationId xmlns:a16="http://schemas.microsoft.com/office/drawing/2014/main" id="{D4B51F84-C52B-4508-80E9-37D04EA597C4}"/>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13" name="矢印: 五方向 12">
              <a:extLst>
                <a:ext uri="{FF2B5EF4-FFF2-40B4-BE49-F238E27FC236}">
                  <a16:creationId xmlns:a16="http://schemas.microsoft.com/office/drawing/2014/main" id="{000DAD51-25D6-42B6-A2A4-44E96121EDC6}"/>
                </a:ext>
              </a:extLst>
            </p:cNvPr>
            <p:cNvSpPr/>
            <p:nvPr/>
          </p:nvSpPr>
          <p:spPr>
            <a:xfrm>
              <a:off x="9706150"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14" name="矢印: 五方向 13">
              <a:extLst>
                <a:ext uri="{FF2B5EF4-FFF2-40B4-BE49-F238E27FC236}">
                  <a16:creationId xmlns:a16="http://schemas.microsoft.com/office/drawing/2014/main" id="{9E097272-AA77-46F7-BE37-19AFA0E1E361}"/>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Tree>
    <p:extLst>
      <p:ext uri="{BB962C8B-B14F-4D97-AF65-F5344CB8AC3E}">
        <p14:creationId xmlns:p14="http://schemas.microsoft.com/office/powerpoint/2010/main" val="42140360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テキスト ボックス 298"/>
          <p:cNvSpPr txBox="1"/>
          <p:nvPr/>
        </p:nvSpPr>
        <p:spPr>
          <a:xfrm>
            <a:off x="406400" y="2327534"/>
            <a:ext cx="11342255" cy="4485843"/>
          </a:xfrm>
          <a:prstGeom prst="rect">
            <a:avLst/>
          </a:prstGeom>
          <a:ln>
            <a:solidFill>
              <a:schemeClr val="tx2"/>
            </a:solidFill>
          </a:ln>
        </p:spPr>
        <p:style>
          <a:lnRef idx="2">
            <a:schemeClr val="accent2"/>
          </a:lnRef>
          <a:fillRef idx="1">
            <a:schemeClr val="lt1"/>
          </a:fillRef>
          <a:effectRef idx="0">
            <a:schemeClr val="accent2"/>
          </a:effectRef>
          <a:fontRef idx="minor">
            <a:schemeClr val="dk1"/>
          </a:fontRef>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800" b="1" i="0" u="sng" strike="noStrike" kern="0" cap="none" spc="0" normalizeH="0" baseline="0" noProof="0" dirty="0">
                <a:ln>
                  <a:noFill/>
                </a:ln>
                <a:solidFill>
                  <a:prstClr val="black"/>
                </a:solidFill>
                <a:effectLst/>
                <a:uLnTx/>
                <a:uFillTx/>
                <a:latin typeface="HGｺﾞｼｯｸM"/>
                <a:ea typeface="HGｺﾞｼｯｸM"/>
                <a:cs typeface="+mn-cs"/>
              </a:rPr>
              <a:t>対応方針</a:t>
            </a:r>
            <a:r>
              <a:rPr kumimoji="0" lang="ja-JP" altLang="en-US" sz="1400" b="1" i="0" u="sng" strike="noStrike" kern="0" cap="none" spc="0" normalizeH="0" baseline="0" noProof="0" dirty="0">
                <a:ln>
                  <a:noFill/>
                </a:ln>
                <a:solidFill>
                  <a:prstClr val="black"/>
                </a:solidFill>
                <a:effectLst/>
                <a:uLnTx/>
                <a:uFillTx/>
                <a:latin typeface="HGｺﾞｼｯｸM"/>
                <a:ea typeface="HGｺﾞｼｯｸM"/>
                <a:cs typeface="+mn-cs"/>
              </a:rPr>
              <a:t>（多様な精神疾患等ごとに医療機能の明確化）</a:t>
            </a:r>
            <a:endParaRPr kumimoji="0" lang="en-US" altLang="ja-JP" sz="18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8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8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8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8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05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05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05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p:txBody>
      </p:sp>
      <p:graphicFrame>
        <p:nvGraphicFramePr>
          <p:cNvPr id="8" name="表 7"/>
          <p:cNvGraphicFramePr>
            <a:graphicFrameLocks noGrp="1"/>
          </p:cNvGraphicFramePr>
          <p:nvPr>
            <p:extLst/>
          </p:nvPr>
        </p:nvGraphicFramePr>
        <p:xfrm>
          <a:off x="572654" y="2706255"/>
          <a:ext cx="10917382" cy="3534591"/>
        </p:xfrm>
        <a:graphic>
          <a:graphicData uri="http://schemas.openxmlformats.org/drawingml/2006/table">
            <a:tbl>
              <a:tblPr firstRow="1" bandRow="1">
                <a:tableStyleId>{5C22544A-7EE6-4342-B048-85BDC9FD1C3A}</a:tableStyleId>
              </a:tblPr>
              <a:tblGrid>
                <a:gridCol w="786799">
                  <a:extLst>
                    <a:ext uri="{9D8B030D-6E8A-4147-A177-3AD203B41FA5}">
                      <a16:colId xmlns:a16="http://schemas.microsoft.com/office/drawing/2014/main" val="1080644421"/>
                    </a:ext>
                  </a:extLst>
                </a:gridCol>
                <a:gridCol w="783869">
                  <a:extLst>
                    <a:ext uri="{9D8B030D-6E8A-4147-A177-3AD203B41FA5}">
                      <a16:colId xmlns:a16="http://schemas.microsoft.com/office/drawing/2014/main" val="3960755344"/>
                    </a:ext>
                  </a:extLst>
                </a:gridCol>
                <a:gridCol w="658176">
                  <a:extLst>
                    <a:ext uri="{9D8B030D-6E8A-4147-A177-3AD203B41FA5}">
                      <a16:colId xmlns:a16="http://schemas.microsoft.com/office/drawing/2014/main" val="3243862987"/>
                    </a:ext>
                  </a:extLst>
                </a:gridCol>
                <a:gridCol w="575738">
                  <a:extLst>
                    <a:ext uri="{9D8B030D-6E8A-4147-A177-3AD203B41FA5}">
                      <a16:colId xmlns:a16="http://schemas.microsoft.com/office/drawing/2014/main" val="3096906865"/>
                    </a:ext>
                  </a:extLst>
                </a:gridCol>
                <a:gridCol w="1091250">
                  <a:extLst>
                    <a:ext uri="{9D8B030D-6E8A-4147-A177-3AD203B41FA5}">
                      <a16:colId xmlns:a16="http://schemas.microsoft.com/office/drawing/2014/main" val="1211792267"/>
                    </a:ext>
                  </a:extLst>
                </a:gridCol>
                <a:gridCol w="726027">
                  <a:extLst>
                    <a:ext uri="{9D8B030D-6E8A-4147-A177-3AD203B41FA5}">
                      <a16:colId xmlns:a16="http://schemas.microsoft.com/office/drawing/2014/main" val="3471643340"/>
                    </a:ext>
                  </a:extLst>
                </a:gridCol>
                <a:gridCol w="731413">
                  <a:extLst>
                    <a:ext uri="{9D8B030D-6E8A-4147-A177-3AD203B41FA5}">
                      <a16:colId xmlns:a16="http://schemas.microsoft.com/office/drawing/2014/main" val="20009"/>
                    </a:ext>
                  </a:extLst>
                </a:gridCol>
                <a:gridCol w="560793">
                  <a:extLst>
                    <a:ext uri="{9D8B030D-6E8A-4147-A177-3AD203B41FA5}">
                      <a16:colId xmlns:a16="http://schemas.microsoft.com/office/drawing/2014/main" val="139449669"/>
                    </a:ext>
                  </a:extLst>
                </a:gridCol>
                <a:gridCol w="300462">
                  <a:extLst>
                    <a:ext uri="{9D8B030D-6E8A-4147-A177-3AD203B41FA5}">
                      <a16:colId xmlns:a16="http://schemas.microsoft.com/office/drawing/2014/main" val="859893127"/>
                    </a:ext>
                  </a:extLst>
                </a:gridCol>
                <a:gridCol w="432429">
                  <a:extLst>
                    <a:ext uri="{9D8B030D-6E8A-4147-A177-3AD203B41FA5}">
                      <a16:colId xmlns:a16="http://schemas.microsoft.com/office/drawing/2014/main" val="2743238760"/>
                    </a:ext>
                  </a:extLst>
                </a:gridCol>
                <a:gridCol w="662821">
                  <a:extLst>
                    <a:ext uri="{9D8B030D-6E8A-4147-A177-3AD203B41FA5}">
                      <a16:colId xmlns:a16="http://schemas.microsoft.com/office/drawing/2014/main" val="20013"/>
                    </a:ext>
                  </a:extLst>
                </a:gridCol>
                <a:gridCol w="566247">
                  <a:extLst>
                    <a:ext uri="{9D8B030D-6E8A-4147-A177-3AD203B41FA5}">
                      <a16:colId xmlns:a16="http://schemas.microsoft.com/office/drawing/2014/main" val="201682869"/>
                    </a:ext>
                  </a:extLst>
                </a:gridCol>
                <a:gridCol w="1013786">
                  <a:extLst>
                    <a:ext uri="{9D8B030D-6E8A-4147-A177-3AD203B41FA5}">
                      <a16:colId xmlns:a16="http://schemas.microsoft.com/office/drawing/2014/main" val="3894163994"/>
                    </a:ext>
                  </a:extLst>
                </a:gridCol>
                <a:gridCol w="670646">
                  <a:extLst>
                    <a:ext uri="{9D8B030D-6E8A-4147-A177-3AD203B41FA5}">
                      <a16:colId xmlns:a16="http://schemas.microsoft.com/office/drawing/2014/main" val="63746384"/>
                    </a:ext>
                  </a:extLst>
                </a:gridCol>
                <a:gridCol w="653423">
                  <a:extLst>
                    <a:ext uri="{9D8B030D-6E8A-4147-A177-3AD203B41FA5}">
                      <a16:colId xmlns:a16="http://schemas.microsoft.com/office/drawing/2014/main" val="3766671248"/>
                    </a:ext>
                  </a:extLst>
                </a:gridCol>
                <a:gridCol w="703503">
                  <a:extLst>
                    <a:ext uri="{9D8B030D-6E8A-4147-A177-3AD203B41FA5}">
                      <a16:colId xmlns:a16="http://schemas.microsoft.com/office/drawing/2014/main" val="3347129478"/>
                    </a:ext>
                  </a:extLst>
                </a:gridCol>
              </a:tblGrid>
              <a:tr h="487680">
                <a:tc>
                  <a:txBody>
                    <a:bodyPr/>
                    <a:lstStyle/>
                    <a:p>
                      <a:r>
                        <a:rPr kumimoji="1" lang="ja-JP" altLang="en-US" sz="1300" dirty="0"/>
                        <a:t>医療機能</a:t>
                      </a:r>
                    </a:p>
                  </a:txBody>
                  <a:tcPr/>
                </a:tc>
                <a:tc>
                  <a:txBody>
                    <a:bodyPr/>
                    <a:lstStyle/>
                    <a:p>
                      <a:r>
                        <a:rPr kumimoji="1" lang="ja-JP" altLang="en-US" sz="1300" dirty="0"/>
                        <a:t>役割要件</a:t>
                      </a:r>
                    </a:p>
                  </a:txBody>
                  <a:tcPr/>
                </a:tc>
                <a:tc>
                  <a:txBody>
                    <a:bodyPr/>
                    <a:lstStyle/>
                    <a:p>
                      <a:r>
                        <a:rPr kumimoji="1" lang="ja-JP" altLang="en-US" sz="1200" dirty="0"/>
                        <a:t>統合失調症</a:t>
                      </a:r>
                    </a:p>
                  </a:txBody>
                  <a:tcPr/>
                </a:tc>
                <a:tc>
                  <a:txBody>
                    <a:bodyPr/>
                    <a:lstStyle/>
                    <a:p>
                      <a:r>
                        <a:rPr kumimoji="1" lang="ja-JP" altLang="en-US" sz="1200" dirty="0"/>
                        <a:t>認知症</a:t>
                      </a:r>
                    </a:p>
                  </a:txBody>
                  <a:tcPr/>
                </a:tc>
                <a:tc>
                  <a:txBody>
                    <a:bodyPr/>
                    <a:lstStyle/>
                    <a:p>
                      <a:r>
                        <a:rPr kumimoji="1" lang="ja-JP" altLang="en-US" sz="1200" dirty="0"/>
                        <a:t>児童・思春期精神疾患</a:t>
                      </a:r>
                    </a:p>
                  </a:txBody>
                  <a:tcPr/>
                </a:tc>
                <a:tc>
                  <a:txBody>
                    <a:bodyPr/>
                    <a:lstStyle/>
                    <a:p>
                      <a:r>
                        <a:rPr kumimoji="1" lang="ja-JP" altLang="en-US" sz="1200" dirty="0"/>
                        <a:t>精神科救急</a:t>
                      </a:r>
                      <a:endParaRPr kumimoji="1" lang="en-US" altLang="ja-JP"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身体合併症</a:t>
                      </a:r>
                    </a:p>
                  </a:txBody>
                  <a:tcPr/>
                </a:tc>
                <a:tc>
                  <a:txBody>
                    <a:bodyPr/>
                    <a:lstStyle/>
                    <a:p>
                      <a:r>
                        <a:rPr kumimoji="1" lang="ja-JP" altLang="en-US" sz="1200" dirty="0"/>
                        <a:t>自殺</a:t>
                      </a:r>
                      <a:endParaRPr kumimoji="1" lang="en-US" altLang="ja-JP" sz="1200" dirty="0"/>
                    </a:p>
                    <a:p>
                      <a:r>
                        <a:rPr kumimoji="1" lang="ja-JP" altLang="en-US" sz="1200" dirty="0"/>
                        <a:t>未遂</a:t>
                      </a:r>
                    </a:p>
                  </a:txBody>
                  <a:tcPr/>
                </a:tc>
                <a:tc>
                  <a:txBody>
                    <a:bodyPr/>
                    <a:lstStyle/>
                    <a:p>
                      <a:r>
                        <a:rPr kumimoji="1" lang="ja-JP" altLang="en-US" sz="1200" dirty="0"/>
                        <a:t>うつ</a:t>
                      </a:r>
                    </a:p>
                  </a:txBody>
                  <a:tcPr/>
                </a:tc>
                <a:tc>
                  <a:txBody>
                    <a:bodyPr/>
                    <a:lstStyle/>
                    <a:p>
                      <a:r>
                        <a:rPr kumimoji="1" lang="en-US" altLang="ja-JP" sz="1200" dirty="0"/>
                        <a:t>PT</a:t>
                      </a:r>
                    </a:p>
                    <a:p>
                      <a:r>
                        <a:rPr kumimoji="1" lang="en-US" altLang="ja-JP" sz="1200" dirty="0"/>
                        <a:t>SD</a:t>
                      </a:r>
                      <a:endParaRPr kumimoji="1" lang="ja-JP" altLang="en-US" sz="1200" dirty="0"/>
                    </a:p>
                  </a:txBody>
                  <a:tcPr/>
                </a:tc>
                <a:tc>
                  <a:txBody>
                    <a:bodyPr/>
                    <a:lstStyle/>
                    <a:p>
                      <a:r>
                        <a:rPr kumimoji="1" lang="ja-JP" altLang="en-US" sz="1200" dirty="0"/>
                        <a:t>依存症</a:t>
                      </a:r>
                    </a:p>
                  </a:txBody>
                  <a:tcPr/>
                </a:tc>
                <a:tc>
                  <a:txBody>
                    <a:bodyPr/>
                    <a:lstStyle/>
                    <a:p>
                      <a:r>
                        <a:rPr kumimoji="1" lang="ja-JP" altLang="en-US" sz="1200" dirty="0" err="1"/>
                        <a:t>てん</a:t>
                      </a:r>
                      <a:endParaRPr kumimoji="1" lang="en-US" altLang="ja-JP" sz="1200" dirty="0"/>
                    </a:p>
                    <a:p>
                      <a:r>
                        <a:rPr kumimoji="1" lang="ja-JP" altLang="en-US" sz="1200" dirty="0"/>
                        <a:t>かん</a:t>
                      </a:r>
                    </a:p>
                  </a:txBody>
                  <a:tcPr/>
                </a:tc>
                <a:tc>
                  <a:txBody>
                    <a:bodyPr/>
                    <a:lstStyle/>
                    <a:p>
                      <a:r>
                        <a:rPr kumimoji="1" lang="ja-JP" altLang="en-US" sz="1200" dirty="0"/>
                        <a:t>高次脳</a:t>
                      </a:r>
                      <a:endParaRPr kumimoji="1" lang="en-US" altLang="ja-JP" sz="1200" dirty="0"/>
                    </a:p>
                    <a:p>
                      <a:r>
                        <a:rPr kumimoji="1" lang="ja-JP" altLang="en-US" sz="1200" dirty="0"/>
                        <a:t>機能障害</a:t>
                      </a:r>
                    </a:p>
                  </a:txBody>
                  <a:tcPr/>
                </a:tc>
                <a:tc>
                  <a:txBody>
                    <a:bodyPr/>
                    <a:lstStyle/>
                    <a:p>
                      <a:r>
                        <a:rPr kumimoji="1" lang="ja-JP" altLang="en-US" sz="1200" dirty="0"/>
                        <a:t>摂食障害</a:t>
                      </a:r>
                    </a:p>
                  </a:txBody>
                  <a:tcPr/>
                </a:tc>
                <a:tc>
                  <a:txBody>
                    <a:bodyPr/>
                    <a:lstStyle/>
                    <a:p>
                      <a:r>
                        <a:rPr kumimoji="1" lang="ja-JP" altLang="en-US" sz="1200" dirty="0"/>
                        <a:t>災害医療</a:t>
                      </a:r>
                    </a:p>
                  </a:txBody>
                  <a:tcPr/>
                </a:tc>
                <a:tc>
                  <a:txBody>
                    <a:bodyPr/>
                    <a:lstStyle/>
                    <a:p>
                      <a:r>
                        <a:rPr kumimoji="1" lang="ja-JP" altLang="en-US" sz="1200" dirty="0"/>
                        <a:t>医療</a:t>
                      </a:r>
                      <a:endParaRPr kumimoji="1" lang="en-US" altLang="ja-JP" sz="1200" dirty="0"/>
                    </a:p>
                    <a:p>
                      <a:r>
                        <a:rPr kumimoji="1" lang="ja-JP" altLang="en-US" sz="1200" dirty="0"/>
                        <a:t>観察</a:t>
                      </a:r>
                    </a:p>
                  </a:txBody>
                  <a:tcPr/>
                </a:tc>
                <a:extLst>
                  <a:ext uri="{0D108BD9-81ED-4DB2-BD59-A6C34878D82A}">
                    <a16:rowId xmlns:a16="http://schemas.microsoft.com/office/drawing/2014/main" val="1038908412"/>
                  </a:ext>
                </a:extLst>
              </a:tr>
              <a:tr h="289560">
                <a:tc rowSpan="2">
                  <a:txBody>
                    <a:bodyPr/>
                    <a:lstStyle/>
                    <a:p>
                      <a:r>
                        <a:rPr kumimoji="1" lang="ja-JP" altLang="en-US" sz="1300" dirty="0"/>
                        <a:t>都道府県連携拠点機能</a:t>
                      </a:r>
                      <a:endParaRPr kumimoji="1" lang="en-US" altLang="ja-JP" sz="1300" dirty="0"/>
                    </a:p>
                  </a:txBody>
                  <a:tcPr/>
                </a:tc>
                <a:tc>
                  <a:txBody>
                    <a:bodyPr/>
                    <a:lstStyle/>
                    <a:p>
                      <a:r>
                        <a:rPr kumimoji="1" lang="ja-JP" altLang="en-US" sz="1300" dirty="0"/>
                        <a:t>役割</a:t>
                      </a:r>
                    </a:p>
                  </a:txBody>
                  <a:tcPr/>
                </a:tc>
                <a:tc gridSpan="14">
                  <a:txBody>
                    <a:bodyPr/>
                    <a:lstStyle/>
                    <a:p>
                      <a:r>
                        <a:rPr kumimoji="1" lang="ja-JP" altLang="en-US" sz="1300" dirty="0"/>
                        <a:t>①医療連携の都道府県拠点</a:t>
                      </a:r>
                      <a:r>
                        <a:rPr kumimoji="1" lang="en-US" altLang="ja-JP" sz="1300" dirty="0"/>
                        <a:t>,</a:t>
                      </a:r>
                      <a:r>
                        <a:rPr kumimoji="1" lang="ja-JP" altLang="en-US" sz="1300" dirty="0"/>
                        <a:t>②情報収集発信の都道府県拠点</a:t>
                      </a:r>
                      <a:r>
                        <a:rPr kumimoji="1" lang="en-US" altLang="ja-JP" sz="1300" dirty="0"/>
                        <a:t>,</a:t>
                      </a:r>
                      <a:r>
                        <a:rPr kumimoji="1" lang="ja-JP" altLang="en-US" sz="1300" dirty="0"/>
                        <a:t>③人材育成の都道府県拠点</a:t>
                      </a:r>
                      <a:r>
                        <a:rPr kumimoji="1" lang="en-US" altLang="ja-JP" sz="1300" dirty="0"/>
                        <a:t>,</a:t>
                      </a:r>
                      <a:r>
                        <a:rPr kumimoji="1" lang="ja-JP" altLang="en-US" sz="1300" dirty="0"/>
                        <a:t>④地域連携拠点機能支援</a:t>
                      </a:r>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94056136"/>
                  </a:ext>
                </a:extLst>
              </a:tr>
              <a:tr h="685800">
                <a:tc vMerge="1">
                  <a:txBody>
                    <a:bodyPr/>
                    <a:lstStyle/>
                    <a:p>
                      <a:endParaRPr kumimoji="1" lang="en-US" altLang="ja-JP" sz="1400" dirty="0"/>
                    </a:p>
                  </a:txBody>
                  <a:tcPr/>
                </a:tc>
                <a:tc>
                  <a:txBody>
                    <a:bodyPr/>
                    <a:lstStyle/>
                    <a:p>
                      <a:r>
                        <a:rPr kumimoji="1" lang="ja-JP" altLang="en-US" sz="1300" dirty="0"/>
                        <a:t>要件</a:t>
                      </a:r>
                      <a:endParaRPr kumimoji="1" lang="en-US" altLang="ja-JP" sz="1300" dirty="0"/>
                    </a:p>
                    <a:p>
                      <a:r>
                        <a:rPr kumimoji="1" lang="ja-JP" altLang="en-US" sz="1300" dirty="0"/>
                        <a:t>（例）</a:t>
                      </a:r>
                      <a:endParaRPr kumimoji="1" lang="en-US" altLang="ja-JP" sz="1300" dirty="0"/>
                    </a:p>
                  </a:txBody>
                  <a:tcPr/>
                </a:tc>
                <a:tc gridSpan="14">
                  <a:txBody>
                    <a:bodyPr/>
                    <a:lstStyle/>
                    <a:p>
                      <a:r>
                        <a:rPr kumimoji="1" lang="ja-JP" altLang="en-US" sz="1300" dirty="0"/>
                        <a:t>①地域連携会議の運営</a:t>
                      </a:r>
                      <a:r>
                        <a:rPr kumimoji="1" lang="en-US" altLang="ja-JP" sz="1300" dirty="0"/>
                        <a:t>,</a:t>
                      </a:r>
                      <a:r>
                        <a:rPr kumimoji="1" lang="ja-JP" altLang="en-US" sz="1300" dirty="0"/>
                        <a:t>②都道府県民・患者への積極的な情報発信</a:t>
                      </a:r>
                      <a:r>
                        <a:rPr kumimoji="1" lang="ja-JP" altLang="en-US" sz="1200" dirty="0"/>
                        <a:t>（予防・治療に関する内容</a:t>
                      </a:r>
                      <a:r>
                        <a:rPr kumimoji="1" lang="en-US" altLang="ja-JP" sz="1200" dirty="0"/>
                        <a:t>,</a:t>
                      </a:r>
                      <a:r>
                        <a:rPr kumimoji="1" lang="ja-JP" altLang="en-US" sz="1200" dirty="0"/>
                        <a:t>地域資源に関する情報など）</a:t>
                      </a:r>
                      <a:endParaRPr kumimoji="1" lang="en-US" altLang="ja-JP" sz="1300" dirty="0"/>
                    </a:p>
                    <a:p>
                      <a:r>
                        <a:rPr kumimoji="1" lang="ja-JP" altLang="en-US" sz="1300" dirty="0"/>
                        <a:t>③専門職に対する研修プログラムの提供</a:t>
                      </a:r>
                      <a:r>
                        <a:rPr kumimoji="1" lang="ja-JP" altLang="en-US" sz="1200" dirty="0"/>
                        <a:t>（卒後専門領域研修など）</a:t>
                      </a:r>
                      <a:endParaRPr kumimoji="1" lang="en-US" altLang="ja-JP" sz="1300" dirty="0"/>
                    </a:p>
                    <a:p>
                      <a:r>
                        <a:rPr kumimoji="1" lang="ja-JP" altLang="en-US" sz="1300" dirty="0"/>
                        <a:t>④地域連携拠点機能を担う医療機関からの個別相談への対応、難治性精神疾患・処遇困難事例の受け入れ</a:t>
                      </a:r>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773288266"/>
                  </a:ext>
                </a:extLst>
              </a:tr>
              <a:tr h="289560">
                <a:tc rowSpan="2">
                  <a:txBody>
                    <a:bodyPr/>
                    <a:lstStyle/>
                    <a:p>
                      <a:r>
                        <a:rPr kumimoji="1" lang="ja-JP" altLang="en-US" sz="1300" dirty="0"/>
                        <a:t>地域連携拠点機能</a:t>
                      </a:r>
                    </a:p>
                  </a:txBody>
                  <a:tcPr/>
                </a:tc>
                <a:tc>
                  <a:txBody>
                    <a:bodyPr/>
                    <a:lstStyle/>
                    <a:p>
                      <a:r>
                        <a:rPr kumimoji="1" lang="ja-JP" altLang="en-US" sz="1300" dirty="0"/>
                        <a:t>役割</a:t>
                      </a:r>
                      <a:endParaRPr kumimoji="1" lang="en-US" altLang="ja-JP" sz="1300" dirty="0"/>
                    </a:p>
                  </a:txBody>
                  <a:tcPr/>
                </a:tc>
                <a:tc gridSpan="1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dirty="0"/>
                        <a:t>①医療連携の地域拠点</a:t>
                      </a:r>
                      <a:r>
                        <a:rPr kumimoji="1" lang="en-US" altLang="ja-JP" sz="1300" dirty="0"/>
                        <a:t>,</a:t>
                      </a:r>
                      <a:r>
                        <a:rPr kumimoji="1" lang="ja-JP" altLang="en-US" sz="1300" dirty="0"/>
                        <a:t>②情報収集発信の地域拠点</a:t>
                      </a:r>
                      <a:r>
                        <a:rPr kumimoji="1" lang="en-US" altLang="ja-JP" sz="1300" dirty="0"/>
                        <a:t>,</a:t>
                      </a:r>
                      <a:r>
                        <a:rPr kumimoji="1" lang="ja-JP" altLang="en-US" sz="1300" dirty="0"/>
                        <a:t>③人材育成の地域拠点</a:t>
                      </a:r>
                      <a:r>
                        <a:rPr kumimoji="1" lang="en-US" altLang="ja-JP" sz="1300" dirty="0"/>
                        <a:t>,</a:t>
                      </a:r>
                      <a:r>
                        <a:rPr kumimoji="1" lang="ja-JP" altLang="en-US" sz="1300" dirty="0"/>
                        <a:t>④地域精神科医療提供機能支援</a:t>
                      </a:r>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en-US" altLang="ja-JP" sz="1400" dirty="0"/>
                    </a:p>
                  </a:txBody>
                  <a:tcPr/>
                </a:tc>
                <a:tc hMerge="1">
                  <a:txBody>
                    <a:bodyPr/>
                    <a:lstStyle/>
                    <a:p>
                      <a:endParaRPr kumimoji="1" lang="en-US" altLang="ja-JP" sz="1400" dirty="0"/>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684024586"/>
                  </a:ext>
                </a:extLst>
              </a:tr>
              <a:tr h="685800">
                <a:tc vMerge="1">
                  <a:txBody>
                    <a:bodyPr/>
                    <a:lstStyle/>
                    <a:p>
                      <a:endParaRPr kumimoji="1" lang="ja-JP" altLang="en-US" sz="1400" dirty="0"/>
                    </a:p>
                  </a:txBody>
                  <a:tcPr/>
                </a:tc>
                <a:tc>
                  <a:txBody>
                    <a:bodyPr/>
                    <a:lstStyle/>
                    <a:p>
                      <a:r>
                        <a:rPr kumimoji="1" lang="ja-JP" altLang="en-US" sz="1300" dirty="0"/>
                        <a:t>要件</a:t>
                      </a:r>
                      <a:endParaRPr kumimoji="1" lang="en-US" altLang="ja-JP" sz="1300" dirty="0"/>
                    </a:p>
                    <a:p>
                      <a:r>
                        <a:rPr kumimoji="1" lang="ja-JP" altLang="en-US" sz="1300" dirty="0"/>
                        <a:t>（例）</a:t>
                      </a:r>
                      <a:endParaRPr kumimoji="1" lang="en-US" altLang="ja-JP" sz="1300" dirty="0"/>
                    </a:p>
                  </a:txBody>
                  <a:tcPr/>
                </a:tc>
                <a:tc gridSpan="14">
                  <a:txBody>
                    <a:bodyPr/>
                    <a:lstStyle/>
                    <a:p>
                      <a:r>
                        <a:rPr kumimoji="1" lang="ja-JP" altLang="en-US" sz="1300" dirty="0"/>
                        <a:t>①地域連携会議の運営支援</a:t>
                      </a:r>
                      <a:r>
                        <a:rPr kumimoji="1" lang="en-US" altLang="ja-JP" sz="1300" dirty="0"/>
                        <a:t>,</a:t>
                      </a:r>
                      <a:r>
                        <a:rPr kumimoji="1" lang="ja-JP" altLang="en-US" sz="1300" dirty="0"/>
                        <a:t>②地域・患者への積極的な情報発信</a:t>
                      </a:r>
                      <a:r>
                        <a:rPr kumimoji="1" lang="ja-JP" altLang="en-US" sz="1200" dirty="0"/>
                        <a:t>（予防・治療に関する内容</a:t>
                      </a:r>
                      <a:r>
                        <a:rPr kumimoji="1" lang="en-US" altLang="ja-JP" sz="1200" dirty="0"/>
                        <a:t>,</a:t>
                      </a:r>
                      <a:r>
                        <a:rPr kumimoji="1" lang="ja-JP" altLang="en-US" sz="1200" dirty="0"/>
                        <a:t>地域資源に関する情報など）</a:t>
                      </a:r>
                      <a:endParaRPr kumimoji="1" lang="en-US" altLang="ja-JP" sz="1300" dirty="0"/>
                    </a:p>
                    <a:p>
                      <a:r>
                        <a:rPr kumimoji="1" lang="ja-JP" altLang="en-US" sz="1300" dirty="0"/>
                        <a:t>③研修の企画運営</a:t>
                      </a:r>
                      <a:r>
                        <a:rPr kumimoji="1" lang="ja-JP" altLang="en-US" sz="1200" dirty="0"/>
                        <a:t>（個別事例の検討、多職種研修など）</a:t>
                      </a:r>
                      <a:endParaRPr kumimoji="1" lang="en-US" altLang="ja-JP" sz="1300" dirty="0"/>
                    </a:p>
                    <a:p>
                      <a:r>
                        <a:rPr kumimoji="1" lang="ja-JP" altLang="en-US" sz="1300" dirty="0"/>
                        <a:t>④地域精神科医療提供機能を担う医療機関からの個別相談への対応</a:t>
                      </a:r>
                      <a:r>
                        <a:rPr kumimoji="1" lang="en-US" altLang="ja-JP" sz="1300" dirty="0"/>
                        <a:t>,</a:t>
                      </a:r>
                      <a:r>
                        <a:rPr kumimoji="1" lang="ja-JP" altLang="en-US" sz="1300" dirty="0"/>
                        <a:t>難治性精神疾患・処遇困難事例の受け入れ</a:t>
                      </a:r>
                      <a:endParaRPr kumimoji="1" lang="en-US" altLang="ja-JP" sz="1300" dirty="0"/>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en-US" altLang="ja-JP" sz="1400" dirty="0"/>
                    </a:p>
                  </a:txBody>
                  <a:tcPr/>
                </a:tc>
                <a:tc hMerge="1">
                  <a:txBody>
                    <a:bodyPr/>
                    <a:lstStyle/>
                    <a:p>
                      <a:endParaRPr kumimoji="1" lang="en-US" altLang="ja-JP" sz="1400" dirty="0"/>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90400334"/>
                  </a:ext>
                </a:extLst>
              </a:tr>
              <a:tr h="289560">
                <a:tc rowSpan="2">
                  <a:txBody>
                    <a:bodyPr/>
                    <a:lstStyle/>
                    <a:p>
                      <a:r>
                        <a:rPr kumimoji="1" lang="ja-JP" altLang="en-US" sz="1300" dirty="0"/>
                        <a:t>地域精神科医療提供機能</a:t>
                      </a:r>
                    </a:p>
                  </a:txBody>
                  <a:tcPr/>
                </a:tc>
                <a:tc>
                  <a:txBody>
                    <a:bodyPr/>
                    <a:lstStyle/>
                    <a:p>
                      <a:r>
                        <a:rPr kumimoji="1" lang="ja-JP" altLang="en-US" sz="1300" dirty="0"/>
                        <a:t>役割</a:t>
                      </a:r>
                      <a:endParaRPr kumimoji="1" lang="en-US" altLang="ja-JP" sz="1300" dirty="0"/>
                    </a:p>
                  </a:txBody>
                  <a:tcPr/>
                </a:tc>
                <a:tc gridSpan="14">
                  <a:txBody>
                    <a:bodyPr/>
                    <a:lstStyle/>
                    <a:p>
                      <a:r>
                        <a:rPr kumimoji="1" lang="ja-JP" altLang="en-US" sz="1300" dirty="0"/>
                        <a:t>①医療連携への参画</a:t>
                      </a:r>
                      <a:r>
                        <a:rPr kumimoji="1" lang="en-US" altLang="ja-JP" sz="1300" dirty="0"/>
                        <a:t>,</a:t>
                      </a:r>
                      <a:r>
                        <a:rPr kumimoji="1" lang="ja-JP" altLang="en-US" sz="1300" dirty="0"/>
                        <a:t>②情報発信への参画</a:t>
                      </a:r>
                      <a:r>
                        <a:rPr kumimoji="1" lang="en-US" altLang="ja-JP" sz="1300" dirty="0"/>
                        <a:t>,</a:t>
                      </a:r>
                      <a:r>
                        <a:rPr kumimoji="1" lang="ja-JP" altLang="en-US" sz="1300" dirty="0"/>
                        <a:t>③人材育成への参画</a:t>
                      </a:r>
                      <a:r>
                        <a:rPr kumimoji="1" lang="en-US" altLang="ja-JP" sz="1300" dirty="0"/>
                        <a:t>,</a:t>
                      </a:r>
                      <a:r>
                        <a:rPr kumimoji="1" lang="ja-JP" altLang="en-US" sz="1300" dirty="0"/>
                        <a:t>④地域精神科専門医療の提供</a:t>
                      </a:r>
                      <a:endParaRPr kumimoji="1" lang="en-US" altLang="ja-JP" sz="1300" dirty="0"/>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en-US" altLang="ja-JP" sz="1400" dirty="0"/>
                    </a:p>
                  </a:txBody>
                  <a:tcPr/>
                </a:tc>
                <a:tc hMerge="1">
                  <a:txBody>
                    <a:bodyPr/>
                    <a:lstStyle/>
                    <a:p>
                      <a:endParaRPr kumimoji="1" lang="en-US" altLang="ja-JP" sz="1400" dirty="0"/>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689813874"/>
                  </a:ext>
                </a:extLst>
              </a:tr>
              <a:tr h="806631">
                <a:tc vMerge="1">
                  <a:txBody>
                    <a:bodyPr/>
                    <a:lstStyle/>
                    <a:p>
                      <a:endParaRPr kumimoji="1" lang="ja-JP" altLang="en-US" sz="1400" dirty="0"/>
                    </a:p>
                  </a:txBody>
                  <a:tcPr/>
                </a:tc>
                <a:tc>
                  <a:txBody>
                    <a:bodyPr/>
                    <a:lstStyle/>
                    <a:p>
                      <a:r>
                        <a:rPr kumimoji="1" lang="ja-JP" altLang="en-US" sz="1300" dirty="0"/>
                        <a:t>要件</a:t>
                      </a:r>
                      <a:endParaRPr kumimoji="1" lang="en-US" altLang="ja-JP" sz="1300" dirty="0"/>
                    </a:p>
                    <a:p>
                      <a:r>
                        <a:rPr kumimoji="1" lang="ja-JP" altLang="en-US" sz="1300" dirty="0"/>
                        <a:t>（例）</a:t>
                      </a:r>
                      <a:endParaRPr kumimoji="1" lang="en-US" altLang="ja-JP" sz="1300" dirty="0"/>
                    </a:p>
                  </a:txBody>
                  <a:tcPr/>
                </a:tc>
                <a:tc gridSpan="14">
                  <a:txBody>
                    <a:bodyPr/>
                    <a:lstStyle/>
                    <a:p>
                      <a:r>
                        <a:rPr kumimoji="1" lang="ja-JP" altLang="en-US" sz="1300" dirty="0"/>
                        <a:t>①地域連携会議への参画</a:t>
                      </a:r>
                      <a:r>
                        <a:rPr kumimoji="1" lang="en-US" altLang="ja-JP" sz="1300" dirty="0"/>
                        <a:t>,</a:t>
                      </a:r>
                      <a:r>
                        <a:rPr kumimoji="1" lang="ja-JP" altLang="en-US" sz="1300" dirty="0"/>
                        <a:t>②患者への情報提供、拠点機能を情報収集への協力</a:t>
                      </a:r>
                      <a:endParaRPr kumimoji="1" lang="en-US" altLang="ja-JP" sz="1300" dirty="0"/>
                    </a:p>
                    <a:p>
                      <a:r>
                        <a:rPr kumimoji="1" lang="ja-JP" altLang="en-US" sz="1300" dirty="0"/>
                        <a:t>③研修への参加</a:t>
                      </a:r>
                      <a:r>
                        <a:rPr kumimoji="1" lang="en-US" altLang="ja-JP" sz="1300" dirty="0"/>
                        <a:t>,</a:t>
                      </a:r>
                      <a:r>
                        <a:rPr kumimoji="1" lang="ja-JP" altLang="en-US" sz="1300" dirty="0"/>
                        <a:t>④多様な精神疾患等ごとに求められる専門医療の提供</a:t>
                      </a:r>
                      <a:endParaRPr kumimoji="1" lang="en-US" altLang="ja-JP" sz="1300" dirty="0"/>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en-US" altLang="ja-JP" sz="1400" dirty="0"/>
                    </a:p>
                  </a:txBody>
                  <a:tcPr/>
                </a:tc>
                <a:tc hMerge="1">
                  <a:txBody>
                    <a:bodyPr/>
                    <a:lstStyle/>
                    <a:p>
                      <a:endParaRPr kumimoji="1" lang="en-US" altLang="ja-JP" sz="1400" dirty="0"/>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807238166"/>
                  </a:ext>
                </a:extLst>
              </a:tr>
            </a:tbl>
          </a:graphicData>
        </a:graphic>
      </p:graphicFrame>
      <p:sp>
        <p:nvSpPr>
          <p:cNvPr id="2" name="テキスト ボックス 1"/>
          <p:cNvSpPr txBox="1"/>
          <p:nvPr/>
        </p:nvSpPr>
        <p:spPr>
          <a:xfrm>
            <a:off x="1062831" y="6336681"/>
            <a:ext cx="10498387"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0" i="0" u="none" strike="noStrike" kern="0" cap="none" spc="0" normalizeH="0" baseline="0" noProof="0" dirty="0">
                <a:ln>
                  <a:noFill/>
                </a:ln>
                <a:solidFill>
                  <a:prstClr val="black"/>
                </a:solidFill>
                <a:effectLst/>
                <a:uLnTx/>
                <a:uFillTx/>
                <a:latin typeface="游ゴシック" panose="020F0502020204030204"/>
                <a:ea typeface="ＭＳ Ｐゴシック"/>
                <a:cs typeface="+mn-cs"/>
              </a:rPr>
              <a:t>※</a:t>
            </a:r>
            <a:r>
              <a:rPr kumimoji="0" lang="ja-JP" altLang="en-US" sz="1200" b="0" i="0" u="none" strike="noStrike" kern="0" cap="none" spc="0" normalizeH="0" baseline="0" noProof="0" dirty="0">
                <a:ln>
                  <a:noFill/>
                </a:ln>
                <a:solidFill>
                  <a:prstClr val="black"/>
                </a:solidFill>
                <a:effectLst/>
                <a:uLnTx/>
                <a:uFillTx/>
                <a:latin typeface="游ゴシック" panose="020F0502020204030204"/>
                <a:ea typeface="ＭＳ Ｐゴシック"/>
                <a:cs typeface="+mn-cs"/>
              </a:rPr>
              <a:t>疾患等毎に都道府県連携拠点機能を担う医療機関を、少なくとも</a:t>
            </a:r>
            <a:r>
              <a:rPr kumimoji="0" lang="en-US" altLang="ja-JP" sz="1200" b="0" i="0" u="none" strike="noStrike" kern="0" cap="none" spc="0" normalizeH="0" baseline="0" noProof="0" dirty="0">
                <a:ln>
                  <a:noFill/>
                </a:ln>
                <a:solidFill>
                  <a:prstClr val="black"/>
                </a:solidFill>
                <a:effectLst/>
                <a:uLnTx/>
                <a:uFillTx/>
                <a:latin typeface="游ゴシック" panose="020F0502020204030204"/>
                <a:ea typeface="ＭＳ Ｐゴシック"/>
                <a:cs typeface="+mn-cs"/>
              </a:rPr>
              <a:t>1</a:t>
            </a:r>
            <a:r>
              <a:rPr kumimoji="0" lang="ja-JP" altLang="en-US" sz="1200" b="0" i="0" u="none" strike="noStrike" kern="0" cap="none" spc="0" normalizeH="0" baseline="0" noProof="0" dirty="0">
                <a:ln>
                  <a:noFill/>
                </a:ln>
                <a:solidFill>
                  <a:prstClr val="black"/>
                </a:solidFill>
                <a:effectLst/>
                <a:uLnTx/>
                <a:uFillTx/>
                <a:latin typeface="游ゴシック" panose="020F0502020204030204"/>
                <a:ea typeface="ＭＳ Ｐゴシック"/>
                <a:cs typeface="+mn-cs"/>
              </a:rPr>
              <a:t>カ所医療計画に明記。複数明記する場合は、一体的に機能できるように考慮すること。</a:t>
            </a:r>
            <a:endParaRPr kumimoji="0" lang="en-US" altLang="ja-JP" sz="1200" b="0" i="0" u="none" strike="noStrike" kern="0" cap="none" spc="0" normalizeH="0" baseline="0" noProof="0" dirty="0">
              <a:ln>
                <a:noFill/>
              </a:ln>
              <a:solidFill>
                <a:prstClr val="black"/>
              </a:solidFill>
              <a:effectLst/>
              <a:uLnTx/>
              <a:uFillTx/>
              <a:latin typeface="游ゴシック" panose="020F0502020204030204"/>
              <a:ea typeface="ＭＳ Ｐゴシック"/>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0" i="0" u="none" strike="noStrike" kern="0" cap="none" spc="0" normalizeH="0" baseline="0" noProof="0" dirty="0">
                <a:ln>
                  <a:noFill/>
                </a:ln>
                <a:solidFill>
                  <a:prstClr val="black"/>
                </a:solidFill>
                <a:effectLst/>
                <a:uLnTx/>
                <a:uFillTx/>
                <a:latin typeface="游ゴシック" panose="020F0502020204030204"/>
                <a:ea typeface="ＭＳ Ｐゴシック"/>
                <a:cs typeface="+mn-cs"/>
              </a:rPr>
              <a:t>※</a:t>
            </a:r>
            <a:r>
              <a:rPr kumimoji="0" lang="ja-JP" altLang="en-US" sz="1200" b="0" i="0" u="none" strike="noStrike" kern="0" cap="none" spc="0" normalizeH="0" baseline="0" noProof="0" dirty="0">
                <a:ln>
                  <a:noFill/>
                </a:ln>
                <a:solidFill>
                  <a:prstClr val="black"/>
                </a:solidFill>
                <a:effectLst/>
                <a:uLnTx/>
                <a:uFillTx/>
                <a:latin typeface="游ゴシック" panose="020F0502020204030204"/>
                <a:ea typeface="ＭＳ Ｐゴシック"/>
                <a:cs typeface="+mn-cs"/>
              </a:rPr>
              <a:t>疾患等毎に地域連携拠点機能及び地域精神科医療提供機能を担う医療機関を、精神医療圏ごとに１カ所以上医療計画に明記するのが望ましい。</a:t>
            </a:r>
            <a:endParaRPr kumimoji="0" lang="en-US" altLang="ja-JP" sz="1200" b="0" i="0" u="none" strike="noStrike" kern="0" cap="none" spc="0" normalizeH="0" baseline="0" noProof="0" dirty="0">
              <a:ln>
                <a:noFill/>
              </a:ln>
              <a:solidFill>
                <a:prstClr val="black"/>
              </a:solidFill>
              <a:effectLst/>
              <a:uLnTx/>
              <a:uFillTx/>
              <a:latin typeface="游ゴシック" panose="020F0502020204030204"/>
              <a:ea typeface="ＭＳ Ｐゴシック"/>
              <a:cs typeface="+mn-cs"/>
            </a:endParaRPr>
          </a:p>
        </p:txBody>
      </p:sp>
      <p:sp>
        <p:nvSpPr>
          <p:cNvPr id="4" name="四角形: 角を丸くする 3"/>
          <p:cNvSpPr/>
          <p:nvPr/>
        </p:nvSpPr>
        <p:spPr>
          <a:xfrm>
            <a:off x="1330201" y="3910387"/>
            <a:ext cx="9402287" cy="132013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300" b="0" i="0" u="none" strike="noStrike" kern="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多様な精神疾患等ごとの都道府県連携拠点機能、地域連携拠点機能、地域精神科医療提供機能に関する医療機能の要件は、</a:t>
            </a:r>
            <a:endParaRPr kumimoji="0" lang="en-US" altLang="ja-JP" sz="1300" b="0" i="0" u="none" strike="noStrike" kern="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300" b="0" i="0" u="none" strike="noStrike" kern="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都道府県ごとに設置される協議の場を通じて、地域の実情を勘案して個別に設定し、医療計画に明記すること。</a:t>
            </a:r>
            <a:endParaRPr kumimoji="0" lang="en-US" altLang="ja-JP" sz="1300" b="0" i="0" u="none" strike="noStrike" kern="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98" name="テキスト ボックス 297"/>
          <p:cNvSpPr txBox="1"/>
          <p:nvPr/>
        </p:nvSpPr>
        <p:spPr>
          <a:xfrm>
            <a:off x="406401" y="1052737"/>
            <a:ext cx="11342254" cy="1231106"/>
          </a:xfrm>
          <a:prstGeom prst="rect">
            <a:avLst/>
          </a:prstGeom>
          <a:ln>
            <a:solidFill>
              <a:schemeClr val="accent2"/>
            </a:solidFill>
          </a:ln>
        </p:spPr>
        <p:style>
          <a:lnRef idx="2">
            <a:schemeClr val="accent2"/>
          </a:lnRef>
          <a:fillRef idx="1">
            <a:schemeClr val="lt1"/>
          </a:fillRef>
          <a:effectRef idx="0">
            <a:schemeClr val="accent2"/>
          </a:effectRef>
          <a:fontRef idx="minor">
            <a:schemeClr val="dk1"/>
          </a:fontRef>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800" b="1" i="0" u="sng" strike="noStrike" kern="0" cap="none" spc="0" normalizeH="0" baseline="0" noProof="0" dirty="0">
                <a:ln>
                  <a:noFill/>
                </a:ln>
                <a:solidFill>
                  <a:prstClr val="black"/>
                </a:solidFill>
                <a:effectLst/>
                <a:uLnTx/>
                <a:uFillTx/>
                <a:latin typeface="HGｺﾞｼｯｸM"/>
                <a:ea typeface="HGｺﾞｼｯｸM"/>
                <a:cs typeface="+mn-cs"/>
              </a:rPr>
              <a:t>現状・課題</a:t>
            </a:r>
            <a:endParaRPr kumimoji="0" lang="en-US" altLang="ja-JP" sz="18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prstClr val="black"/>
                </a:solidFill>
                <a:effectLst/>
                <a:uLnTx/>
                <a:uFillTx/>
                <a:latin typeface="HGｺﾞｼｯｸM"/>
                <a:ea typeface="HGｺﾞｼｯｸM"/>
                <a:cs typeface="+mn-cs"/>
              </a:rPr>
              <a:t>○平成</a:t>
            </a:r>
            <a:r>
              <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rPr>
              <a:t>30</a:t>
            </a:r>
            <a:r>
              <a:rPr kumimoji="0" lang="ja-JP" altLang="en-US" sz="1400" b="1" i="0" u="none" strike="noStrike" kern="0" cap="none" spc="0" normalizeH="0" baseline="0" noProof="0" dirty="0">
                <a:ln>
                  <a:noFill/>
                </a:ln>
                <a:solidFill>
                  <a:prstClr val="black"/>
                </a:solidFill>
                <a:effectLst/>
                <a:uLnTx/>
                <a:uFillTx/>
                <a:latin typeface="HGｺﾞｼｯｸM"/>
                <a:ea typeface="HGｺﾞｼｯｸM"/>
                <a:cs typeface="+mn-cs"/>
              </a:rPr>
              <a:t>年度からは、医療計画、障害福祉計画、介護保険事業（支援）計画の３計画が新たに開始することから、それ</a:t>
            </a:r>
            <a:r>
              <a:rPr kumimoji="0" lang="ja-JP" altLang="en-US" sz="1400" b="1" i="0" u="none" strike="noStrike" kern="0" cap="none" spc="0" normalizeH="0" baseline="0" noProof="0" dirty="0" err="1">
                <a:ln>
                  <a:noFill/>
                </a:ln>
                <a:solidFill>
                  <a:prstClr val="black"/>
                </a:solidFill>
                <a:effectLst/>
                <a:uLnTx/>
                <a:uFillTx/>
                <a:latin typeface="HGｺﾞｼｯｸM"/>
                <a:ea typeface="HGｺﾞｼｯｸM"/>
                <a:cs typeface="+mn-cs"/>
              </a:rPr>
              <a:t>ぞ</a:t>
            </a: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prstClr val="black"/>
                </a:solidFill>
                <a:effectLst/>
                <a:uLnTx/>
                <a:uFillTx/>
                <a:latin typeface="HGｺﾞｼｯｸM"/>
                <a:ea typeface="HGｺﾞｼｯｸM"/>
                <a:cs typeface="+mn-cs"/>
              </a:rPr>
              <a:t>　</a:t>
            </a:r>
            <a:r>
              <a:rPr kumimoji="0" lang="ja-JP" altLang="en-US" sz="1400" b="1" i="0" u="none" strike="noStrike" kern="0" cap="none" spc="0" normalizeH="0" baseline="0" noProof="0" dirty="0" err="1">
                <a:ln>
                  <a:noFill/>
                </a:ln>
                <a:solidFill>
                  <a:prstClr val="black"/>
                </a:solidFill>
                <a:effectLst/>
                <a:uLnTx/>
                <a:uFillTx/>
                <a:latin typeface="HGｺﾞｼｯｸM"/>
                <a:ea typeface="HGｺﾞｼｯｸM"/>
                <a:cs typeface="+mn-cs"/>
              </a:rPr>
              <a:t>れの</a:t>
            </a:r>
            <a:r>
              <a:rPr kumimoji="0" lang="ja-JP" altLang="en-US" sz="1400" b="1" i="0" u="none" strike="noStrike" kern="0" cap="none" spc="0" normalizeH="0" baseline="0" noProof="0" dirty="0">
                <a:ln>
                  <a:noFill/>
                </a:ln>
                <a:solidFill>
                  <a:prstClr val="black"/>
                </a:solidFill>
                <a:effectLst/>
                <a:uLnTx/>
                <a:uFillTx/>
                <a:latin typeface="HGｺﾞｼｯｸM"/>
                <a:ea typeface="HGｺﾞｼｯｸM"/>
                <a:cs typeface="+mn-cs"/>
              </a:rPr>
              <a:t>計画が連動するように、同一の理念を共有する。また、改正精神保健福祉法に基づく「良質かつ適切な精神障害者</a:t>
            </a: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prstClr val="black"/>
                </a:solidFill>
                <a:effectLst/>
                <a:uLnTx/>
                <a:uFillTx/>
                <a:latin typeface="HGｺﾞｼｯｸM"/>
                <a:ea typeface="HGｺﾞｼｯｸM"/>
                <a:cs typeface="+mn-cs"/>
              </a:rPr>
              <a:t>　に対する医療の提供を確保するための指針」を踏まえて、多様な精神疾患等ごとに医療機関の役割分担・連携を</a:t>
            </a:r>
            <a:r>
              <a:rPr kumimoji="0" lang="ja-JP" altLang="en-US" sz="1400" b="1" i="0" u="none" strike="noStrike" kern="0" cap="none" spc="0" normalizeH="0" baseline="0" noProof="0" dirty="0" err="1">
                <a:ln>
                  <a:noFill/>
                </a:ln>
                <a:solidFill>
                  <a:prstClr val="black"/>
                </a:solidFill>
                <a:effectLst/>
                <a:uLnTx/>
                <a:uFillTx/>
                <a:latin typeface="HGｺﾞｼｯｸM"/>
                <a:ea typeface="HGｺﾞｼｯｸM"/>
                <a:cs typeface="+mn-cs"/>
              </a:rPr>
              <a:t>推進す</a:t>
            </a: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prstClr val="black"/>
                </a:solidFill>
                <a:effectLst/>
                <a:uLnTx/>
                <a:uFillTx/>
                <a:latin typeface="HGｺﾞｼｯｸM"/>
                <a:ea typeface="HGｺﾞｼｯｸM"/>
                <a:cs typeface="+mn-cs"/>
              </a:rPr>
              <a:t>　</a:t>
            </a:r>
            <a:r>
              <a:rPr kumimoji="0" lang="ja-JP" altLang="en-US" sz="1400" b="1" i="0" u="none" strike="noStrike" kern="0" cap="none" spc="0" normalizeH="0" baseline="0" noProof="0" dirty="0" err="1">
                <a:ln>
                  <a:noFill/>
                </a:ln>
                <a:solidFill>
                  <a:prstClr val="black"/>
                </a:solidFill>
                <a:effectLst/>
                <a:uLnTx/>
                <a:uFillTx/>
                <a:latin typeface="HGｺﾞｼｯｸM"/>
                <a:ea typeface="HGｺﾞｼｯｸM"/>
                <a:cs typeface="+mn-cs"/>
              </a:rPr>
              <a:t>ると</a:t>
            </a:r>
            <a:r>
              <a:rPr kumimoji="0" lang="ja-JP" altLang="en-US" sz="1400" b="1" i="0" u="none" strike="noStrike" kern="0" cap="none" spc="0" normalizeH="0" baseline="0" noProof="0" dirty="0">
                <a:ln>
                  <a:noFill/>
                </a:ln>
                <a:solidFill>
                  <a:prstClr val="black"/>
                </a:solidFill>
                <a:effectLst/>
                <a:uLnTx/>
                <a:uFillTx/>
                <a:latin typeface="HGｺﾞｼｯｸM"/>
                <a:ea typeface="HGｺﾞｼｯｸM"/>
                <a:cs typeface="+mn-cs"/>
              </a:rPr>
              <a:t>ともに、患者本位の医療を実現していけるよう、各医療機関の医療機能を明確化する必要がある。</a:t>
            </a: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p:txBody>
      </p:sp>
      <p:sp>
        <p:nvSpPr>
          <p:cNvPr id="11" name="テキスト ボックス 136"/>
          <p:cNvSpPr txBox="1">
            <a:spLocks noChangeArrowheads="1"/>
          </p:cNvSpPr>
          <p:nvPr/>
        </p:nvSpPr>
        <p:spPr bwMode="auto">
          <a:xfrm>
            <a:off x="406400" y="457508"/>
            <a:ext cx="11342255" cy="523220"/>
          </a:xfrm>
          <a:prstGeom prst="rect">
            <a:avLst/>
          </a:prstGeom>
          <a:solidFill>
            <a:schemeClr val="accent6">
              <a:lumMod val="20000"/>
              <a:lumOff val="80000"/>
            </a:schemeClr>
          </a:solidFill>
          <a:ln w="9525" cmpd="thickThin">
            <a:solidFill>
              <a:srgbClr val="1F497D"/>
            </a:solidFill>
            <a:miter lim="800000"/>
            <a:headEnd/>
            <a:tailEnd/>
          </a:ln>
          <a:effectLst>
            <a:outerShdw blurRad="50800" dist="38100" dir="2700000" algn="tl" rotWithShape="0">
              <a:prstClr val="black">
                <a:alpha val="40000"/>
              </a:prstClr>
            </a:outerShdw>
          </a:effectLst>
          <a:extLst/>
        </p:spPr>
        <p:txBody>
          <a:bodyPr wrap="square">
            <a:spAutoFit/>
          </a:bodyPr>
          <a:lstStyle/>
          <a:p>
            <a:pPr marL="179388" marR="0" lvl="0" indent="-179388" algn="l" defTabSz="912813" rtl="0" eaLnBrk="0" fontAlgn="auto" latinLnBrk="0" hangingPunct="0">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00000"/>
                </a:solidFill>
                <a:effectLst/>
                <a:uLnTx/>
                <a:uFillTx/>
                <a:latin typeface="ＭＳ Ｐゴシック" panose="020B0600070205080204" pitchFamily="50" charset="-128"/>
                <a:ea typeface="ＭＳ Ｐゴシック"/>
                <a:cs typeface="+mn-cs"/>
              </a:rPr>
              <a:t>○平成</a:t>
            </a:r>
            <a:r>
              <a:rPr kumimoji="0" lang="en-US" altLang="ja-JP" sz="1400" b="1" i="0" u="none" strike="noStrike" kern="0" cap="none" spc="0" normalizeH="0" baseline="0" noProof="0" dirty="0">
                <a:ln>
                  <a:noFill/>
                </a:ln>
                <a:solidFill>
                  <a:srgbClr val="000000"/>
                </a:solidFill>
                <a:effectLst/>
                <a:uLnTx/>
                <a:uFillTx/>
                <a:latin typeface="ＭＳ Ｐゴシック" panose="020B0600070205080204" pitchFamily="50" charset="-128"/>
                <a:ea typeface="ＭＳ Ｐゴシック"/>
                <a:cs typeface="+mn-cs"/>
              </a:rPr>
              <a:t>30</a:t>
            </a:r>
            <a:r>
              <a:rPr kumimoji="0" lang="ja-JP" altLang="en-US" sz="1400" b="1" i="0" u="none" strike="noStrike" kern="0" cap="none" spc="0" normalizeH="0" baseline="0" noProof="0" dirty="0">
                <a:ln>
                  <a:noFill/>
                </a:ln>
                <a:solidFill>
                  <a:srgbClr val="000000"/>
                </a:solidFill>
                <a:effectLst/>
                <a:uLnTx/>
                <a:uFillTx/>
                <a:latin typeface="ＭＳ Ｐゴシック" panose="020B0600070205080204" pitchFamily="50" charset="-128"/>
                <a:ea typeface="ＭＳ Ｐゴシック"/>
                <a:cs typeface="+mn-cs"/>
              </a:rPr>
              <a:t>年度からの第</a:t>
            </a:r>
            <a:r>
              <a:rPr kumimoji="0" lang="en-US" altLang="ja-JP" sz="1400" b="1" i="0" u="none" strike="noStrike" kern="0" cap="none" spc="0" normalizeH="0" baseline="0" noProof="0" dirty="0">
                <a:ln>
                  <a:noFill/>
                </a:ln>
                <a:solidFill>
                  <a:srgbClr val="000000"/>
                </a:solidFill>
                <a:effectLst/>
                <a:uLnTx/>
                <a:uFillTx/>
                <a:latin typeface="ＭＳ Ｐゴシック" panose="020B0600070205080204" pitchFamily="50" charset="-128"/>
                <a:ea typeface="ＭＳ Ｐゴシック"/>
                <a:cs typeface="+mn-cs"/>
              </a:rPr>
              <a:t>7</a:t>
            </a:r>
            <a:r>
              <a:rPr kumimoji="0" lang="ja-JP" altLang="en-US" sz="1400" b="1" i="0" u="none" strike="noStrike" kern="0" cap="none" spc="0" normalizeH="0" baseline="0" noProof="0" dirty="0">
                <a:ln>
                  <a:noFill/>
                </a:ln>
                <a:solidFill>
                  <a:srgbClr val="000000"/>
                </a:solidFill>
                <a:effectLst/>
                <a:uLnTx/>
                <a:uFillTx/>
                <a:latin typeface="ＭＳ Ｐゴシック" panose="020B0600070205080204" pitchFamily="50" charset="-128"/>
                <a:ea typeface="ＭＳ Ｐゴシック"/>
                <a:cs typeface="+mn-cs"/>
              </a:rPr>
              <a:t>次医療計画では、多様な精神疾患等に対応できる医療連携体制の構築に向けて、「良質かつ適切な精神障害者に対する医療の提供を確保するための指針」を踏まえて、多様な精神疾患等ごとに医療機能を明確化する。</a:t>
            </a:r>
          </a:p>
        </p:txBody>
      </p:sp>
      <p:sp>
        <p:nvSpPr>
          <p:cNvPr id="13" name="スライド番号プレースホルダー 4"/>
          <p:cNvSpPr>
            <a:spLocks noGrp="1"/>
          </p:cNvSpPr>
          <p:nvPr>
            <p:ph type="sldNum" sz="quarter" idx="12"/>
          </p:nvPr>
        </p:nvSpPr>
        <p:spPr>
          <a:xfrm>
            <a:off x="8737604" y="6515844"/>
            <a:ext cx="23114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927FFD-3D24-4EC2-AEC8-E83A8D96C0AC}" type="slidenum">
              <a:rPr kumimoji="1" lang="ja-JP" altLang="en-US" sz="1400" b="0" i="0" u="none" strike="noStrike" kern="1200" cap="none" spc="0" normalizeH="0" baseline="0" noProof="0">
                <a:ln>
                  <a:noFill/>
                </a:ln>
                <a:solidFill>
                  <a:prstClr val="black">
                    <a:tint val="75000"/>
                  </a:prstClr>
                </a:solidFill>
                <a:effectLst/>
                <a:uLnTx/>
                <a:uFillTx/>
                <a:latin typeface="ＭＳ Ｐゴシック"/>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1400" b="0" i="0" u="none" strike="noStrike" kern="1200" cap="none" spc="0" normalizeH="0" baseline="0" noProof="0" dirty="0">
              <a:ln>
                <a:noFill/>
              </a:ln>
              <a:solidFill>
                <a:prstClr val="black">
                  <a:tint val="75000"/>
                </a:prstClr>
              </a:solidFill>
              <a:effectLst/>
              <a:uLnTx/>
              <a:uFillTx/>
              <a:latin typeface="ＭＳ Ｐゴシック"/>
              <a:ea typeface="游ゴシック" panose="020B0400000000000000" pitchFamily="50" charset="-128"/>
              <a:cs typeface="+mn-cs"/>
            </a:endParaRPr>
          </a:p>
        </p:txBody>
      </p:sp>
      <p:sp>
        <p:nvSpPr>
          <p:cNvPr id="12" name="正方形/長方形 11"/>
          <p:cNvSpPr/>
          <p:nvPr/>
        </p:nvSpPr>
        <p:spPr>
          <a:xfrm>
            <a:off x="406400" y="-27382"/>
            <a:ext cx="9906000" cy="45918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93" tIns="45697" rIns="91393" bIns="45697"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prstClr val="white"/>
                </a:solidFill>
                <a:effectLst/>
                <a:uLnTx/>
                <a:uFillTx/>
                <a:latin typeface="HG丸ｺﾞｼｯｸM-PRO" pitchFamily="50" charset="-128"/>
                <a:ea typeface="HG丸ｺﾞｼｯｸM-PRO" pitchFamily="50" charset="-128"/>
                <a:cs typeface="+mn-cs"/>
              </a:rPr>
              <a:t>２．多様な精神疾患等に対応できる医療連携体制の構築に向けた医療機能の明確化①</a:t>
            </a:r>
          </a:p>
        </p:txBody>
      </p:sp>
      <p:grpSp>
        <p:nvGrpSpPr>
          <p:cNvPr id="10" name="グループ化 9">
            <a:extLst>
              <a:ext uri="{FF2B5EF4-FFF2-40B4-BE49-F238E27FC236}">
                <a16:creationId xmlns:a16="http://schemas.microsoft.com/office/drawing/2014/main" id="{0AA1459E-AE91-4D39-A876-A5AF3AA8BFC3}"/>
              </a:ext>
            </a:extLst>
          </p:cNvPr>
          <p:cNvGrpSpPr/>
          <p:nvPr/>
        </p:nvGrpSpPr>
        <p:grpSpPr>
          <a:xfrm>
            <a:off x="9749096" y="93708"/>
            <a:ext cx="2442904" cy="302805"/>
            <a:chOff x="8112864" y="141043"/>
            <a:chExt cx="3207178" cy="366395"/>
          </a:xfrm>
        </p:grpSpPr>
        <p:sp>
          <p:nvSpPr>
            <p:cNvPr id="14" name="矢印: 五方向 13">
              <a:extLst>
                <a:ext uri="{FF2B5EF4-FFF2-40B4-BE49-F238E27FC236}">
                  <a16:creationId xmlns:a16="http://schemas.microsoft.com/office/drawing/2014/main" id="{B2E47441-C9CE-4382-B245-A3B010989062}"/>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矢印: 五方向 14">
              <a:extLst>
                <a:ext uri="{FF2B5EF4-FFF2-40B4-BE49-F238E27FC236}">
                  <a16:creationId xmlns:a16="http://schemas.microsoft.com/office/drawing/2014/main" id="{9C37744C-2A9D-4180-A1AD-8698BF6C8C91}"/>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16" name="矢印: 五方向 15">
              <a:extLst>
                <a:ext uri="{FF2B5EF4-FFF2-40B4-BE49-F238E27FC236}">
                  <a16:creationId xmlns:a16="http://schemas.microsoft.com/office/drawing/2014/main" id="{BF03C30B-1D95-4A8C-87C2-16B9842B044C}"/>
                </a:ext>
              </a:extLst>
            </p:cNvPr>
            <p:cNvSpPr/>
            <p:nvPr/>
          </p:nvSpPr>
          <p:spPr>
            <a:xfrm>
              <a:off x="9706150"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17" name="矢印: 五方向 16">
              <a:extLst>
                <a:ext uri="{FF2B5EF4-FFF2-40B4-BE49-F238E27FC236}">
                  <a16:creationId xmlns:a16="http://schemas.microsoft.com/office/drawing/2014/main" id="{F4257CE0-2DAB-4974-822B-5564AE68E4B6}"/>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Tree>
    <p:extLst>
      <p:ext uri="{BB962C8B-B14F-4D97-AF65-F5344CB8AC3E}">
        <p14:creationId xmlns:p14="http://schemas.microsoft.com/office/powerpoint/2010/main" val="2549698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7B81C3-481A-45C4-B8A6-B946687465A4}"/>
              </a:ext>
            </a:extLst>
          </p:cNvPr>
          <p:cNvSpPr>
            <a:spLocks noGrp="1"/>
          </p:cNvSpPr>
          <p:nvPr>
            <p:ph type="title"/>
          </p:nvPr>
        </p:nvSpPr>
        <p:spPr/>
        <p:txBody>
          <a:bodyPr/>
          <a:lstStyle/>
          <a:p>
            <a:r>
              <a:rPr kumimoji="1" lang="ja-JP" altLang="en-US" dirty="0"/>
              <a:t>アジェンダ</a:t>
            </a:r>
          </a:p>
        </p:txBody>
      </p:sp>
      <p:sp>
        <p:nvSpPr>
          <p:cNvPr id="3" name="コンテンツ プレースホルダー 2">
            <a:extLst>
              <a:ext uri="{FF2B5EF4-FFF2-40B4-BE49-F238E27FC236}">
                <a16:creationId xmlns:a16="http://schemas.microsoft.com/office/drawing/2014/main" id="{A1495C3D-EFD7-4CF9-8A78-1208E632627D}"/>
              </a:ext>
            </a:extLst>
          </p:cNvPr>
          <p:cNvSpPr>
            <a:spLocks noGrp="1"/>
          </p:cNvSpPr>
          <p:nvPr>
            <p:ph idx="1"/>
          </p:nvPr>
        </p:nvSpPr>
        <p:spPr/>
        <p:txBody>
          <a:bodyPr/>
          <a:lstStyle/>
          <a:p>
            <a:endParaRPr kumimoji="1" lang="ja-JP" altLang="en-US"/>
          </a:p>
        </p:txBody>
      </p:sp>
      <p:sp>
        <p:nvSpPr>
          <p:cNvPr id="4" name="正方形/長方形 3">
            <a:extLst>
              <a:ext uri="{FF2B5EF4-FFF2-40B4-BE49-F238E27FC236}">
                <a16:creationId xmlns:a16="http://schemas.microsoft.com/office/drawing/2014/main" id="{46814A9A-8F3B-4862-B7CC-B0689A5D0F06}"/>
              </a:ext>
            </a:extLst>
          </p:cNvPr>
          <p:cNvSpPr/>
          <p:nvPr/>
        </p:nvSpPr>
        <p:spPr>
          <a:xfrm>
            <a:off x="887104" y="1506463"/>
            <a:ext cx="5636526" cy="3802514"/>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42900" indent="-342900" eaLnBrk="1" hangingPunct="1">
              <a:lnSpc>
                <a:spcPct val="90000"/>
              </a:lnSpc>
              <a:spcBef>
                <a:spcPct val="20000"/>
              </a:spcBef>
              <a:buFont typeface="+mj-lt"/>
              <a:buAutoNum type="arabicPeriod"/>
            </a:pPr>
            <a:r>
              <a:rPr kumimoji="1" lang="ja-JP" altLang="en-US" sz="2400" b="0" dirty="0">
                <a:latin typeface="Meiryo UI" panose="020B0604030504040204" pitchFamily="50" charset="-128"/>
                <a:ea typeface="Meiryo UI" panose="020B0604030504040204" pitchFamily="50" charset="-128"/>
                <a:cs typeface="Meiryo UI" panose="020B0604030504040204" pitchFamily="50" charset="-128"/>
              </a:rPr>
              <a:t>背景</a:t>
            </a:r>
            <a:endParaRPr kumimoji="1" lang="en-US" altLang="ja-JP" sz="2400" b="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eaLnBrk="1" hangingPunct="1">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作業全体像</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eaLnBrk="1" hangingPunct="1">
              <a:lnSpc>
                <a:spcPct val="90000"/>
              </a:lnSpc>
              <a:spcBef>
                <a:spcPct val="20000"/>
              </a:spcBef>
              <a:buFont typeface="+mj-lt"/>
              <a:buAutoNum type="arabicPeriod"/>
            </a:pPr>
            <a:r>
              <a:rPr kumimoji="1" lang="ja-JP" altLang="en-US" sz="2400" b="0" dirty="0">
                <a:latin typeface="Meiryo UI" panose="020B0604030504040204" pitchFamily="50" charset="-128"/>
                <a:ea typeface="Meiryo UI" panose="020B0604030504040204" pitchFamily="50" charset="-128"/>
                <a:cs typeface="Meiryo UI" panose="020B0604030504040204" pitchFamily="50" charset="-128"/>
              </a:rPr>
              <a:t>詳細作業内容</a:t>
            </a:r>
            <a:endParaRPr kumimoji="1" lang="en-US" altLang="ja-JP" sz="2400" b="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eaLnBrk="1" hangingPunct="1">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今後のスケジュール案</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お問い合わせ先</a:t>
            </a:r>
          </a:p>
        </p:txBody>
      </p:sp>
      <p:sp>
        <p:nvSpPr>
          <p:cNvPr id="5" name="正方形/長方形 4">
            <a:extLst>
              <a:ext uri="{FF2B5EF4-FFF2-40B4-BE49-F238E27FC236}">
                <a16:creationId xmlns:a16="http://schemas.microsoft.com/office/drawing/2014/main" id="{E3FB06C1-B89A-4AF7-A33D-82BE94AD741D}"/>
              </a:ext>
            </a:extLst>
          </p:cNvPr>
          <p:cNvSpPr/>
          <p:nvPr/>
        </p:nvSpPr>
        <p:spPr>
          <a:xfrm>
            <a:off x="614149" y="1497261"/>
            <a:ext cx="5158854" cy="596457"/>
          </a:xfrm>
          <a:prstGeom prst="rect">
            <a:avLst/>
          </a:prstGeom>
          <a:no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918261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正方形/長方形 296"/>
          <p:cNvSpPr/>
          <p:nvPr/>
        </p:nvSpPr>
        <p:spPr>
          <a:xfrm>
            <a:off x="373607" y="-27382"/>
            <a:ext cx="9906000" cy="45918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93" tIns="45697" rIns="91393" bIns="45697"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prstClr val="white"/>
                </a:solidFill>
                <a:effectLst/>
                <a:uLnTx/>
                <a:uFillTx/>
                <a:latin typeface="HG丸ｺﾞｼｯｸM-PRO" pitchFamily="50" charset="-128"/>
                <a:ea typeface="HG丸ｺﾞｼｯｸM-PRO" pitchFamily="50" charset="-128"/>
                <a:cs typeface="+mn-cs"/>
              </a:rPr>
              <a:t>２．多様な精神疾患等に対応できる医療連携体制の構築に向けた医療機能の明確化②</a:t>
            </a:r>
          </a:p>
        </p:txBody>
      </p:sp>
      <p:sp>
        <p:nvSpPr>
          <p:cNvPr id="299" name="テキスト ボックス 298"/>
          <p:cNvSpPr txBox="1"/>
          <p:nvPr/>
        </p:nvSpPr>
        <p:spPr>
          <a:xfrm>
            <a:off x="405880" y="431800"/>
            <a:ext cx="9847163" cy="6286336"/>
          </a:xfrm>
          <a:prstGeom prst="rect">
            <a:avLst/>
          </a:prstGeom>
          <a:ln>
            <a:solidFill>
              <a:schemeClr val="tx2"/>
            </a:solidFill>
          </a:ln>
        </p:spPr>
        <p:style>
          <a:lnRef idx="2">
            <a:schemeClr val="accent2"/>
          </a:lnRef>
          <a:fillRef idx="1">
            <a:schemeClr val="lt1"/>
          </a:fillRef>
          <a:effectRef idx="0">
            <a:schemeClr val="accent2"/>
          </a:effectRef>
          <a:fontRef idx="minor">
            <a:schemeClr val="dk1"/>
          </a:fontRef>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800" b="1" i="0" u="sng" strike="noStrike" kern="0" cap="none" spc="0" normalizeH="0" baseline="0" noProof="0" dirty="0">
                <a:ln>
                  <a:noFill/>
                </a:ln>
                <a:solidFill>
                  <a:prstClr val="black"/>
                </a:solidFill>
                <a:effectLst/>
                <a:uLnTx/>
                <a:uFillTx/>
                <a:latin typeface="HGｺﾞｼｯｸM"/>
                <a:ea typeface="HGｺﾞｼｯｸM"/>
                <a:cs typeface="+mn-cs"/>
              </a:rPr>
              <a:t>医療計画上の多様な精神疾患等ごとの医療機能の明確化のイメージ</a:t>
            </a:r>
            <a:endParaRPr kumimoji="0" lang="en-US" altLang="ja-JP" sz="14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8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8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8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8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8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8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8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800" b="1" i="0" u="sng"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05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05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05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prstClr val="black"/>
              </a:solidFill>
              <a:effectLst/>
              <a:uLnTx/>
              <a:uFillTx/>
              <a:latin typeface="HGｺﾞｼｯｸM"/>
              <a:ea typeface="HGｺﾞｼｯｸM"/>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00" b="1" i="0" u="none" strike="noStrike" kern="0" cap="none" spc="0" normalizeH="0" baseline="0" noProof="0" dirty="0">
              <a:ln>
                <a:noFill/>
              </a:ln>
              <a:solidFill>
                <a:prstClr val="black"/>
              </a:solidFill>
              <a:effectLst/>
              <a:uLnTx/>
              <a:uFillTx/>
              <a:latin typeface="HGｺﾞｼｯｸM"/>
              <a:ea typeface="HGｺﾞｼｯｸM"/>
              <a:cs typeface="+mn-cs"/>
            </a:endParaRPr>
          </a:p>
        </p:txBody>
      </p:sp>
      <p:graphicFrame>
        <p:nvGraphicFramePr>
          <p:cNvPr id="8" name="表 7"/>
          <p:cNvGraphicFramePr>
            <a:graphicFrameLocks noGrp="1"/>
          </p:cNvGraphicFramePr>
          <p:nvPr>
            <p:extLst>
              <p:ext uri="{D42A27DB-BD31-4B8C-83A1-F6EECF244321}">
                <p14:modId xmlns:p14="http://schemas.microsoft.com/office/powerpoint/2010/main" val="2351555129"/>
              </p:ext>
            </p:extLst>
          </p:nvPr>
        </p:nvGraphicFramePr>
        <p:xfrm>
          <a:off x="453827" y="890982"/>
          <a:ext cx="9694942" cy="5558456"/>
        </p:xfrm>
        <a:graphic>
          <a:graphicData uri="http://schemas.openxmlformats.org/drawingml/2006/table">
            <a:tbl>
              <a:tblPr firstRow="1" bandRow="1">
                <a:tableStyleId>{5C22544A-7EE6-4342-B048-85BDC9FD1C3A}</a:tableStyleId>
              </a:tblPr>
              <a:tblGrid>
                <a:gridCol w="457862">
                  <a:extLst>
                    <a:ext uri="{9D8B030D-6E8A-4147-A177-3AD203B41FA5}">
                      <a16:colId xmlns:a16="http://schemas.microsoft.com/office/drawing/2014/main" val="1080644421"/>
                    </a:ext>
                  </a:extLst>
                </a:gridCol>
                <a:gridCol w="884152">
                  <a:extLst>
                    <a:ext uri="{9D8B030D-6E8A-4147-A177-3AD203B41FA5}">
                      <a16:colId xmlns:a16="http://schemas.microsoft.com/office/drawing/2014/main" val="3960755344"/>
                    </a:ext>
                  </a:extLst>
                </a:gridCol>
                <a:gridCol w="648072">
                  <a:extLst>
                    <a:ext uri="{9D8B030D-6E8A-4147-A177-3AD203B41FA5}">
                      <a16:colId xmlns:a16="http://schemas.microsoft.com/office/drawing/2014/main" val="3243862987"/>
                    </a:ext>
                  </a:extLst>
                </a:gridCol>
                <a:gridCol w="504056">
                  <a:extLst>
                    <a:ext uri="{9D8B030D-6E8A-4147-A177-3AD203B41FA5}">
                      <a16:colId xmlns:a16="http://schemas.microsoft.com/office/drawing/2014/main" val="20003"/>
                    </a:ext>
                  </a:extLst>
                </a:gridCol>
                <a:gridCol w="1008112">
                  <a:extLst>
                    <a:ext uri="{9D8B030D-6E8A-4147-A177-3AD203B41FA5}">
                      <a16:colId xmlns:a16="http://schemas.microsoft.com/office/drawing/2014/main" val="20004"/>
                    </a:ext>
                  </a:extLst>
                </a:gridCol>
                <a:gridCol w="648072">
                  <a:extLst>
                    <a:ext uri="{9D8B030D-6E8A-4147-A177-3AD203B41FA5}">
                      <a16:colId xmlns:a16="http://schemas.microsoft.com/office/drawing/2014/main" val="20005"/>
                    </a:ext>
                  </a:extLst>
                </a:gridCol>
                <a:gridCol w="648072">
                  <a:extLst>
                    <a:ext uri="{9D8B030D-6E8A-4147-A177-3AD203B41FA5}">
                      <a16:colId xmlns:a16="http://schemas.microsoft.com/office/drawing/2014/main" val="3432816422"/>
                    </a:ext>
                  </a:extLst>
                </a:gridCol>
                <a:gridCol w="504056">
                  <a:extLst>
                    <a:ext uri="{9D8B030D-6E8A-4147-A177-3AD203B41FA5}">
                      <a16:colId xmlns:a16="http://schemas.microsoft.com/office/drawing/2014/main" val="2050023279"/>
                    </a:ext>
                  </a:extLst>
                </a:gridCol>
                <a:gridCol w="288032">
                  <a:extLst>
                    <a:ext uri="{9D8B030D-6E8A-4147-A177-3AD203B41FA5}">
                      <a16:colId xmlns:a16="http://schemas.microsoft.com/office/drawing/2014/main" val="2178078301"/>
                    </a:ext>
                  </a:extLst>
                </a:gridCol>
                <a:gridCol w="432048">
                  <a:extLst>
                    <a:ext uri="{9D8B030D-6E8A-4147-A177-3AD203B41FA5}">
                      <a16:colId xmlns:a16="http://schemas.microsoft.com/office/drawing/2014/main" val="2170157035"/>
                    </a:ext>
                  </a:extLst>
                </a:gridCol>
                <a:gridCol w="576064">
                  <a:extLst>
                    <a:ext uri="{9D8B030D-6E8A-4147-A177-3AD203B41FA5}">
                      <a16:colId xmlns:a16="http://schemas.microsoft.com/office/drawing/2014/main" val="3722026129"/>
                    </a:ext>
                  </a:extLst>
                </a:gridCol>
                <a:gridCol w="504056">
                  <a:extLst>
                    <a:ext uri="{9D8B030D-6E8A-4147-A177-3AD203B41FA5}">
                      <a16:colId xmlns:a16="http://schemas.microsoft.com/office/drawing/2014/main" val="1279417530"/>
                    </a:ext>
                  </a:extLst>
                </a:gridCol>
                <a:gridCol w="864096">
                  <a:extLst>
                    <a:ext uri="{9D8B030D-6E8A-4147-A177-3AD203B41FA5}">
                      <a16:colId xmlns:a16="http://schemas.microsoft.com/office/drawing/2014/main" val="204169377"/>
                    </a:ext>
                  </a:extLst>
                </a:gridCol>
                <a:gridCol w="576064">
                  <a:extLst>
                    <a:ext uri="{9D8B030D-6E8A-4147-A177-3AD203B41FA5}">
                      <a16:colId xmlns:a16="http://schemas.microsoft.com/office/drawing/2014/main" val="3920062923"/>
                    </a:ext>
                  </a:extLst>
                </a:gridCol>
                <a:gridCol w="571203">
                  <a:extLst>
                    <a:ext uri="{9D8B030D-6E8A-4147-A177-3AD203B41FA5}">
                      <a16:colId xmlns:a16="http://schemas.microsoft.com/office/drawing/2014/main" val="1170647172"/>
                    </a:ext>
                  </a:extLst>
                </a:gridCol>
                <a:gridCol w="580925">
                  <a:extLst>
                    <a:ext uri="{9D8B030D-6E8A-4147-A177-3AD203B41FA5}">
                      <a16:colId xmlns:a16="http://schemas.microsoft.com/office/drawing/2014/main" val="3347129478"/>
                    </a:ext>
                  </a:extLst>
                </a:gridCol>
              </a:tblGrid>
              <a:tr h="753688">
                <a:tc>
                  <a:txBody>
                    <a:bodyPr/>
                    <a:lstStyle/>
                    <a:p>
                      <a:r>
                        <a:rPr kumimoji="1" lang="ja-JP" altLang="en-US" sz="1200" dirty="0"/>
                        <a:t>圏域</a:t>
                      </a:r>
                    </a:p>
                  </a:txBody>
                  <a:tcPr marT="41564" marB="41564"/>
                </a:tc>
                <a:tc>
                  <a:txBody>
                    <a:bodyPr/>
                    <a:lstStyle/>
                    <a:p>
                      <a:r>
                        <a:rPr kumimoji="1" lang="ja-JP" altLang="en-US" sz="1200" dirty="0"/>
                        <a:t>医療機関</a:t>
                      </a:r>
                    </a:p>
                  </a:txBody>
                  <a:tcPr marT="41564" marB="41564"/>
                </a:tc>
                <a:tc>
                  <a:txBody>
                    <a:bodyPr/>
                    <a:lstStyle/>
                    <a:p>
                      <a:r>
                        <a:rPr kumimoji="1" lang="ja-JP" altLang="en-US" sz="1100" dirty="0"/>
                        <a:t>統合失調症</a:t>
                      </a:r>
                    </a:p>
                  </a:txBody>
                  <a:tcPr marT="41564" marB="41564"/>
                </a:tc>
                <a:tc>
                  <a:txBody>
                    <a:bodyPr/>
                    <a:lstStyle/>
                    <a:p>
                      <a:r>
                        <a:rPr kumimoji="1" lang="ja-JP" altLang="en-US" sz="1100" dirty="0"/>
                        <a:t>認知症</a:t>
                      </a:r>
                    </a:p>
                  </a:txBody>
                  <a:tcPr marT="41564" marB="41564"/>
                </a:tc>
                <a:tc>
                  <a:txBody>
                    <a:bodyPr/>
                    <a:lstStyle/>
                    <a:p>
                      <a:r>
                        <a:rPr kumimoji="1" lang="ja-JP" altLang="en-US" sz="1100" dirty="0"/>
                        <a:t>児童・思春期精神疾患</a:t>
                      </a:r>
                    </a:p>
                  </a:txBody>
                  <a:tcPr marT="41564" marB="41564"/>
                </a:tc>
                <a:tc>
                  <a:txBody>
                    <a:bodyPr/>
                    <a:lstStyle/>
                    <a:p>
                      <a:r>
                        <a:rPr kumimoji="1" lang="ja-JP" altLang="en-US" sz="1100" dirty="0"/>
                        <a:t>精神科救急</a:t>
                      </a:r>
                      <a:endParaRPr kumimoji="1" lang="en-US" altLang="ja-JP" sz="1100" dirty="0"/>
                    </a:p>
                  </a:txBody>
                  <a:tcPr marT="41564" marB="4156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t>身体合併症</a:t>
                      </a:r>
                    </a:p>
                  </a:txBody>
                  <a:tcPr marT="41564" marB="41564"/>
                </a:tc>
                <a:tc>
                  <a:txBody>
                    <a:bodyPr/>
                    <a:lstStyle/>
                    <a:p>
                      <a:r>
                        <a:rPr kumimoji="1" lang="ja-JP" altLang="en-US" sz="1100" dirty="0"/>
                        <a:t>自殺</a:t>
                      </a:r>
                      <a:endParaRPr kumimoji="1" lang="en-US" altLang="ja-JP" sz="1100" dirty="0"/>
                    </a:p>
                    <a:p>
                      <a:r>
                        <a:rPr kumimoji="1" lang="ja-JP" altLang="en-US" sz="1100" dirty="0"/>
                        <a:t>未遂</a:t>
                      </a:r>
                    </a:p>
                  </a:txBody>
                  <a:tcPr marT="41564" marB="41564"/>
                </a:tc>
                <a:tc>
                  <a:txBody>
                    <a:bodyPr/>
                    <a:lstStyle/>
                    <a:p>
                      <a:r>
                        <a:rPr kumimoji="1" lang="ja-JP" altLang="en-US" sz="1100" dirty="0"/>
                        <a:t>うつ</a:t>
                      </a:r>
                    </a:p>
                  </a:txBody>
                  <a:tcPr marT="41564" marB="41564"/>
                </a:tc>
                <a:tc>
                  <a:txBody>
                    <a:bodyPr/>
                    <a:lstStyle/>
                    <a:p>
                      <a:r>
                        <a:rPr kumimoji="1" lang="ja-JP" altLang="en-US" sz="1100" dirty="0"/>
                        <a:t>ＰＴ</a:t>
                      </a:r>
                      <a:endParaRPr kumimoji="1" lang="en-US" altLang="ja-JP" sz="1100" dirty="0"/>
                    </a:p>
                    <a:p>
                      <a:r>
                        <a:rPr kumimoji="1" lang="ja-JP" altLang="en-US" sz="1100" dirty="0"/>
                        <a:t>ＳＤ</a:t>
                      </a:r>
                    </a:p>
                  </a:txBody>
                  <a:tcPr marT="41564" marB="41564"/>
                </a:tc>
                <a:tc>
                  <a:txBody>
                    <a:bodyPr/>
                    <a:lstStyle/>
                    <a:p>
                      <a:r>
                        <a:rPr kumimoji="1" lang="ja-JP" altLang="en-US" sz="1100" dirty="0"/>
                        <a:t>依存症</a:t>
                      </a:r>
                    </a:p>
                  </a:txBody>
                  <a:tcPr marT="41564" marB="41564"/>
                </a:tc>
                <a:tc>
                  <a:txBody>
                    <a:bodyPr/>
                    <a:lstStyle/>
                    <a:p>
                      <a:r>
                        <a:rPr kumimoji="1" lang="ja-JP" altLang="en-US" sz="1100" dirty="0" err="1"/>
                        <a:t>てん</a:t>
                      </a:r>
                      <a:endParaRPr kumimoji="1" lang="en-US" altLang="ja-JP" sz="1100" dirty="0"/>
                    </a:p>
                    <a:p>
                      <a:r>
                        <a:rPr kumimoji="1" lang="ja-JP" altLang="en-US" sz="1100" dirty="0"/>
                        <a:t>かん</a:t>
                      </a:r>
                    </a:p>
                  </a:txBody>
                  <a:tcPr marT="41564" marB="41564"/>
                </a:tc>
                <a:tc>
                  <a:txBody>
                    <a:bodyPr/>
                    <a:lstStyle/>
                    <a:p>
                      <a:r>
                        <a:rPr kumimoji="1" lang="ja-JP" altLang="en-US" sz="1100" dirty="0"/>
                        <a:t>高次脳</a:t>
                      </a:r>
                      <a:endParaRPr kumimoji="1" lang="en-US" altLang="ja-JP" sz="1100" dirty="0"/>
                    </a:p>
                    <a:p>
                      <a:r>
                        <a:rPr kumimoji="1" lang="ja-JP" altLang="en-US" sz="1100" dirty="0"/>
                        <a:t>機能障害</a:t>
                      </a:r>
                    </a:p>
                  </a:txBody>
                  <a:tcPr marT="41564" marB="41564"/>
                </a:tc>
                <a:tc>
                  <a:txBody>
                    <a:bodyPr/>
                    <a:lstStyle/>
                    <a:p>
                      <a:r>
                        <a:rPr kumimoji="1" lang="ja-JP" altLang="en-US" sz="1100" dirty="0"/>
                        <a:t>摂食障害</a:t>
                      </a:r>
                    </a:p>
                  </a:txBody>
                  <a:tcPr marT="41564" marB="41564"/>
                </a:tc>
                <a:tc>
                  <a:txBody>
                    <a:bodyPr/>
                    <a:lstStyle/>
                    <a:p>
                      <a:r>
                        <a:rPr kumimoji="1" lang="ja-JP" altLang="en-US" sz="1100" dirty="0"/>
                        <a:t>災害医療</a:t>
                      </a:r>
                    </a:p>
                  </a:txBody>
                  <a:tcPr marT="41564" marB="41564"/>
                </a:tc>
                <a:tc>
                  <a:txBody>
                    <a:bodyPr/>
                    <a:lstStyle/>
                    <a:p>
                      <a:r>
                        <a:rPr kumimoji="1" lang="ja-JP" altLang="en-US" sz="1100" dirty="0"/>
                        <a:t>医療</a:t>
                      </a:r>
                      <a:endParaRPr kumimoji="1" lang="en-US" altLang="ja-JP" sz="1100" dirty="0"/>
                    </a:p>
                    <a:p>
                      <a:r>
                        <a:rPr kumimoji="1" lang="ja-JP" altLang="en-US" sz="1100" dirty="0"/>
                        <a:t>観察</a:t>
                      </a:r>
                    </a:p>
                  </a:txBody>
                  <a:tcPr marT="41564" marB="41564"/>
                </a:tc>
                <a:extLst>
                  <a:ext uri="{0D108BD9-81ED-4DB2-BD59-A6C34878D82A}">
                    <a16:rowId xmlns:a16="http://schemas.microsoft.com/office/drawing/2014/main" val="1038908412"/>
                  </a:ext>
                </a:extLst>
              </a:tr>
              <a:tr h="266008">
                <a:tc rowSpan="3">
                  <a:txBody>
                    <a:bodyPr/>
                    <a:lstStyle/>
                    <a:p>
                      <a:r>
                        <a:rPr kumimoji="1" lang="ja-JP" altLang="en-US" sz="1200" dirty="0"/>
                        <a:t>全域</a:t>
                      </a:r>
                      <a:endParaRPr kumimoji="1" lang="en-US" altLang="ja-JP" sz="1200" dirty="0"/>
                    </a:p>
                  </a:txBody>
                  <a:tcPr marT="41564" marB="41564"/>
                </a:tc>
                <a:tc>
                  <a:txBody>
                    <a:bodyPr/>
                    <a:lstStyle/>
                    <a:p>
                      <a:r>
                        <a:rPr kumimoji="1" lang="en-US" altLang="ja-JP" sz="1200" dirty="0"/>
                        <a:t>A</a:t>
                      </a:r>
                      <a:r>
                        <a:rPr kumimoji="1" lang="ja-JP" altLang="en-US" sz="1200" dirty="0"/>
                        <a:t>病院</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extLst>
                  <a:ext uri="{0D108BD9-81ED-4DB2-BD59-A6C34878D82A}">
                    <a16:rowId xmlns:a16="http://schemas.microsoft.com/office/drawing/2014/main" val="294056136"/>
                  </a:ext>
                </a:extLst>
              </a:tr>
              <a:tr h="266008">
                <a:tc vMerge="1">
                  <a:txBody>
                    <a:bodyPr/>
                    <a:lstStyle/>
                    <a:p>
                      <a:endParaRPr kumimoji="1" lang="en-US" altLang="ja-JP" sz="1400" dirty="0"/>
                    </a:p>
                  </a:txBody>
                  <a:tcPr/>
                </a:tc>
                <a:tc>
                  <a:txBody>
                    <a:bodyPr/>
                    <a:lstStyle/>
                    <a:p>
                      <a:r>
                        <a:rPr kumimoji="1" lang="en-US" altLang="ja-JP" sz="1200" dirty="0"/>
                        <a:t>B</a:t>
                      </a:r>
                      <a:r>
                        <a:rPr kumimoji="1" lang="ja-JP" altLang="en-US" sz="1200" dirty="0"/>
                        <a:t>病院</a:t>
                      </a:r>
                      <a:endParaRPr kumimoji="1" lang="en-US" altLang="ja-JP" sz="12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extLst>
                  <a:ext uri="{0D108BD9-81ED-4DB2-BD59-A6C34878D82A}">
                    <a16:rowId xmlns:a16="http://schemas.microsoft.com/office/drawing/2014/main" val="2773288266"/>
                  </a:ext>
                </a:extLst>
              </a:tr>
              <a:tr h="266008">
                <a:tc vMerge="1">
                  <a:txBody>
                    <a:bodyPr/>
                    <a:lstStyle/>
                    <a:p>
                      <a:endParaRPr kumimoji="1" lang="en-US" altLang="ja-JP" sz="1300" dirty="0"/>
                    </a:p>
                  </a:txBody>
                  <a:tcPr/>
                </a:tc>
                <a:tc>
                  <a:txBody>
                    <a:bodyPr/>
                    <a:lstStyle/>
                    <a:p>
                      <a:r>
                        <a:rPr kumimoji="1" lang="en-US" altLang="ja-JP" sz="1200" dirty="0"/>
                        <a:t>C</a:t>
                      </a:r>
                      <a:r>
                        <a:rPr kumimoji="1" lang="ja-JP" altLang="en-US" sz="1200" dirty="0"/>
                        <a:t>病院</a:t>
                      </a:r>
                      <a:endParaRPr kumimoji="1" lang="en-US" altLang="ja-JP" sz="12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extLst>
                  <a:ext uri="{0D108BD9-81ED-4DB2-BD59-A6C34878D82A}">
                    <a16:rowId xmlns:a16="http://schemas.microsoft.com/office/drawing/2014/main" val="2886765669"/>
                  </a:ext>
                </a:extLst>
              </a:tr>
              <a:tr h="266008">
                <a:tc rowSpan="6">
                  <a:txBody>
                    <a:bodyPr/>
                    <a:lstStyle/>
                    <a:p>
                      <a:r>
                        <a:rPr kumimoji="1" lang="ja-JP" altLang="en-US" sz="1200" dirty="0"/>
                        <a:t>○○圏域</a:t>
                      </a:r>
                    </a:p>
                  </a:txBody>
                  <a:tcPr marT="41564" marB="41564"/>
                </a:tc>
                <a:tc>
                  <a:txBody>
                    <a:bodyPr/>
                    <a:lstStyle/>
                    <a:p>
                      <a:r>
                        <a:rPr kumimoji="1" lang="en-US" altLang="ja-JP" sz="1200" dirty="0"/>
                        <a:t>A</a:t>
                      </a:r>
                      <a:r>
                        <a:rPr kumimoji="1" lang="ja-JP" altLang="en-US" sz="1200" dirty="0"/>
                        <a:t>病院</a:t>
                      </a:r>
                      <a:endParaRPr kumimoji="1" lang="en-US" altLang="ja-JP" sz="12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extLst>
                  <a:ext uri="{0D108BD9-81ED-4DB2-BD59-A6C34878D82A}">
                    <a16:rowId xmlns:a16="http://schemas.microsoft.com/office/drawing/2014/main" val="1684024586"/>
                  </a:ext>
                </a:extLst>
              </a:tr>
              <a:tr h="266008">
                <a:tc vMerge="1">
                  <a:txBody>
                    <a:bodyPr/>
                    <a:lstStyle/>
                    <a:p>
                      <a:endParaRPr kumimoji="1" lang="ja-JP" altLang="en-US"/>
                    </a:p>
                  </a:txBody>
                  <a:tcPr/>
                </a:tc>
                <a:tc>
                  <a:txBody>
                    <a:bodyPr/>
                    <a:lstStyle/>
                    <a:p>
                      <a:r>
                        <a:rPr kumimoji="1" lang="en-US" altLang="ja-JP" sz="1200" dirty="0"/>
                        <a:t>D</a:t>
                      </a:r>
                      <a:r>
                        <a:rPr kumimoji="1" lang="ja-JP" altLang="en-US" sz="1200" dirty="0"/>
                        <a:t>病院</a:t>
                      </a:r>
                      <a:endParaRPr kumimoji="1" lang="en-US" altLang="ja-JP" sz="12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extLst>
                  <a:ext uri="{0D108BD9-81ED-4DB2-BD59-A6C34878D82A}">
                    <a16:rowId xmlns:a16="http://schemas.microsoft.com/office/drawing/2014/main" val="1356540617"/>
                  </a:ext>
                </a:extLst>
              </a:tr>
              <a:tr h="266008">
                <a:tc vMerge="1">
                  <a:txBody>
                    <a:bodyPr/>
                    <a:lstStyle/>
                    <a:p>
                      <a:endParaRPr kumimoji="1" lang="ja-JP" altLang="en-US"/>
                    </a:p>
                  </a:txBody>
                  <a:tcPr/>
                </a:tc>
                <a:tc>
                  <a:txBody>
                    <a:bodyPr/>
                    <a:lstStyle/>
                    <a:p>
                      <a:r>
                        <a:rPr kumimoji="1" lang="en-US" altLang="ja-JP" sz="1200" dirty="0"/>
                        <a:t>E</a:t>
                      </a:r>
                      <a:r>
                        <a:rPr kumimoji="1" lang="ja-JP" altLang="en-US" sz="1200" dirty="0"/>
                        <a:t>病院</a:t>
                      </a:r>
                      <a:endParaRPr kumimoji="1" lang="en-US" altLang="ja-JP" sz="12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extLst>
                  <a:ext uri="{0D108BD9-81ED-4DB2-BD59-A6C34878D82A}">
                    <a16:rowId xmlns:a16="http://schemas.microsoft.com/office/drawing/2014/main" val="3932744878"/>
                  </a:ext>
                </a:extLst>
              </a:tr>
              <a:tr h="266008">
                <a:tc vMerge="1">
                  <a:txBody>
                    <a:bodyPr/>
                    <a:lstStyle/>
                    <a:p>
                      <a:endParaRPr kumimoji="1" lang="ja-JP" altLang="en-US"/>
                    </a:p>
                  </a:txBody>
                  <a:tcPr/>
                </a:tc>
                <a:tc>
                  <a:txBody>
                    <a:bodyPr/>
                    <a:lstStyle/>
                    <a:p>
                      <a:r>
                        <a:rPr kumimoji="1" lang="en-US" altLang="ja-JP" sz="1200" dirty="0"/>
                        <a:t>F</a:t>
                      </a:r>
                      <a:r>
                        <a:rPr kumimoji="1" lang="ja-JP" altLang="en-US" sz="1200" dirty="0"/>
                        <a:t>診療所</a:t>
                      </a:r>
                      <a:endParaRPr kumimoji="1" lang="en-US" altLang="ja-JP" sz="12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extLst>
                  <a:ext uri="{0D108BD9-81ED-4DB2-BD59-A6C34878D82A}">
                    <a16:rowId xmlns:a16="http://schemas.microsoft.com/office/drawing/2014/main" val="3669538979"/>
                  </a:ext>
                </a:extLst>
              </a:tr>
              <a:tr h="266008">
                <a:tc vMerge="1">
                  <a:txBody>
                    <a:bodyPr/>
                    <a:lstStyle/>
                    <a:p>
                      <a:endParaRPr kumimoji="1" lang="ja-JP" altLang="en-US" sz="1400" dirty="0"/>
                    </a:p>
                  </a:txBody>
                  <a:tcPr/>
                </a:tc>
                <a:tc>
                  <a:txBody>
                    <a:bodyPr/>
                    <a:lstStyle/>
                    <a:p>
                      <a:r>
                        <a:rPr kumimoji="1" lang="en-US" altLang="ja-JP" sz="1200" dirty="0"/>
                        <a:t>G</a:t>
                      </a:r>
                      <a:r>
                        <a:rPr kumimoji="1" lang="ja-JP" altLang="en-US" sz="1200" dirty="0"/>
                        <a:t>診療所</a:t>
                      </a:r>
                      <a:endParaRPr kumimoji="1" lang="en-US" altLang="ja-JP" sz="12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extLst>
                  <a:ext uri="{0D108BD9-81ED-4DB2-BD59-A6C34878D82A}">
                    <a16:rowId xmlns:a16="http://schemas.microsoft.com/office/drawing/2014/main" val="3990400334"/>
                  </a:ext>
                </a:extLst>
              </a:tr>
              <a:tr h="266008">
                <a:tc vMerge="1">
                  <a:txBody>
                    <a:bodyPr/>
                    <a:lstStyle/>
                    <a:p>
                      <a:endParaRPr kumimoji="1" lang="ja-JP" altLang="en-US" sz="1300" dirty="0"/>
                    </a:p>
                  </a:txBody>
                  <a:tcPr/>
                </a:tc>
                <a:tc>
                  <a:txBody>
                    <a:bodyPr/>
                    <a:lstStyle/>
                    <a:p>
                      <a:r>
                        <a:rPr kumimoji="1" lang="en-US" altLang="ja-JP" sz="1200" dirty="0"/>
                        <a:t>H</a:t>
                      </a:r>
                      <a:r>
                        <a:rPr kumimoji="1" lang="ja-JP" altLang="en-US" sz="1200" dirty="0"/>
                        <a:t>訪看</a:t>
                      </a:r>
                      <a:r>
                        <a:rPr kumimoji="1" lang="en-US" altLang="ja-JP" sz="1200" dirty="0"/>
                        <a:t>ST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extLst>
                  <a:ext uri="{0D108BD9-81ED-4DB2-BD59-A6C34878D82A}">
                    <a16:rowId xmlns:a16="http://schemas.microsoft.com/office/drawing/2014/main" val="483551756"/>
                  </a:ext>
                </a:extLst>
              </a:tr>
              <a:tr h="266008">
                <a:tc rowSpan="6">
                  <a:txBody>
                    <a:bodyPr/>
                    <a:lstStyle/>
                    <a:p>
                      <a:r>
                        <a:rPr kumimoji="1" lang="ja-JP" altLang="en-US" sz="1200" dirty="0"/>
                        <a:t>△△</a:t>
                      </a:r>
                      <a:endParaRPr kumimoji="1" lang="en-US" altLang="ja-JP" sz="1200" dirty="0"/>
                    </a:p>
                    <a:p>
                      <a:r>
                        <a:rPr kumimoji="1" lang="ja-JP" altLang="en-US" sz="1200" dirty="0"/>
                        <a:t>圏域</a:t>
                      </a:r>
                    </a:p>
                  </a:txBody>
                  <a:tcPr marT="41564" marB="41564"/>
                </a:tc>
                <a:tc>
                  <a:txBody>
                    <a:bodyPr/>
                    <a:lstStyle/>
                    <a:p>
                      <a:r>
                        <a:rPr kumimoji="1" lang="en-US" altLang="ja-JP" sz="1200" dirty="0"/>
                        <a:t>B</a:t>
                      </a:r>
                      <a:r>
                        <a:rPr kumimoji="1" lang="ja-JP" altLang="en-US" sz="1200" dirty="0"/>
                        <a:t>病院</a:t>
                      </a:r>
                      <a:endParaRPr kumimoji="1" lang="en-US" altLang="ja-JP" sz="12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kumimoji="1" lang="ja-JP" altLang="en-US" sz="1100" dirty="0"/>
                        <a:t>◎</a:t>
                      </a:r>
                    </a:p>
                  </a:txBody>
                  <a:tcPr marT="41564" marB="41564"/>
                </a:tc>
                <a:extLst>
                  <a:ext uri="{0D108BD9-81ED-4DB2-BD59-A6C34878D82A}">
                    <a16:rowId xmlns:a16="http://schemas.microsoft.com/office/drawing/2014/main" val="1689813874"/>
                  </a:ext>
                </a:extLst>
              </a:tr>
              <a:tr h="266008">
                <a:tc vMerge="1">
                  <a:txBody>
                    <a:bodyPr/>
                    <a:lstStyle/>
                    <a:p>
                      <a:endParaRPr kumimoji="1" lang="ja-JP" altLang="en-US"/>
                    </a:p>
                  </a:txBody>
                  <a:tcPr/>
                </a:tc>
                <a:tc>
                  <a:txBody>
                    <a:bodyPr/>
                    <a:lstStyle/>
                    <a:p>
                      <a:r>
                        <a:rPr kumimoji="1" lang="en-US" altLang="ja-JP" sz="1200" dirty="0"/>
                        <a:t>I</a:t>
                      </a:r>
                      <a:r>
                        <a:rPr kumimoji="1" lang="ja-JP" altLang="en-US" sz="1200" dirty="0"/>
                        <a:t>病院</a:t>
                      </a:r>
                      <a:endParaRPr kumimoji="1" lang="en-US" altLang="ja-JP" sz="12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extLst>
                  <a:ext uri="{0D108BD9-81ED-4DB2-BD59-A6C34878D82A}">
                    <a16:rowId xmlns:a16="http://schemas.microsoft.com/office/drawing/2014/main" val="26019778"/>
                  </a:ext>
                </a:extLst>
              </a:tr>
              <a:tr h="266008">
                <a:tc vMerge="1">
                  <a:txBody>
                    <a:bodyPr/>
                    <a:lstStyle/>
                    <a:p>
                      <a:endParaRPr kumimoji="1" lang="ja-JP" altLang="en-US"/>
                    </a:p>
                  </a:txBody>
                  <a:tcPr/>
                </a:tc>
                <a:tc>
                  <a:txBody>
                    <a:bodyPr/>
                    <a:lstStyle/>
                    <a:p>
                      <a:r>
                        <a:rPr kumimoji="1" lang="en-US" altLang="ja-JP" sz="1200" dirty="0"/>
                        <a:t>J</a:t>
                      </a:r>
                      <a:r>
                        <a:rPr kumimoji="1" lang="ja-JP" altLang="en-US" sz="1200" dirty="0"/>
                        <a:t>病院</a:t>
                      </a:r>
                      <a:endParaRPr kumimoji="1" lang="en-US" altLang="ja-JP" sz="1200" dirty="0"/>
                    </a:p>
                  </a:txBody>
                  <a:tcPr marT="41564" marB="41564"/>
                </a:tc>
                <a:tc>
                  <a:txBody>
                    <a:bodyPr/>
                    <a:lstStyle/>
                    <a:p>
                      <a:r>
                        <a:rPr lang="ja-JP" altLang="en-US" sz="1100" dirty="0"/>
                        <a:t>◎</a:t>
                      </a:r>
                      <a:endParaRPr kumimoji="1" lang="ja-JP" altLang="en-US" sz="11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extLst>
                  <a:ext uri="{0D108BD9-81ED-4DB2-BD59-A6C34878D82A}">
                    <a16:rowId xmlns:a16="http://schemas.microsoft.com/office/drawing/2014/main" val="2481995020"/>
                  </a:ext>
                </a:extLst>
              </a:tr>
              <a:tr h="266008">
                <a:tc vMerge="1">
                  <a:txBody>
                    <a:bodyPr/>
                    <a:lstStyle/>
                    <a:p>
                      <a:endParaRPr kumimoji="1" lang="ja-JP" altLang="en-US" sz="1400" dirty="0"/>
                    </a:p>
                  </a:txBody>
                  <a:tcPr/>
                </a:tc>
                <a:tc>
                  <a:txBody>
                    <a:bodyPr/>
                    <a:lstStyle/>
                    <a:p>
                      <a:r>
                        <a:rPr kumimoji="1" lang="en-US" altLang="ja-JP" sz="1200" dirty="0"/>
                        <a:t>K</a:t>
                      </a:r>
                      <a:r>
                        <a:rPr kumimoji="1" lang="ja-JP" altLang="en-US" sz="1200" dirty="0"/>
                        <a:t>病院</a:t>
                      </a:r>
                      <a:endParaRPr kumimoji="1" lang="en-US" altLang="ja-JP" sz="12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extLst>
                  <a:ext uri="{0D108BD9-81ED-4DB2-BD59-A6C34878D82A}">
                    <a16:rowId xmlns:a16="http://schemas.microsoft.com/office/drawing/2014/main" val="807238166"/>
                  </a:ext>
                </a:extLst>
              </a:tr>
              <a:tr h="266008">
                <a:tc vMerge="1">
                  <a:txBody>
                    <a:bodyPr/>
                    <a:lstStyle/>
                    <a:p>
                      <a:endParaRPr kumimoji="1" lang="ja-JP" altLang="en-US" sz="1400" dirty="0"/>
                    </a:p>
                  </a:txBody>
                  <a:tcPr/>
                </a:tc>
                <a:tc>
                  <a:txBody>
                    <a:bodyPr/>
                    <a:lstStyle/>
                    <a:p>
                      <a:r>
                        <a:rPr kumimoji="1" lang="en-US" altLang="ja-JP" sz="1200" dirty="0"/>
                        <a:t>L</a:t>
                      </a:r>
                      <a:r>
                        <a:rPr kumimoji="1" lang="ja-JP" altLang="en-US" sz="1200" dirty="0"/>
                        <a:t>診療所</a:t>
                      </a:r>
                      <a:endParaRPr kumimoji="1" lang="en-US" altLang="ja-JP" sz="12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extLst>
                  <a:ext uri="{0D108BD9-81ED-4DB2-BD59-A6C34878D82A}">
                    <a16:rowId xmlns:a16="http://schemas.microsoft.com/office/drawing/2014/main" val="4261225806"/>
                  </a:ext>
                </a:extLst>
              </a:tr>
              <a:tr h="266008">
                <a:tc vMerge="1">
                  <a:txBody>
                    <a:bodyPr/>
                    <a:lstStyle/>
                    <a:p>
                      <a:endParaRPr kumimoji="1" lang="ja-JP" altLang="en-US" sz="1300" dirty="0"/>
                    </a:p>
                  </a:txBody>
                  <a:tcPr/>
                </a:tc>
                <a:tc>
                  <a:txBody>
                    <a:bodyPr/>
                    <a:lstStyle/>
                    <a:p>
                      <a:r>
                        <a:rPr kumimoji="1" lang="en-US" altLang="ja-JP" sz="1200" dirty="0"/>
                        <a:t>M</a:t>
                      </a:r>
                      <a:r>
                        <a:rPr kumimoji="1" lang="ja-JP" altLang="en-US" sz="1200" dirty="0"/>
                        <a:t>診療所</a:t>
                      </a:r>
                      <a:endParaRPr kumimoji="1" lang="en-US" altLang="ja-JP" sz="12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〇</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extLst>
                  <a:ext uri="{0D108BD9-81ED-4DB2-BD59-A6C34878D82A}">
                    <a16:rowId xmlns:a16="http://schemas.microsoft.com/office/drawing/2014/main" val="3965341303"/>
                  </a:ext>
                </a:extLst>
              </a:tr>
              <a:tr h="266008">
                <a:tc rowSpan="3">
                  <a:txBody>
                    <a:bodyPr/>
                    <a:lstStyle/>
                    <a:p>
                      <a:r>
                        <a:rPr kumimoji="1" lang="ja-JP" altLang="en-US" sz="1200" dirty="0"/>
                        <a:t>◆◆</a:t>
                      </a:r>
                      <a:endParaRPr kumimoji="1" lang="en-US" altLang="ja-JP" sz="1200" dirty="0"/>
                    </a:p>
                    <a:p>
                      <a:r>
                        <a:rPr kumimoji="1" lang="ja-JP" altLang="en-US" sz="1200" dirty="0"/>
                        <a:t>圏域</a:t>
                      </a:r>
                    </a:p>
                  </a:txBody>
                  <a:tcPr marT="41564" marB="41564"/>
                </a:tc>
                <a:tc>
                  <a:txBody>
                    <a:bodyPr/>
                    <a:lstStyle/>
                    <a:p>
                      <a:r>
                        <a:rPr kumimoji="1" lang="en-US" altLang="ja-JP" sz="1200" dirty="0"/>
                        <a:t>C</a:t>
                      </a:r>
                      <a:r>
                        <a:rPr kumimoji="1" lang="ja-JP" altLang="en-US" sz="1200" dirty="0"/>
                        <a:t>病院</a:t>
                      </a:r>
                      <a:endParaRPr kumimoji="1" lang="en-US" altLang="ja-JP" sz="12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extLst>
                  <a:ext uri="{0D108BD9-81ED-4DB2-BD59-A6C34878D82A}">
                    <a16:rowId xmlns:a16="http://schemas.microsoft.com/office/drawing/2014/main" val="763843239"/>
                  </a:ext>
                </a:extLst>
              </a:tr>
              <a:tr h="266008">
                <a:tc vMerge="1">
                  <a:txBody>
                    <a:bodyPr/>
                    <a:lstStyle/>
                    <a:p>
                      <a:endParaRPr kumimoji="1" lang="ja-JP" altLang="en-US" sz="1300" dirty="0"/>
                    </a:p>
                  </a:txBody>
                  <a:tcPr/>
                </a:tc>
                <a:tc>
                  <a:txBody>
                    <a:bodyPr/>
                    <a:lstStyle/>
                    <a:p>
                      <a:r>
                        <a:rPr kumimoji="1" lang="en-US" altLang="ja-JP" sz="1200" dirty="0"/>
                        <a:t>N</a:t>
                      </a:r>
                      <a:r>
                        <a:rPr kumimoji="1" lang="ja-JP" altLang="en-US" sz="1200" dirty="0"/>
                        <a:t>病院</a:t>
                      </a:r>
                      <a:endParaRPr kumimoji="1" lang="en-US" altLang="ja-JP" sz="1200" dirty="0"/>
                    </a:p>
                  </a:txBody>
                  <a:tcPr marT="41564" marB="41564"/>
                </a:tc>
                <a:tc>
                  <a:txBody>
                    <a:bodyPr/>
                    <a:lstStyle/>
                    <a:p>
                      <a:r>
                        <a:rPr lang="ja-JP" altLang="en-US" sz="1100" dirty="0"/>
                        <a:t>◎</a:t>
                      </a:r>
                      <a:endParaRPr kumimoji="1" lang="ja-JP" altLang="en-US" sz="1100" dirty="0"/>
                    </a:p>
                  </a:txBody>
                  <a:tcPr marT="41564" marB="41564"/>
                </a:tc>
                <a:tc>
                  <a:txBody>
                    <a:bodyPr/>
                    <a:lstStyle/>
                    <a:p>
                      <a:r>
                        <a:rPr lang="ja-JP" altLang="en-US" sz="1100" dirty="0"/>
                        <a:t>◎</a:t>
                      </a:r>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t>◎</a:t>
                      </a:r>
                      <a:endParaRPr kumimoji="1" lang="ja-JP" altLang="en-US" sz="1100" dirty="0"/>
                    </a:p>
                  </a:txBody>
                  <a:tcPr marT="41564" marB="4156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extLst>
                  <a:ext uri="{0D108BD9-81ED-4DB2-BD59-A6C34878D82A}">
                    <a16:rowId xmlns:a16="http://schemas.microsoft.com/office/drawing/2014/main" val="2236918522"/>
                  </a:ext>
                </a:extLst>
              </a:tr>
              <a:tr h="282632">
                <a:tc vMerge="1">
                  <a:txBody>
                    <a:bodyPr/>
                    <a:lstStyle/>
                    <a:p>
                      <a:endParaRPr kumimoji="1" lang="ja-JP" altLang="en-US" sz="1300" dirty="0"/>
                    </a:p>
                  </a:txBody>
                  <a:tcPr/>
                </a:tc>
                <a:tc>
                  <a:txBody>
                    <a:bodyPr/>
                    <a:lstStyle/>
                    <a:p>
                      <a:r>
                        <a:rPr kumimoji="1" lang="en-US" altLang="ja-JP" sz="1200" dirty="0"/>
                        <a:t>O</a:t>
                      </a:r>
                      <a:r>
                        <a:rPr kumimoji="1" lang="ja-JP" altLang="en-US" sz="1200" dirty="0"/>
                        <a:t>診療所</a:t>
                      </a:r>
                      <a:endParaRPr kumimoji="1" lang="en-US" altLang="ja-JP" sz="12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tc>
                  <a:txBody>
                    <a:bodyPr/>
                    <a:lstStyle/>
                    <a:p>
                      <a:r>
                        <a:rPr kumimoji="1" lang="ja-JP" altLang="en-US" sz="1100" dirty="0"/>
                        <a:t>○</a:t>
                      </a:r>
                    </a:p>
                  </a:txBody>
                  <a:tcPr marT="41564" marB="41564"/>
                </a:tc>
                <a:tc>
                  <a:txBody>
                    <a:bodyPr/>
                    <a:lstStyle/>
                    <a:p>
                      <a:r>
                        <a:rPr kumimoji="1" lang="ja-JP" altLang="en-US" sz="1100" dirty="0"/>
                        <a:t>○</a:t>
                      </a:r>
                    </a:p>
                  </a:txBody>
                  <a:tcPr marT="41564" marB="41564"/>
                </a:tc>
                <a:tc>
                  <a:txBody>
                    <a:bodyPr/>
                    <a:lstStyle/>
                    <a:p>
                      <a:endParaRPr kumimoji="1" lang="ja-JP" altLang="en-US" sz="1100" dirty="0"/>
                    </a:p>
                  </a:txBody>
                  <a:tcPr marT="41564" marB="41564"/>
                </a:tc>
                <a:tc>
                  <a:txBody>
                    <a:bodyPr/>
                    <a:lstStyle/>
                    <a:p>
                      <a:endParaRPr kumimoji="1" lang="ja-JP" altLang="en-US" sz="1100" dirty="0"/>
                    </a:p>
                  </a:txBody>
                  <a:tcPr marT="41564" marB="41564"/>
                </a:tc>
                <a:extLst>
                  <a:ext uri="{0D108BD9-81ED-4DB2-BD59-A6C34878D82A}">
                    <a16:rowId xmlns:a16="http://schemas.microsoft.com/office/drawing/2014/main" val="8954213"/>
                  </a:ext>
                </a:extLst>
              </a:tr>
            </a:tbl>
          </a:graphicData>
        </a:graphic>
      </p:graphicFrame>
      <p:sp>
        <p:nvSpPr>
          <p:cNvPr id="9" name="テキスト ボックス 8"/>
          <p:cNvSpPr txBox="1"/>
          <p:nvPr/>
        </p:nvSpPr>
        <p:spPr>
          <a:xfrm>
            <a:off x="1363787" y="6468098"/>
            <a:ext cx="861806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ＭＳ Ｐゴシック"/>
                <a:cs typeface="+mn-cs"/>
              </a:rPr>
              <a:t>☆ ：都道府県連携拠点機能を担う医療機関、◎：地域連携拠点機能を担う医療機関、〇：地域精神科医療提供機能を担う医療機関</a:t>
            </a:r>
          </a:p>
        </p:txBody>
      </p:sp>
      <p:sp>
        <p:nvSpPr>
          <p:cNvPr id="6" name="スライド番号プレースホルダー 4"/>
          <p:cNvSpPr>
            <a:spLocks noGrp="1"/>
          </p:cNvSpPr>
          <p:nvPr>
            <p:ph type="sldNum" sz="quarter" idx="12"/>
          </p:nvPr>
        </p:nvSpPr>
        <p:spPr>
          <a:xfrm>
            <a:off x="7965830" y="6515844"/>
            <a:ext cx="23114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927FFD-3D24-4EC2-AEC8-E83A8D96C0AC}" type="slidenum">
              <a:rPr kumimoji="1" lang="ja-JP" altLang="en-US" sz="1400" b="0" i="0" u="none" strike="noStrike" kern="1200" cap="none" spc="0" normalizeH="0" baseline="0" noProof="0">
                <a:ln>
                  <a:noFill/>
                </a:ln>
                <a:solidFill>
                  <a:prstClr val="black">
                    <a:tint val="75000"/>
                  </a:prstClr>
                </a:solidFill>
                <a:effectLst/>
                <a:uLnTx/>
                <a:uFillTx/>
                <a:latin typeface="ＭＳ Ｐゴシック"/>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1400" b="0" i="0" u="none" strike="noStrike" kern="1200" cap="none" spc="0" normalizeH="0" baseline="0" noProof="0" dirty="0">
              <a:ln>
                <a:noFill/>
              </a:ln>
              <a:solidFill>
                <a:prstClr val="black">
                  <a:tint val="75000"/>
                </a:prstClr>
              </a:solidFill>
              <a:effectLst/>
              <a:uLnTx/>
              <a:uFillTx/>
              <a:latin typeface="ＭＳ Ｐゴシック"/>
              <a:ea typeface="游ゴシック" panose="020B0400000000000000" pitchFamily="50" charset="-128"/>
              <a:cs typeface="+mn-cs"/>
            </a:endParaRPr>
          </a:p>
        </p:txBody>
      </p:sp>
      <p:grpSp>
        <p:nvGrpSpPr>
          <p:cNvPr id="7" name="グループ化 6">
            <a:extLst>
              <a:ext uri="{FF2B5EF4-FFF2-40B4-BE49-F238E27FC236}">
                <a16:creationId xmlns:a16="http://schemas.microsoft.com/office/drawing/2014/main" id="{F8C22ACF-D611-42C4-8547-BC69A4015D1A}"/>
              </a:ext>
            </a:extLst>
          </p:cNvPr>
          <p:cNvGrpSpPr/>
          <p:nvPr/>
        </p:nvGrpSpPr>
        <p:grpSpPr>
          <a:xfrm>
            <a:off x="9749096" y="93708"/>
            <a:ext cx="2442904" cy="302805"/>
            <a:chOff x="8112864" y="141043"/>
            <a:chExt cx="3207178" cy="366395"/>
          </a:xfrm>
        </p:grpSpPr>
        <p:sp>
          <p:nvSpPr>
            <p:cNvPr id="10" name="矢印: 五方向 9">
              <a:extLst>
                <a:ext uri="{FF2B5EF4-FFF2-40B4-BE49-F238E27FC236}">
                  <a16:creationId xmlns:a16="http://schemas.microsoft.com/office/drawing/2014/main" id="{21B47AB9-5443-4016-B92D-D1D1BE3F391A}"/>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矢印: 五方向 10">
              <a:extLst>
                <a:ext uri="{FF2B5EF4-FFF2-40B4-BE49-F238E27FC236}">
                  <a16:creationId xmlns:a16="http://schemas.microsoft.com/office/drawing/2014/main" id="{6EFAC98B-D582-43EB-ADD6-AA5547AC35C5}"/>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12" name="矢印: 五方向 11">
              <a:extLst>
                <a:ext uri="{FF2B5EF4-FFF2-40B4-BE49-F238E27FC236}">
                  <a16:creationId xmlns:a16="http://schemas.microsoft.com/office/drawing/2014/main" id="{BB880183-5921-48F2-B5EC-9E2F5595D4F5}"/>
                </a:ext>
              </a:extLst>
            </p:cNvPr>
            <p:cNvSpPr/>
            <p:nvPr/>
          </p:nvSpPr>
          <p:spPr>
            <a:xfrm>
              <a:off x="9706150"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13" name="矢印: 五方向 12">
              <a:extLst>
                <a:ext uri="{FF2B5EF4-FFF2-40B4-BE49-F238E27FC236}">
                  <a16:creationId xmlns:a16="http://schemas.microsoft.com/office/drawing/2014/main" id="{9DD8133C-7BDC-4773-813C-AB840C729B3B}"/>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Tree>
    <p:extLst>
      <p:ext uri="{BB962C8B-B14F-4D97-AF65-F5344CB8AC3E}">
        <p14:creationId xmlns:p14="http://schemas.microsoft.com/office/powerpoint/2010/main" val="38460671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a:extLst>
              <a:ext uri="{FF2B5EF4-FFF2-40B4-BE49-F238E27FC236}">
                <a16:creationId xmlns:a16="http://schemas.microsoft.com/office/drawing/2014/main" id="{54BCAEEF-754A-4A37-BE7E-DAE8A6C0180A}"/>
              </a:ext>
            </a:extLst>
          </p:cNvPr>
          <p:cNvPicPr>
            <a:picLocks noChangeAspect="1"/>
          </p:cNvPicPr>
          <p:nvPr/>
        </p:nvPicPr>
        <p:blipFill>
          <a:blip r:embed="rId3"/>
          <a:stretch>
            <a:fillRect/>
          </a:stretch>
        </p:blipFill>
        <p:spPr>
          <a:xfrm>
            <a:off x="4980759" y="4034216"/>
            <a:ext cx="4402800" cy="1102456"/>
          </a:xfrm>
          <a:prstGeom prst="rect">
            <a:avLst/>
          </a:prstGeom>
          <a:ln>
            <a:solidFill>
              <a:schemeClr val="bg2"/>
            </a:solidFill>
          </a:ln>
        </p:spPr>
      </p:pic>
      <p:sp>
        <p:nvSpPr>
          <p:cNvPr id="2" name="タイトル 1">
            <a:extLst>
              <a:ext uri="{FF2B5EF4-FFF2-40B4-BE49-F238E27FC236}">
                <a16:creationId xmlns:a16="http://schemas.microsoft.com/office/drawing/2014/main" id="{5A8A87A1-974F-4944-A229-6FFC6ED6579D}"/>
              </a:ext>
            </a:extLst>
          </p:cNvPr>
          <p:cNvSpPr>
            <a:spLocks noGrp="1"/>
          </p:cNvSpPr>
          <p:nvPr>
            <p:ph type="title"/>
          </p:nvPr>
        </p:nvSpPr>
        <p:spPr/>
        <p:txBody>
          <a:bodyPr/>
          <a:lstStyle/>
          <a:p>
            <a:r>
              <a:rPr lang="en-US" altLang="ja-JP" dirty="0"/>
              <a:t>3.</a:t>
            </a:r>
            <a:r>
              <a:rPr lang="ja-JP" altLang="en-US" dirty="0"/>
              <a:t>詳細作業内容 ②医療機能一覧 </a:t>
            </a:r>
            <a:r>
              <a:rPr kumimoji="1" lang="en-US" altLang="ja-JP" dirty="0"/>
              <a:t>–</a:t>
            </a:r>
            <a:r>
              <a:rPr kumimoji="1" lang="ja-JP" altLang="en-US" dirty="0"/>
              <a:t>作業手順</a:t>
            </a:r>
          </a:p>
        </p:txBody>
      </p:sp>
      <p:sp>
        <p:nvSpPr>
          <p:cNvPr id="3" name="コンテンツ プレースホルダー 2">
            <a:extLst>
              <a:ext uri="{FF2B5EF4-FFF2-40B4-BE49-F238E27FC236}">
                <a16:creationId xmlns:a16="http://schemas.microsoft.com/office/drawing/2014/main" id="{CAE6187A-0121-4A4B-A871-CDE33889FEC6}"/>
              </a:ext>
            </a:extLst>
          </p:cNvPr>
          <p:cNvSpPr>
            <a:spLocks noGrp="1"/>
          </p:cNvSpPr>
          <p:nvPr>
            <p:ph idx="1"/>
          </p:nvPr>
        </p:nvSpPr>
        <p:spPr/>
        <p:txBody>
          <a:bodyPr/>
          <a:lstStyle/>
          <a:p>
            <a:endParaRPr kumimoji="1" lang="ja-JP" altLang="en-US"/>
          </a:p>
        </p:txBody>
      </p:sp>
      <p:sp>
        <p:nvSpPr>
          <p:cNvPr id="72" name="正方形/長方形 71">
            <a:extLst>
              <a:ext uri="{FF2B5EF4-FFF2-40B4-BE49-F238E27FC236}">
                <a16:creationId xmlns:a16="http://schemas.microsoft.com/office/drawing/2014/main" id="{3884CA69-A29F-4670-990B-C40D8B800CCC}"/>
              </a:ext>
            </a:extLst>
          </p:cNvPr>
          <p:cNvSpPr/>
          <p:nvPr/>
        </p:nvSpPr>
        <p:spPr>
          <a:xfrm>
            <a:off x="9571552" y="3352574"/>
            <a:ext cx="2505704" cy="1636252"/>
          </a:xfrm>
          <a:prstGeom prst="rect">
            <a:avLst/>
          </a:prstGeom>
          <a:solidFill>
            <a:schemeClr val="bg1"/>
          </a:solidFill>
          <a:ln>
            <a:solidFill>
              <a:srgbClr val="FF0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nSpc>
                <a:spcPct val="90000"/>
              </a:lnSpc>
              <a:spcBef>
                <a:spcPct val="20000"/>
              </a:spcBef>
            </a:pPr>
            <a:r>
              <a:rPr kumimoji="1" lang="zh-TW" altLang="en-US" sz="1400" b="0" u="sng" dirty="0">
                <a:latin typeface="Meiryo UI" panose="020B0604030504040204" pitchFamily="50" charset="-128"/>
                <a:ea typeface="Meiryo UI" panose="020B0604030504040204" pitchFamily="50" charset="-128"/>
                <a:cs typeface="Meiryo UI" panose="020B0604030504040204" pitchFamily="50" charset="-128"/>
              </a:rPr>
              <a:t>新精神保健福祉資料</a:t>
            </a:r>
            <a:r>
              <a:rPr kumimoji="1" lang="ja-JP" altLang="en-US" sz="1400" b="0" dirty="0">
                <a:latin typeface="Meiryo UI" panose="020B0604030504040204" pitchFamily="50" charset="-128"/>
                <a:ea typeface="Meiryo UI" panose="020B0604030504040204" pitchFamily="50" charset="-128"/>
                <a:cs typeface="Meiryo UI" panose="020B0604030504040204" pitchFamily="50" charset="-128"/>
              </a:rPr>
              <a:t>で領域別に患者・医療機関が多い二次医療圏を確認後、</a:t>
            </a:r>
            <a:br>
              <a:rPr kumimoji="1" lang="en-US" altLang="ja-JP" sz="1400" b="0" dirty="0">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b="0" u="sng" dirty="0">
                <a:latin typeface="Meiryo UI" panose="020B0604030504040204" pitchFamily="50" charset="-128"/>
                <a:ea typeface="Meiryo UI" panose="020B0604030504040204" pitchFamily="50" charset="-128"/>
                <a:cs typeface="Meiryo UI" panose="020B0604030504040204" pitchFamily="50" charset="-128"/>
              </a:rPr>
              <a:t>630</a:t>
            </a:r>
            <a:r>
              <a:rPr kumimoji="1" lang="ja-JP" altLang="en-US" sz="1400" b="0" u="sng" dirty="0">
                <a:latin typeface="Meiryo UI" panose="020B0604030504040204" pitchFamily="50" charset="-128"/>
                <a:ea typeface="Meiryo UI" panose="020B0604030504040204" pitchFamily="50" charset="-128"/>
                <a:cs typeface="Meiryo UI" panose="020B0604030504040204" pitchFamily="50" charset="-128"/>
              </a:rPr>
              <a:t>調査結果速報値</a:t>
            </a:r>
            <a:r>
              <a:rPr kumimoji="1" lang="ja-JP" altLang="en-US" sz="1400" b="0" dirty="0">
                <a:latin typeface="Meiryo UI" panose="020B0604030504040204" pitchFamily="50" charset="-128"/>
                <a:ea typeface="Meiryo UI" panose="020B0604030504040204" pitchFamily="50" charset="-128"/>
                <a:cs typeface="Meiryo UI" panose="020B0604030504040204" pitchFamily="50" charset="-128"/>
              </a:rPr>
              <a:t>で各領域に関連する研修受講数や届出数が多い</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ことを確認する</a:t>
            </a:r>
          </a:p>
          <a:p>
            <a:pPr>
              <a:lnSpc>
                <a:spcPct val="90000"/>
              </a:lnSpc>
              <a:spcBef>
                <a:spcPct val="20000"/>
              </a:spcBef>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その</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2</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次医療圏の中で☆の候補を考えると便利</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正方形/長方形 73">
            <a:extLst>
              <a:ext uri="{FF2B5EF4-FFF2-40B4-BE49-F238E27FC236}">
                <a16:creationId xmlns:a16="http://schemas.microsoft.com/office/drawing/2014/main" id="{58E0135C-3643-4600-9F5A-6B09CA9EAFEE}"/>
              </a:ext>
            </a:extLst>
          </p:cNvPr>
          <p:cNvSpPr/>
          <p:nvPr/>
        </p:nvSpPr>
        <p:spPr>
          <a:xfrm>
            <a:off x="3410719" y="2894683"/>
            <a:ext cx="1332759" cy="36376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zh-TW" altLang="en-US" sz="1400" u="sng" dirty="0">
                <a:latin typeface="Meiryo UI" panose="020B0604030504040204" pitchFamily="50" charset="-128"/>
                <a:ea typeface="Meiryo UI" panose="020B0604030504040204" pitchFamily="50" charset="-128"/>
                <a:cs typeface="Meiryo UI" panose="020B0604030504040204" pitchFamily="50" charset="-128"/>
              </a:rPr>
              <a:t>新精神保健</a:t>
            </a:r>
            <a:br>
              <a:rPr lang="en-US" altLang="zh-TW" sz="1400" u="sng" dirty="0">
                <a:latin typeface="Meiryo UI" panose="020B0604030504040204" pitchFamily="50" charset="-128"/>
                <a:ea typeface="Meiryo UI" panose="020B0604030504040204" pitchFamily="50" charset="-128"/>
                <a:cs typeface="Meiryo UI" panose="020B0604030504040204" pitchFamily="50" charset="-128"/>
              </a:rPr>
            </a:br>
            <a:r>
              <a:rPr lang="zh-TW" altLang="en-US" sz="1400" u="sng" dirty="0">
                <a:latin typeface="Meiryo UI" panose="020B0604030504040204" pitchFamily="50" charset="-128"/>
                <a:ea typeface="Meiryo UI" panose="020B0604030504040204" pitchFamily="50" charset="-128"/>
                <a:cs typeface="Meiryo UI" panose="020B0604030504040204" pitchFamily="50" charset="-128"/>
              </a:rPr>
              <a:t>福祉資料</a:t>
            </a:r>
            <a:br>
              <a:rPr lang="en-US" altLang="ja-JP" sz="1400" u="sng" dirty="0">
                <a:latin typeface="Meiryo UI" panose="020B0604030504040204" pitchFamily="50" charset="-128"/>
                <a:ea typeface="Meiryo UI" panose="020B0604030504040204" pitchFamily="50" charset="-128"/>
                <a:cs typeface="Meiryo UI" panose="020B0604030504040204" pitchFamily="50" charset="-128"/>
              </a:rPr>
            </a:br>
            <a:r>
              <a:rPr lang="en-US" altLang="ja-JP" sz="1400" dirty="0">
                <a:latin typeface="Meiryo UI" panose="020B0604030504040204" pitchFamily="50" charset="-128"/>
                <a:ea typeface="Meiryo UI" panose="020B0604030504040204" pitchFamily="50" charset="-128"/>
                <a:cs typeface="Meiryo UI" panose="020B0604030504040204" pitchFamily="50" charset="-128"/>
              </a:rPr>
              <a:t>(H.26 NDB)</a:t>
            </a:r>
            <a:endParaRPr lang="ja-JP" altLang="en-US" sz="1400" u="sng"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6A7EF91E-1D9E-45B1-A3AB-0BE2DF44D1FD}"/>
              </a:ext>
            </a:extLst>
          </p:cNvPr>
          <p:cNvSpPr/>
          <p:nvPr/>
        </p:nvSpPr>
        <p:spPr>
          <a:xfrm>
            <a:off x="3410719" y="4336503"/>
            <a:ext cx="1332759" cy="36376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u="sng" dirty="0">
                <a:latin typeface="Meiryo UI" panose="020B0604030504040204" pitchFamily="50" charset="-128"/>
                <a:ea typeface="Meiryo UI" panose="020B0604030504040204" pitchFamily="50" charset="-128"/>
                <a:cs typeface="Meiryo UI" panose="020B0604030504040204" pitchFamily="50" charset="-128"/>
              </a:rPr>
              <a:t>630</a:t>
            </a: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調査結果</a:t>
            </a:r>
            <a:br>
              <a:rPr lang="en-US" altLang="ja-JP" sz="1400" u="sng" dirty="0">
                <a:latin typeface="Meiryo UI" panose="020B0604030504040204" pitchFamily="50" charset="-128"/>
                <a:ea typeface="Meiryo UI" panose="020B0604030504040204" pitchFamily="50" charset="-128"/>
                <a:cs typeface="Meiryo UI" panose="020B0604030504040204" pitchFamily="50" charset="-128"/>
              </a:rPr>
            </a:b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速報値</a:t>
            </a:r>
          </a:p>
        </p:txBody>
      </p:sp>
      <p:sp>
        <p:nvSpPr>
          <p:cNvPr id="77" name="正方形/長方形 76">
            <a:extLst>
              <a:ext uri="{FF2B5EF4-FFF2-40B4-BE49-F238E27FC236}">
                <a16:creationId xmlns:a16="http://schemas.microsoft.com/office/drawing/2014/main" id="{EB5B0008-678E-46E8-90B6-F6143EC36675}"/>
              </a:ext>
            </a:extLst>
          </p:cNvPr>
          <p:cNvSpPr/>
          <p:nvPr/>
        </p:nvSpPr>
        <p:spPr>
          <a:xfrm>
            <a:off x="3270779" y="5950006"/>
            <a:ext cx="1612639" cy="36376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精神医療圏・医療</a:t>
            </a:r>
            <a:br>
              <a:rPr lang="en-US" altLang="ja-JP" sz="1400" u="sng" dirty="0">
                <a:latin typeface="Meiryo UI" panose="020B0604030504040204" pitchFamily="50" charset="-128"/>
                <a:ea typeface="Meiryo UI" panose="020B0604030504040204" pitchFamily="50" charset="-128"/>
                <a:cs typeface="Meiryo UI" panose="020B0604030504040204" pitchFamily="50" charset="-128"/>
              </a:rPr>
            </a:b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機能一覧エクセル</a:t>
            </a:r>
          </a:p>
        </p:txBody>
      </p:sp>
      <p:grpSp>
        <p:nvGrpSpPr>
          <p:cNvPr id="85" name="グループ化 84">
            <a:extLst>
              <a:ext uri="{FF2B5EF4-FFF2-40B4-BE49-F238E27FC236}">
                <a16:creationId xmlns:a16="http://schemas.microsoft.com/office/drawing/2014/main" id="{4377395B-72E0-4EC7-95F1-565AF4F48089}"/>
              </a:ext>
            </a:extLst>
          </p:cNvPr>
          <p:cNvGrpSpPr/>
          <p:nvPr/>
        </p:nvGrpSpPr>
        <p:grpSpPr>
          <a:xfrm>
            <a:off x="132751" y="1125027"/>
            <a:ext cx="3096759" cy="275082"/>
            <a:chOff x="1542197" y="763338"/>
            <a:chExt cx="641445" cy="286251"/>
          </a:xfrm>
        </p:grpSpPr>
        <p:sp>
          <p:nvSpPr>
            <p:cNvPr id="82" name="正方形/長方形 81">
              <a:extLst>
                <a:ext uri="{FF2B5EF4-FFF2-40B4-BE49-F238E27FC236}">
                  <a16:creationId xmlns:a16="http://schemas.microsoft.com/office/drawing/2014/main" id="{7196C45D-CA3C-4455-8F0E-FD8D6F1D114E}"/>
                </a:ext>
              </a:extLst>
            </p:cNvPr>
            <p:cNvSpPr/>
            <p:nvPr/>
          </p:nvSpPr>
          <p:spPr>
            <a:xfrm>
              <a:off x="1561964" y="763338"/>
              <a:ext cx="601911" cy="286251"/>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手順</a:t>
              </a:r>
            </a:p>
          </p:txBody>
        </p:sp>
        <p:cxnSp>
          <p:nvCxnSpPr>
            <p:cNvPr id="84" name="直線コネクタ 83">
              <a:extLst>
                <a:ext uri="{FF2B5EF4-FFF2-40B4-BE49-F238E27FC236}">
                  <a16:creationId xmlns:a16="http://schemas.microsoft.com/office/drawing/2014/main" id="{D404A977-2FA7-42B7-807C-52BA71C4F8AC}"/>
                </a:ext>
              </a:extLst>
            </p:cNvPr>
            <p:cNvCxnSpPr/>
            <p:nvPr/>
          </p:nvCxnSpPr>
          <p:spPr bwMode="auto">
            <a:xfrm flipV="1">
              <a:off x="1542197" y="1046853"/>
              <a:ext cx="641445"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86" name="グループ化 85">
            <a:extLst>
              <a:ext uri="{FF2B5EF4-FFF2-40B4-BE49-F238E27FC236}">
                <a16:creationId xmlns:a16="http://schemas.microsoft.com/office/drawing/2014/main" id="{72630CD3-0C13-4B34-A202-CFF0720B8FAA}"/>
              </a:ext>
            </a:extLst>
          </p:cNvPr>
          <p:cNvGrpSpPr/>
          <p:nvPr/>
        </p:nvGrpSpPr>
        <p:grpSpPr>
          <a:xfrm>
            <a:off x="4928074" y="1135548"/>
            <a:ext cx="4525082" cy="275082"/>
            <a:chOff x="1542197" y="763338"/>
            <a:chExt cx="641445" cy="286251"/>
          </a:xfrm>
        </p:grpSpPr>
        <p:sp>
          <p:nvSpPr>
            <p:cNvPr id="87" name="正方形/長方形 86">
              <a:extLst>
                <a:ext uri="{FF2B5EF4-FFF2-40B4-BE49-F238E27FC236}">
                  <a16:creationId xmlns:a16="http://schemas.microsoft.com/office/drawing/2014/main" id="{5F9ED763-2EE6-401C-AEA6-CA1CF1AB7108}"/>
                </a:ext>
              </a:extLst>
            </p:cNvPr>
            <p:cNvSpPr/>
            <p:nvPr/>
          </p:nvSpPr>
          <p:spPr>
            <a:xfrm>
              <a:off x="1561964" y="763338"/>
              <a:ext cx="601911" cy="286251"/>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イメージ　</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うつ・躁うつ病の場合</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88" name="直線コネクタ 87">
              <a:extLst>
                <a:ext uri="{FF2B5EF4-FFF2-40B4-BE49-F238E27FC236}">
                  <a16:creationId xmlns:a16="http://schemas.microsoft.com/office/drawing/2014/main" id="{F6DDDF89-C86D-4C05-8B49-CA8747237BBC}"/>
                </a:ext>
              </a:extLst>
            </p:cNvPr>
            <p:cNvCxnSpPr/>
            <p:nvPr/>
          </p:nvCxnSpPr>
          <p:spPr bwMode="auto">
            <a:xfrm flipV="1">
              <a:off x="1542197" y="1046853"/>
              <a:ext cx="641445"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cxnSp>
        <p:nvCxnSpPr>
          <p:cNvPr id="41" name="直線コネクタ 40">
            <a:extLst>
              <a:ext uri="{FF2B5EF4-FFF2-40B4-BE49-F238E27FC236}">
                <a16:creationId xmlns:a16="http://schemas.microsoft.com/office/drawing/2014/main" id="{78D91BD0-1F13-473E-8862-4AA8C75C6169}"/>
              </a:ext>
            </a:extLst>
          </p:cNvPr>
          <p:cNvCxnSpPr>
            <a:cxnSpLocks/>
            <a:stCxn id="97" idx="3"/>
            <a:endCxn id="72" idx="1"/>
          </p:cNvCxnSpPr>
          <p:nvPr/>
        </p:nvCxnSpPr>
        <p:spPr bwMode="auto">
          <a:xfrm flipV="1">
            <a:off x="9383559" y="4170700"/>
            <a:ext cx="187993" cy="620717"/>
          </a:xfrm>
          <a:prstGeom prst="line">
            <a:avLst/>
          </a:prstGeom>
          <a:noFill/>
          <a:ln w="127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66" name="直線コネクタ 65">
            <a:extLst>
              <a:ext uri="{FF2B5EF4-FFF2-40B4-BE49-F238E27FC236}">
                <a16:creationId xmlns:a16="http://schemas.microsoft.com/office/drawing/2014/main" id="{20008A67-A260-4EB1-B610-02CA1DBA9D0C}"/>
              </a:ext>
            </a:extLst>
          </p:cNvPr>
          <p:cNvCxnSpPr>
            <a:cxnSpLocks/>
            <a:stCxn id="64" idx="3"/>
            <a:endCxn id="65" idx="1"/>
          </p:cNvCxnSpPr>
          <p:nvPr/>
        </p:nvCxnSpPr>
        <p:spPr bwMode="auto">
          <a:xfrm>
            <a:off x="8269220" y="6131887"/>
            <a:ext cx="164863" cy="452685"/>
          </a:xfrm>
          <a:prstGeom prst="line">
            <a:avLst/>
          </a:prstGeom>
          <a:noFill/>
          <a:ln w="127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nvGrpSpPr>
          <p:cNvPr id="67" name="グループ化 66">
            <a:extLst>
              <a:ext uri="{FF2B5EF4-FFF2-40B4-BE49-F238E27FC236}">
                <a16:creationId xmlns:a16="http://schemas.microsoft.com/office/drawing/2014/main" id="{2A41D0E2-079C-4953-8659-6DD7E2D7C68B}"/>
              </a:ext>
            </a:extLst>
          </p:cNvPr>
          <p:cNvGrpSpPr/>
          <p:nvPr/>
        </p:nvGrpSpPr>
        <p:grpSpPr>
          <a:xfrm>
            <a:off x="9749096" y="162960"/>
            <a:ext cx="2442904" cy="302805"/>
            <a:chOff x="8112864" y="141043"/>
            <a:chExt cx="3207178" cy="366395"/>
          </a:xfrm>
        </p:grpSpPr>
        <p:sp>
          <p:nvSpPr>
            <p:cNvPr id="68" name="矢印: 五方向 67">
              <a:extLst>
                <a:ext uri="{FF2B5EF4-FFF2-40B4-BE49-F238E27FC236}">
                  <a16:creationId xmlns:a16="http://schemas.microsoft.com/office/drawing/2014/main" id="{54E3554F-1462-4B40-90DA-3AFF27FEDA05}"/>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9" name="矢印: 五方向 68">
              <a:extLst>
                <a:ext uri="{FF2B5EF4-FFF2-40B4-BE49-F238E27FC236}">
                  <a16:creationId xmlns:a16="http://schemas.microsoft.com/office/drawing/2014/main" id="{A7757FBB-2B06-41EB-8283-02D82ECC6A5F}"/>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80" name="矢印: 五方向 79">
              <a:extLst>
                <a:ext uri="{FF2B5EF4-FFF2-40B4-BE49-F238E27FC236}">
                  <a16:creationId xmlns:a16="http://schemas.microsoft.com/office/drawing/2014/main" id="{2BC89FAB-EE48-4662-8B95-8FA90BE93472}"/>
                </a:ext>
              </a:extLst>
            </p:cNvPr>
            <p:cNvSpPr/>
            <p:nvPr/>
          </p:nvSpPr>
          <p:spPr>
            <a:xfrm>
              <a:off x="9706150"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81" name="矢印: 五方向 80">
              <a:extLst>
                <a:ext uri="{FF2B5EF4-FFF2-40B4-BE49-F238E27FC236}">
                  <a16:creationId xmlns:a16="http://schemas.microsoft.com/office/drawing/2014/main" id="{6F58AB7A-99C6-4FC9-8DE9-9A5142226B1B}"/>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22" name="グループ化 21">
            <a:extLst>
              <a:ext uri="{FF2B5EF4-FFF2-40B4-BE49-F238E27FC236}">
                <a16:creationId xmlns:a16="http://schemas.microsoft.com/office/drawing/2014/main" id="{82A3010C-294D-4383-82F4-87A9255B7392}"/>
              </a:ext>
            </a:extLst>
          </p:cNvPr>
          <p:cNvGrpSpPr/>
          <p:nvPr/>
        </p:nvGrpSpPr>
        <p:grpSpPr>
          <a:xfrm>
            <a:off x="3410344" y="1566333"/>
            <a:ext cx="6740665" cy="585844"/>
            <a:chOff x="3410344" y="1556032"/>
            <a:chExt cx="6740665" cy="585844"/>
          </a:xfrm>
        </p:grpSpPr>
        <p:sp>
          <p:nvSpPr>
            <p:cNvPr id="29" name="正方形/長方形 28">
              <a:extLst>
                <a:ext uri="{FF2B5EF4-FFF2-40B4-BE49-F238E27FC236}">
                  <a16:creationId xmlns:a16="http://schemas.microsoft.com/office/drawing/2014/main" id="{2D5DD0AA-EE06-4996-A918-868B7E32CF1D}"/>
                </a:ext>
              </a:extLst>
            </p:cNvPr>
            <p:cNvSpPr/>
            <p:nvPr/>
          </p:nvSpPr>
          <p:spPr>
            <a:xfrm>
              <a:off x="4967009" y="1556032"/>
              <a:ext cx="5184000" cy="585844"/>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nSpc>
                  <a:spcPct val="90000"/>
                </a:lnSpc>
                <a:spcBef>
                  <a:spcPct val="20000"/>
                </a:spcBef>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以下を参考に、</a:t>
              </a:r>
              <a:r>
                <a:rPr lang="ja-JP" altLang="en-US" sz="1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都道府県の実態に合わせ、</a:t>
              </a:r>
              <a:r>
                <a:rPr lang="ja-JP" altLang="en-US" sz="14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☆、◎の定義を策定。</a:t>
              </a:r>
              <a:endParaRPr lang="en-US" altLang="ja-JP" sz="14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76213">
                <a:lnSpc>
                  <a:spcPct val="90000"/>
                </a:lnSpc>
                <a:spcBef>
                  <a:spcPct val="20000"/>
                </a:spcBef>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☆：都道府県拠点機能を担う医療機関</a:t>
              </a:r>
              <a:b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◎：地域連携拠点機能を担う医療機関</a:t>
              </a:r>
              <a:b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〇：地域精神科医療提供機能を担う医療機関</a:t>
              </a:r>
            </a:p>
          </p:txBody>
        </p:sp>
        <p:sp>
          <p:nvSpPr>
            <p:cNvPr id="76" name="正方形/長方形 75">
              <a:extLst>
                <a:ext uri="{FF2B5EF4-FFF2-40B4-BE49-F238E27FC236}">
                  <a16:creationId xmlns:a16="http://schemas.microsoft.com/office/drawing/2014/main" id="{B9DD7DC0-342D-4E8F-A4E6-388AC50B19E5}"/>
                </a:ext>
              </a:extLst>
            </p:cNvPr>
            <p:cNvSpPr/>
            <p:nvPr/>
          </p:nvSpPr>
          <p:spPr>
            <a:xfrm>
              <a:off x="3410344" y="1724727"/>
              <a:ext cx="1332759" cy="248455"/>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対応例</a:t>
              </a:r>
            </a:p>
          </p:txBody>
        </p:sp>
      </p:grpSp>
      <p:sp>
        <p:nvSpPr>
          <p:cNvPr id="97" name="正方形/長方形 96">
            <a:extLst>
              <a:ext uri="{FF2B5EF4-FFF2-40B4-BE49-F238E27FC236}">
                <a16:creationId xmlns:a16="http://schemas.microsoft.com/office/drawing/2014/main" id="{8C75A88D-6518-4BB3-9543-BA432DBCE679}"/>
              </a:ext>
            </a:extLst>
          </p:cNvPr>
          <p:cNvSpPr/>
          <p:nvPr/>
        </p:nvSpPr>
        <p:spPr>
          <a:xfrm>
            <a:off x="6988402" y="4719417"/>
            <a:ext cx="2395157" cy="144000"/>
          </a:xfrm>
          <a:prstGeom prst="rect">
            <a:avLst/>
          </a:prstGeom>
          <a:noFill/>
          <a:ln w="28575">
            <a:solidFill>
              <a:srgbClr val="FF0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8" name="図 7">
            <a:extLst>
              <a:ext uri="{FF2B5EF4-FFF2-40B4-BE49-F238E27FC236}">
                <a16:creationId xmlns:a16="http://schemas.microsoft.com/office/drawing/2014/main" id="{2D109DCC-3D66-4B67-921E-A74EA9D9ED29}"/>
              </a:ext>
            </a:extLst>
          </p:cNvPr>
          <p:cNvPicPr>
            <a:picLocks noChangeAspect="1"/>
          </p:cNvPicPr>
          <p:nvPr/>
        </p:nvPicPr>
        <p:blipFill>
          <a:blip r:embed="rId4"/>
          <a:stretch>
            <a:fillRect/>
          </a:stretch>
        </p:blipFill>
        <p:spPr>
          <a:xfrm>
            <a:off x="4980759" y="2469115"/>
            <a:ext cx="4402800" cy="1319951"/>
          </a:xfrm>
          <a:prstGeom prst="rect">
            <a:avLst/>
          </a:prstGeom>
        </p:spPr>
      </p:pic>
      <p:sp>
        <p:nvSpPr>
          <p:cNvPr id="95" name="正方形/長方形 94">
            <a:extLst>
              <a:ext uri="{FF2B5EF4-FFF2-40B4-BE49-F238E27FC236}">
                <a16:creationId xmlns:a16="http://schemas.microsoft.com/office/drawing/2014/main" id="{6F66B125-D3D9-49EF-ABFF-464DBC8FAD26}"/>
              </a:ext>
            </a:extLst>
          </p:cNvPr>
          <p:cNvSpPr/>
          <p:nvPr/>
        </p:nvSpPr>
        <p:spPr>
          <a:xfrm>
            <a:off x="8932877" y="2484343"/>
            <a:ext cx="432000" cy="1296000"/>
          </a:xfrm>
          <a:prstGeom prst="rect">
            <a:avLst/>
          </a:prstGeom>
          <a:noFill/>
          <a:ln w="28575">
            <a:solidFill>
              <a:srgbClr val="FF0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27" name="図 26">
            <a:extLst>
              <a:ext uri="{FF2B5EF4-FFF2-40B4-BE49-F238E27FC236}">
                <a16:creationId xmlns:a16="http://schemas.microsoft.com/office/drawing/2014/main" id="{4B7EFC63-2F26-4CA1-8FF5-BD5D66944C84}"/>
              </a:ext>
            </a:extLst>
          </p:cNvPr>
          <p:cNvPicPr>
            <a:picLocks noChangeAspect="1"/>
          </p:cNvPicPr>
          <p:nvPr/>
        </p:nvPicPr>
        <p:blipFill>
          <a:blip r:embed="rId5"/>
          <a:stretch>
            <a:fillRect/>
          </a:stretch>
        </p:blipFill>
        <p:spPr>
          <a:xfrm>
            <a:off x="4967384" y="5457133"/>
            <a:ext cx="4420331" cy="1349508"/>
          </a:xfrm>
          <a:prstGeom prst="rect">
            <a:avLst/>
          </a:prstGeom>
        </p:spPr>
      </p:pic>
      <p:sp>
        <p:nvSpPr>
          <p:cNvPr id="64" name="正方形/長方形 63">
            <a:extLst>
              <a:ext uri="{FF2B5EF4-FFF2-40B4-BE49-F238E27FC236}">
                <a16:creationId xmlns:a16="http://schemas.microsoft.com/office/drawing/2014/main" id="{87D807FB-72D4-4899-B80F-961E8CA5D002}"/>
              </a:ext>
            </a:extLst>
          </p:cNvPr>
          <p:cNvSpPr/>
          <p:nvPr/>
        </p:nvSpPr>
        <p:spPr>
          <a:xfrm>
            <a:off x="7809415" y="5467657"/>
            <a:ext cx="459805" cy="1328459"/>
          </a:xfrm>
          <a:prstGeom prst="rect">
            <a:avLst/>
          </a:prstGeom>
          <a:noFill/>
          <a:ln w="28575">
            <a:solidFill>
              <a:srgbClr val="FF0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5" name="正方形/長方形 64">
            <a:extLst>
              <a:ext uri="{FF2B5EF4-FFF2-40B4-BE49-F238E27FC236}">
                <a16:creationId xmlns:a16="http://schemas.microsoft.com/office/drawing/2014/main" id="{EDCDADB2-1239-48A3-8681-C91DDB25639B}"/>
              </a:ext>
            </a:extLst>
          </p:cNvPr>
          <p:cNvSpPr/>
          <p:nvPr/>
        </p:nvSpPr>
        <p:spPr>
          <a:xfrm>
            <a:off x="8434083" y="6392972"/>
            <a:ext cx="2505704" cy="383199"/>
          </a:xfrm>
          <a:prstGeom prst="rect">
            <a:avLst/>
          </a:prstGeom>
          <a:solidFill>
            <a:schemeClr val="bg1"/>
          </a:solidFill>
          <a:ln>
            <a:solidFill>
              <a:srgbClr val="FF0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☆、◎、○を記入</a:t>
            </a:r>
          </a:p>
        </p:txBody>
      </p:sp>
      <p:cxnSp>
        <p:nvCxnSpPr>
          <p:cNvPr id="102" name="直線コネクタ 101">
            <a:extLst>
              <a:ext uri="{FF2B5EF4-FFF2-40B4-BE49-F238E27FC236}">
                <a16:creationId xmlns:a16="http://schemas.microsoft.com/office/drawing/2014/main" id="{C27C2CEF-E124-4E58-A8C8-F5DF522F0B38}"/>
              </a:ext>
            </a:extLst>
          </p:cNvPr>
          <p:cNvCxnSpPr>
            <a:cxnSpLocks/>
            <a:stCxn id="64" idx="3"/>
            <a:endCxn id="65" idx="1"/>
          </p:cNvCxnSpPr>
          <p:nvPr/>
        </p:nvCxnSpPr>
        <p:spPr bwMode="auto">
          <a:xfrm>
            <a:off x="8269220" y="6131887"/>
            <a:ext cx="164863" cy="452685"/>
          </a:xfrm>
          <a:prstGeom prst="line">
            <a:avLst/>
          </a:prstGeom>
          <a:noFill/>
          <a:ln w="127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62" name="直線コネクタ 61">
            <a:extLst>
              <a:ext uri="{FF2B5EF4-FFF2-40B4-BE49-F238E27FC236}">
                <a16:creationId xmlns:a16="http://schemas.microsoft.com/office/drawing/2014/main" id="{B7C10B94-67ED-4C3E-AE72-9E3E3F2B915C}"/>
              </a:ext>
            </a:extLst>
          </p:cNvPr>
          <p:cNvCxnSpPr>
            <a:cxnSpLocks/>
            <a:stCxn id="95" idx="3"/>
            <a:endCxn id="72" idx="1"/>
          </p:cNvCxnSpPr>
          <p:nvPr/>
        </p:nvCxnSpPr>
        <p:spPr bwMode="auto">
          <a:xfrm>
            <a:off x="9364877" y="3132343"/>
            <a:ext cx="206675" cy="1038357"/>
          </a:xfrm>
          <a:prstGeom prst="line">
            <a:avLst/>
          </a:prstGeom>
          <a:noFill/>
          <a:ln w="127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54" name="矢印: 五方向 53">
            <a:extLst>
              <a:ext uri="{FF2B5EF4-FFF2-40B4-BE49-F238E27FC236}">
                <a16:creationId xmlns:a16="http://schemas.microsoft.com/office/drawing/2014/main" id="{4F1908AA-77F8-4D22-8F6D-F7DF92181D63}"/>
              </a:ext>
            </a:extLst>
          </p:cNvPr>
          <p:cNvSpPr/>
          <p:nvPr/>
        </p:nvSpPr>
        <p:spPr>
          <a:xfrm rot="5400000">
            <a:off x="1331102" y="4822672"/>
            <a:ext cx="709861" cy="3013322"/>
          </a:xfrm>
          <a:prstGeom prst="homePlate">
            <a:avLst>
              <a:gd name="adj" fmla="val 24945"/>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5" name="正方形/長方形 54">
            <a:extLst>
              <a:ext uri="{FF2B5EF4-FFF2-40B4-BE49-F238E27FC236}">
                <a16:creationId xmlns:a16="http://schemas.microsoft.com/office/drawing/2014/main" id="{5F6248E8-20D7-48F5-909B-3CED94ED6904}"/>
              </a:ext>
            </a:extLst>
          </p:cNvPr>
          <p:cNvSpPr/>
          <p:nvPr/>
        </p:nvSpPr>
        <p:spPr>
          <a:xfrm>
            <a:off x="296585" y="6271598"/>
            <a:ext cx="2768235" cy="242749"/>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4.NCNP</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へ送付</a:t>
            </a:r>
          </a:p>
        </p:txBody>
      </p:sp>
      <p:sp>
        <p:nvSpPr>
          <p:cNvPr id="52" name="矢印: 五方向 51">
            <a:extLst>
              <a:ext uri="{FF2B5EF4-FFF2-40B4-BE49-F238E27FC236}">
                <a16:creationId xmlns:a16="http://schemas.microsoft.com/office/drawing/2014/main" id="{345FF318-578B-4ACD-AA4F-B1037F6B698A}"/>
              </a:ext>
            </a:extLst>
          </p:cNvPr>
          <p:cNvSpPr/>
          <p:nvPr/>
        </p:nvSpPr>
        <p:spPr>
          <a:xfrm rot="5400000">
            <a:off x="1195402" y="4133293"/>
            <a:ext cx="982563" cy="3014624"/>
          </a:xfrm>
          <a:prstGeom prst="homePlate">
            <a:avLst>
              <a:gd name="adj" fmla="val 16145"/>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正方形/長方形 52">
            <a:extLst>
              <a:ext uri="{FF2B5EF4-FFF2-40B4-BE49-F238E27FC236}">
                <a16:creationId xmlns:a16="http://schemas.microsoft.com/office/drawing/2014/main" id="{6AD073F7-614D-4A74-B75F-77BA4202010A}"/>
              </a:ext>
            </a:extLst>
          </p:cNvPr>
          <p:cNvSpPr/>
          <p:nvPr/>
        </p:nvSpPr>
        <p:spPr>
          <a:xfrm>
            <a:off x="163503" y="5463397"/>
            <a:ext cx="3046372" cy="408587"/>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lgn="ctr">
              <a:lnSpc>
                <a:spcPct val="90000"/>
              </a:lnSpc>
              <a:spcBef>
                <a:spcPct val="20000"/>
              </a:spcBef>
              <a:defRPr/>
            </a:pP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３．☆、◎、○の</a:t>
            </a:r>
            <a:br>
              <a:rPr lang="en-US" altLang="ja-JP"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医療機関を決定の上、エクセルに記入</a:t>
            </a:r>
          </a:p>
        </p:txBody>
      </p:sp>
      <p:grpSp>
        <p:nvGrpSpPr>
          <p:cNvPr id="15" name="グループ化 14">
            <a:extLst>
              <a:ext uri="{FF2B5EF4-FFF2-40B4-BE49-F238E27FC236}">
                <a16:creationId xmlns:a16="http://schemas.microsoft.com/office/drawing/2014/main" id="{5F8CAD1F-9B14-458E-BC32-BF0C879CE92F}"/>
              </a:ext>
            </a:extLst>
          </p:cNvPr>
          <p:cNvGrpSpPr/>
          <p:nvPr/>
        </p:nvGrpSpPr>
        <p:grpSpPr>
          <a:xfrm>
            <a:off x="1680703" y="3127520"/>
            <a:ext cx="1511994" cy="2255790"/>
            <a:chOff x="1352190" y="2718852"/>
            <a:chExt cx="1512000" cy="1686976"/>
          </a:xfrm>
        </p:grpSpPr>
        <p:sp>
          <p:nvSpPr>
            <p:cNvPr id="5" name="矢印: 五方向 4">
              <a:extLst>
                <a:ext uri="{FF2B5EF4-FFF2-40B4-BE49-F238E27FC236}">
                  <a16:creationId xmlns:a16="http://schemas.microsoft.com/office/drawing/2014/main" id="{2CE820B8-7641-4EA2-962B-847A25F580CC}"/>
                </a:ext>
              </a:extLst>
            </p:cNvPr>
            <p:cNvSpPr/>
            <p:nvPr/>
          </p:nvSpPr>
          <p:spPr>
            <a:xfrm rot="5400000">
              <a:off x="1264702" y="2806340"/>
              <a:ext cx="1686976" cy="1512000"/>
            </a:xfrm>
            <a:prstGeom prst="homePlate">
              <a:avLst>
                <a:gd name="adj" fmla="val 13353"/>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92DCB698-21D4-4543-A3B8-B50ED828FB7A}"/>
                </a:ext>
              </a:extLst>
            </p:cNvPr>
            <p:cNvSpPr/>
            <p:nvPr/>
          </p:nvSpPr>
          <p:spPr>
            <a:xfrm>
              <a:off x="1413678" y="3267402"/>
              <a:ext cx="1389022" cy="683730"/>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630</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調査結果速報値で、各領域の医療機能提供のための研修受講医療機関数・医療従事者数、届出の医療機関数を確認</a:t>
              </a:r>
            </a:p>
          </p:txBody>
        </p:sp>
      </p:grpSp>
      <p:sp>
        <p:nvSpPr>
          <p:cNvPr id="4" name="矢印: 五方向 3">
            <a:extLst>
              <a:ext uri="{FF2B5EF4-FFF2-40B4-BE49-F238E27FC236}">
                <a16:creationId xmlns:a16="http://schemas.microsoft.com/office/drawing/2014/main" id="{7A93F492-AF5C-461D-BCF9-0FF2A6E8D63C}"/>
              </a:ext>
            </a:extLst>
          </p:cNvPr>
          <p:cNvSpPr/>
          <p:nvPr/>
        </p:nvSpPr>
        <p:spPr>
          <a:xfrm rot="5400000">
            <a:off x="1698893" y="2021375"/>
            <a:ext cx="1475622" cy="1505674"/>
          </a:xfrm>
          <a:prstGeom prst="homePlate">
            <a:avLst>
              <a:gd name="adj" fmla="val 15881"/>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正方形/長方形 47">
            <a:extLst>
              <a:ext uri="{FF2B5EF4-FFF2-40B4-BE49-F238E27FC236}">
                <a16:creationId xmlns:a16="http://schemas.microsoft.com/office/drawing/2014/main" id="{FF4981B1-D963-48D5-A451-A4A18B58BA6C}"/>
              </a:ext>
            </a:extLst>
          </p:cNvPr>
          <p:cNvSpPr/>
          <p:nvPr/>
        </p:nvSpPr>
        <p:spPr>
          <a:xfrm>
            <a:off x="1745097" y="2596088"/>
            <a:ext cx="1383211" cy="657716"/>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b="1" dirty="0">
                <a:latin typeface="Meiryo UI" panose="020B0604030504040204" pitchFamily="50" charset="-128"/>
                <a:ea typeface="Meiryo UI" panose="020B0604030504040204" pitchFamily="50" charset="-128"/>
                <a:cs typeface="Meiryo UI" panose="020B0604030504040204" pitchFamily="50" charset="-128"/>
              </a:rPr>
              <a:t>2.2</a:t>
            </a:r>
            <a:r>
              <a:rPr lang="ja-JP" altLang="en-US" sz="1400" b="1" dirty="0">
                <a:latin typeface="Meiryo UI" panose="020B0604030504040204" pitchFamily="50" charset="-128"/>
                <a:ea typeface="Meiryo UI" panose="020B0604030504040204" pitchFamily="50" charset="-128"/>
                <a:cs typeface="Meiryo UI" panose="020B0604030504040204" pitchFamily="50" charset="-128"/>
              </a:rPr>
              <a:t>実績値ベース</a:t>
            </a:r>
            <a:br>
              <a:rPr lang="en-US" altLang="ja-JP" sz="1400" dirty="0">
                <a:latin typeface="Meiryo UI" panose="020B0604030504040204" pitchFamily="50" charset="-128"/>
                <a:ea typeface="Meiryo UI" panose="020B0604030504040204" pitchFamily="50" charset="-128"/>
                <a:cs typeface="Meiryo UI" panose="020B0604030504040204" pitchFamily="50" charset="-128"/>
              </a:rPr>
            </a:br>
            <a:r>
              <a:rPr lang="zh-TW" altLang="en-US" sz="1400" dirty="0">
                <a:latin typeface="Meiryo UI" panose="020B0604030504040204" pitchFamily="50" charset="-128"/>
                <a:ea typeface="Meiryo UI" panose="020B0604030504040204" pitchFamily="50" charset="-128"/>
                <a:cs typeface="Meiryo UI" panose="020B0604030504040204" pitchFamily="50" charset="-128"/>
              </a:rPr>
              <a:t>新精神保健福祉資料</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で、二次医療圏ごとの各領域の患者数・医療機関数を確認</a:t>
            </a:r>
            <a:br>
              <a:rPr lang="en-US" altLang="ja-JP" sz="1400" dirty="0">
                <a:latin typeface="Meiryo UI" panose="020B0604030504040204" pitchFamily="50" charset="-128"/>
                <a:ea typeface="Meiryo UI" panose="020B0604030504040204" pitchFamily="50" charset="-128"/>
                <a:cs typeface="Meiryo UI" panose="020B0604030504040204" pitchFamily="50" charset="-128"/>
              </a:rPr>
            </a:br>
            <a:endParaRPr kumimoji="1" lang="ja-JP" altLang="en-US" sz="14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3" name="矢印: 五方向 72">
            <a:extLst>
              <a:ext uri="{FF2B5EF4-FFF2-40B4-BE49-F238E27FC236}">
                <a16:creationId xmlns:a16="http://schemas.microsoft.com/office/drawing/2014/main" id="{0D093826-14DC-4965-8B4A-E7A406E6FD31}"/>
              </a:ext>
            </a:extLst>
          </p:cNvPr>
          <p:cNvSpPr/>
          <p:nvPr/>
        </p:nvSpPr>
        <p:spPr>
          <a:xfrm rot="5400000">
            <a:off x="-741741" y="2957115"/>
            <a:ext cx="3340390" cy="1512000"/>
          </a:xfrm>
          <a:prstGeom prst="homePlate">
            <a:avLst>
              <a:gd name="adj" fmla="val 13462"/>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3" name="正方形/長方形 82">
            <a:extLst>
              <a:ext uri="{FF2B5EF4-FFF2-40B4-BE49-F238E27FC236}">
                <a16:creationId xmlns:a16="http://schemas.microsoft.com/office/drawing/2014/main" id="{7D380877-684D-4F64-917A-A9CE8F3ABAAE}"/>
              </a:ext>
            </a:extLst>
          </p:cNvPr>
          <p:cNvSpPr/>
          <p:nvPr/>
        </p:nvSpPr>
        <p:spPr>
          <a:xfrm>
            <a:off x="223893" y="2322637"/>
            <a:ext cx="1389022" cy="683729"/>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en-US" altLang="ja-JP" sz="1400" b="1" dirty="0">
                <a:latin typeface="Meiryo UI" panose="020B0604030504040204" pitchFamily="50" charset="-128"/>
                <a:ea typeface="Meiryo UI" panose="020B0604030504040204" pitchFamily="50" charset="-128"/>
                <a:cs typeface="Meiryo UI" panose="020B0604030504040204" pitchFamily="50" charset="-128"/>
              </a:rPr>
              <a:t>2.1</a:t>
            </a:r>
            <a:r>
              <a:rPr lang="ja-JP" altLang="en-US" sz="1400" b="1" dirty="0">
                <a:latin typeface="Meiryo UI" panose="020B0604030504040204" pitchFamily="50" charset="-128"/>
                <a:ea typeface="Meiryo UI" panose="020B0604030504040204" pitchFamily="50" charset="-128"/>
                <a:cs typeface="Meiryo UI" panose="020B0604030504040204" pitchFamily="50" charset="-128"/>
              </a:rPr>
              <a:t>立候補ベース</a:t>
            </a:r>
            <a:br>
              <a:rPr lang="en-US" altLang="ja-JP" sz="1400" dirty="0">
                <a:latin typeface="Meiryo UI" panose="020B0604030504040204" pitchFamily="50" charset="-128"/>
                <a:ea typeface="Meiryo UI" panose="020B0604030504040204" pitchFamily="50" charset="-128"/>
                <a:cs typeface="Meiryo UI" panose="020B0604030504040204" pitchFamily="50" charset="-128"/>
              </a:rPr>
            </a:br>
            <a:r>
              <a:rPr lang="ja-JP" altLang="en-US" sz="1400" dirty="0">
                <a:latin typeface="Meiryo UI" panose="020B0604030504040204" pitchFamily="50" charset="-128"/>
                <a:ea typeface="Meiryo UI" panose="020B0604030504040204" pitchFamily="50" charset="-128"/>
                <a:cs typeface="Meiryo UI" panose="020B0604030504040204" pitchFamily="50" charset="-128"/>
              </a:rPr>
              <a:t>拠点医療機関への立候補を各医療機関から募集</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矢印: 五方向 49">
            <a:extLst>
              <a:ext uri="{FF2B5EF4-FFF2-40B4-BE49-F238E27FC236}">
                <a16:creationId xmlns:a16="http://schemas.microsoft.com/office/drawing/2014/main" id="{C1FCE2F3-D116-47B2-8030-4327E57A0B95}"/>
              </a:ext>
            </a:extLst>
          </p:cNvPr>
          <p:cNvSpPr/>
          <p:nvPr/>
        </p:nvSpPr>
        <p:spPr>
          <a:xfrm rot="5400000">
            <a:off x="1384164" y="393334"/>
            <a:ext cx="596437" cy="3019869"/>
          </a:xfrm>
          <a:prstGeom prst="homePlate">
            <a:avLst>
              <a:gd name="adj" fmla="val 21064"/>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正方形/長方形 50">
            <a:extLst>
              <a:ext uri="{FF2B5EF4-FFF2-40B4-BE49-F238E27FC236}">
                <a16:creationId xmlns:a16="http://schemas.microsoft.com/office/drawing/2014/main" id="{242932BE-7CA3-45F3-882B-D87643765163}"/>
              </a:ext>
            </a:extLst>
          </p:cNvPr>
          <p:cNvSpPr/>
          <p:nvPr/>
        </p:nvSpPr>
        <p:spPr>
          <a:xfrm>
            <a:off x="279125" y="1561330"/>
            <a:ext cx="2842634" cy="640157"/>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lgn="ctr">
              <a:lnSpc>
                <a:spcPct val="90000"/>
              </a:lnSpc>
              <a:spcBef>
                <a:spcPct val="20000"/>
              </a:spcBef>
              <a:defRPr/>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1.</a:t>
            </a: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☆、◎、○の定義を</a:t>
            </a:r>
            <a:br>
              <a:rPr lang="en-US" altLang="ja-JP"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協議の上策定</a:t>
            </a:r>
          </a:p>
        </p:txBody>
      </p:sp>
      <p:sp>
        <p:nvSpPr>
          <p:cNvPr id="6" name="正方形/長方形 5">
            <a:extLst>
              <a:ext uri="{FF2B5EF4-FFF2-40B4-BE49-F238E27FC236}">
                <a16:creationId xmlns:a16="http://schemas.microsoft.com/office/drawing/2014/main" id="{541F62E4-0DDB-4AEB-A606-B915A9618E9D}"/>
              </a:ext>
            </a:extLst>
          </p:cNvPr>
          <p:cNvSpPr/>
          <p:nvPr/>
        </p:nvSpPr>
        <p:spPr>
          <a:xfrm>
            <a:off x="3375016" y="4915435"/>
            <a:ext cx="1368088" cy="855012"/>
          </a:xfrm>
          <a:prstGeom prst="rect">
            <a:avLst/>
          </a:prstGeom>
          <a:solidFill>
            <a:schemeClr val="accent1">
              <a:lumMod val="20000"/>
              <a:lumOff val="80000"/>
            </a:schemeClr>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400" b="0" dirty="0">
                <a:latin typeface="Meiryo UI" panose="020B0604030504040204" pitchFamily="50" charset="-128"/>
                <a:ea typeface="Meiryo UI" panose="020B0604030504040204" pitchFamily="50" charset="-128"/>
                <a:cs typeface="Meiryo UI" panose="020B0604030504040204" pitchFamily="50" charset="-128"/>
              </a:rPr>
              <a:t>上記の二次医療圏単位の情報をもとに、医療機関を都道府県が協議</a:t>
            </a:r>
          </a:p>
        </p:txBody>
      </p:sp>
      <p:cxnSp>
        <p:nvCxnSpPr>
          <p:cNvPr id="13" name="直線コネクタ 12">
            <a:extLst>
              <a:ext uri="{FF2B5EF4-FFF2-40B4-BE49-F238E27FC236}">
                <a16:creationId xmlns:a16="http://schemas.microsoft.com/office/drawing/2014/main" id="{A554BBAB-6FFC-4126-BADC-4C0AC1BBF730}"/>
              </a:ext>
            </a:extLst>
          </p:cNvPr>
          <p:cNvCxnSpPr>
            <a:cxnSpLocks/>
            <a:stCxn id="6" idx="3"/>
          </p:cNvCxnSpPr>
          <p:nvPr/>
        </p:nvCxnSpPr>
        <p:spPr bwMode="auto">
          <a:xfrm>
            <a:off x="4743104" y="5342941"/>
            <a:ext cx="7200000" cy="0"/>
          </a:xfrm>
          <a:prstGeom prst="line">
            <a:avLst/>
          </a:prstGeom>
          <a:noFill/>
          <a:ln w="12700" cap="flat" cmpd="sng" algn="ctr">
            <a:solidFill>
              <a:schemeClr val="accent1"/>
            </a:solidFill>
            <a:prstDash val="dash"/>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1" name="正方形/長方形 10">
            <a:extLst>
              <a:ext uri="{FF2B5EF4-FFF2-40B4-BE49-F238E27FC236}">
                <a16:creationId xmlns:a16="http://schemas.microsoft.com/office/drawing/2014/main" id="{A8659D46-0A3F-42B4-94D6-6E0C5943E5C4}"/>
              </a:ext>
            </a:extLst>
          </p:cNvPr>
          <p:cNvSpPr/>
          <p:nvPr/>
        </p:nvSpPr>
        <p:spPr>
          <a:xfrm>
            <a:off x="4980760" y="2287392"/>
            <a:ext cx="1217066" cy="218900"/>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eaLnBrk="1" hangingPunct="1">
              <a:lnSpc>
                <a:spcPct val="90000"/>
              </a:lnSpc>
              <a:spcBef>
                <a:spcPct val="20000"/>
              </a:spcBef>
            </a:pPr>
            <a:r>
              <a:rPr kumimoji="1" lang="ja-JP" altLang="en-US" sz="10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二次医療圏</a:t>
            </a:r>
            <a:r>
              <a:rPr kumimoji="1" lang="en-US" altLang="ja-JP" sz="10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名古屋</a:t>
            </a:r>
          </a:p>
        </p:txBody>
      </p:sp>
    </p:spTree>
    <p:extLst>
      <p:ext uri="{BB962C8B-B14F-4D97-AF65-F5344CB8AC3E}">
        <p14:creationId xmlns:p14="http://schemas.microsoft.com/office/powerpoint/2010/main" val="11310265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8EA88C-043E-406A-AE52-06D5CFA2C5FF}"/>
              </a:ext>
            </a:extLst>
          </p:cNvPr>
          <p:cNvSpPr>
            <a:spLocks noGrp="1"/>
          </p:cNvSpPr>
          <p:nvPr>
            <p:ph type="title"/>
          </p:nvPr>
        </p:nvSpPr>
        <p:spPr/>
        <p:txBody>
          <a:bodyPr/>
          <a:lstStyle/>
          <a:p>
            <a:r>
              <a:rPr lang="en-US" altLang="ja-JP" dirty="0"/>
              <a:t>3.</a:t>
            </a:r>
            <a:r>
              <a:rPr lang="ja-JP" altLang="en-US" dirty="0"/>
              <a:t>詳細作業内容</a:t>
            </a:r>
            <a:endParaRPr kumimoji="1" lang="ja-JP" altLang="en-US" dirty="0"/>
          </a:p>
        </p:txBody>
      </p:sp>
      <p:sp>
        <p:nvSpPr>
          <p:cNvPr id="3" name="コンテンツ プレースホルダー 2">
            <a:extLst>
              <a:ext uri="{FF2B5EF4-FFF2-40B4-BE49-F238E27FC236}">
                <a16:creationId xmlns:a16="http://schemas.microsoft.com/office/drawing/2014/main" id="{5F579F3C-783B-4022-82F9-E289BF142A53}"/>
              </a:ext>
            </a:extLst>
          </p:cNvPr>
          <p:cNvSpPr>
            <a:spLocks noGrp="1"/>
          </p:cNvSpPr>
          <p:nvPr>
            <p:ph idx="1"/>
          </p:nvPr>
        </p:nvSpPr>
        <p:spPr/>
        <p:txBody>
          <a:bodyPr/>
          <a:lstStyle/>
          <a:p>
            <a:r>
              <a:rPr lang="ja-JP" altLang="en-US" dirty="0"/>
              <a:t>以下のアウトプットを作成。</a:t>
            </a:r>
            <a:endParaRPr kumimoji="1" lang="ja-JP" altLang="en-US" b="1" dirty="0"/>
          </a:p>
        </p:txBody>
      </p:sp>
      <p:sp>
        <p:nvSpPr>
          <p:cNvPr id="4" name="正方形/長方形 3">
            <a:extLst>
              <a:ext uri="{FF2B5EF4-FFF2-40B4-BE49-F238E27FC236}">
                <a16:creationId xmlns:a16="http://schemas.microsoft.com/office/drawing/2014/main" id="{E96F24AF-91BF-4D62-842E-C3403220CEFF}"/>
              </a:ext>
            </a:extLst>
          </p:cNvPr>
          <p:cNvSpPr/>
          <p:nvPr/>
        </p:nvSpPr>
        <p:spPr>
          <a:xfrm>
            <a:off x="3154908" y="1655657"/>
            <a:ext cx="5882185" cy="783015"/>
          </a:xfrm>
          <a:prstGeom prst="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①精神医療圏</a:t>
            </a:r>
          </a:p>
        </p:txBody>
      </p:sp>
      <p:sp>
        <p:nvSpPr>
          <p:cNvPr id="5" name="正方形/長方形 4">
            <a:extLst>
              <a:ext uri="{FF2B5EF4-FFF2-40B4-BE49-F238E27FC236}">
                <a16:creationId xmlns:a16="http://schemas.microsoft.com/office/drawing/2014/main" id="{B78C0AA3-3A71-4C06-8C4A-D36838D27F7F}"/>
              </a:ext>
            </a:extLst>
          </p:cNvPr>
          <p:cNvSpPr/>
          <p:nvPr/>
        </p:nvSpPr>
        <p:spPr>
          <a:xfrm>
            <a:off x="3154908" y="2742336"/>
            <a:ext cx="5882185" cy="783015"/>
          </a:xfrm>
          <a:prstGeom prst="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②</a:t>
            </a: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医療機能一覧表</a:t>
            </a:r>
          </a:p>
        </p:txBody>
      </p:sp>
      <p:sp>
        <p:nvSpPr>
          <p:cNvPr id="6" name="正方形/長方形 5">
            <a:extLst>
              <a:ext uri="{FF2B5EF4-FFF2-40B4-BE49-F238E27FC236}">
                <a16:creationId xmlns:a16="http://schemas.microsoft.com/office/drawing/2014/main" id="{9F5D59D7-07A5-492A-A3FC-628FA4D8FFE9}"/>
              </a:ext>
            </a:extLst>
          </p:cNvPr>
          <p:cNvSpPr/>
          <p:nvPr/>
        </p:nvSpPr>
        <p:spPr>
          <a:xfrm>
            <a:off x="3154908" y="3829015"/>
            <a:ext cx="5882185" cy="783015"/>
          </a:xfrm>
          <a:prstGeom prst="rect">
            <a:avLst/>
          </a:prstGeom>
          <a:solidFill>
            <a:schemeClr val="bg1"/>
          </a:solidFill>
          <a:ln w="28575">
            <a:solidFill>
              <a:schemeClr val="accent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③地域基盤整備量</a:t>
            </a:r>
          </a:p>
        </p:txBody>
      </p:sp>
      <p:sp>
        <p:nvSpPr>
          <p:cNvPr id="7" name="正方形/長方形 6">
            <a:extLst>
              <a:ext uri="{FF2B5EF4-FFF2-40B4-BE49-F238E27FC236}">
                <a16:creationId xmlns:a16="http://schemas.microsoft.com/office/drawing/2014/main" id="{1FD5FDBA-6E62-421D-959B-6B8FBE872BBA}"/>
              </a:ext>
            </a:extLst>
          </p:cNvPr>
          <p:cNvSpPr/>
          <p:nvPr/>
        </p:nvSpPr>
        <p:spPr>
          <a:xfrm>
            <a:off x="3154908" y="4915694"/>
            <a:ext cx="5882185" cy="783015"/>
          </a:xfrm>
          <a:prstGeom prst="rect">
            <a:avLst/>
          </a:prstGeom>
          <a:solidFill>
            <a:schemeClr val="bg1">
              <a:lumMod val="85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④その他の医療計画</a:t>
            </a:r>
            <a:r>
              <a:rPr kumimoji="1" lang="en-US" altLang="ja-JP" sz="1600" b="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8" name="正方形/長方形 7">
            <a:extLst>
              <a:ext uri="{FF2B5EF4-FFF2-40B4-BE49-F238E27FC236}">
                <a16:creationId xmlns:a16="http://schemas.microsoft.com/office/drawing/2014/main" id="{840A344D-9B59-4D87-B61A-4648D876432E}"/>
              </a:ext>
            </a:extLst>
          </p:cNvPr>
          <p:cNvSpPr/>
          <p:nvPr/>
        </p:nvSpPr>
        <p:spPr>
          <a:xfrm>
            <a:off x="3154908" y="5715024"/>
            <a:ext cx="2556000" cy="274442"/>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eaLnBrk="1" hangingPunct="1">
              <a:lnSpc>
                <a:spcPct val="90000"/>
              </a:lnSpc>
              <a:spcBef>
                <a:spcPct val="20000"/>
              </a:spcBef>
            </a:pPr>
            <a:r>
              <a:rPr kumimoji="1" lang="en-US" altLang="ja-JP" sz="1200" b="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0" dirty="0">
                <a:latin typeface="Meiryo UI" panose="020B0604030504040204" pitchFamily="50" charset="-128"/>
                <a:ea typeface="Meiryo UI" panose="020B0604030504040204" pitchFamily="50" charset="-128"/>
                <a:cs typeface="Meiryo UI" panose="020B0604030504040204" pitchFamily="50" charset="-128"/>
              </a:rPr>
              <a:t>医療計画作成指針などをご参照ください</a:t>
            </a:r>
            <a:endParaRPr kumimoji="1" lang="en-US" altLang="ja-JP" sz="1200" b="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0" name="グループ化 9">
            <a:extLst>
              <a:ext uri="{FF2B5EF4-FFF2-40B4-BE49-F238E27FC236}">
                <a16:creationId xmlns:a16="http://schemas.microsoft.com/office/drawing/2014/main" id="{54732202-F9D5-4664-AC29-C68535D71E5E}"/>
              </a:ext>
            </a:extLst>
          </p:cNvPr>
          <p:cNvGrpSpPr/>
          <p:nvPr/>
        </p:nvGrpSpPr>
        <p:grpSpPr>
          <a:xfrm>
            <a:off x="9749096" y="162960"/>
            <a:ext cx="2442904" cy="302805"/>
            <a:chOff x="8112864" y="141043"/>
            <a:chExt cx="3207178" cy="366395"/>
          </a:xfrm>
        </p:grpSpPr>
        <p:sp>
          <p:nvSpPr>
            <p:cNvPr id="11" name="矢印: 五方向 10">
              <a:extLst>
                <a:ext uri="{FF2B5EF4-FFF2-40B4-BE49-F238E27FC236}">
                  <a16:creationId xmlns:a16="http://schemas.microsoft.com/office/drawing/2014/main" id="{738DC9E7-5B4B-48AF-8A75-9CDA2D0C3831}"/>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矢印: 五方向 11">
              <a:extLst>
                <a:ext uri="{FF2B5EF4-FFF2-40B4-BE49-F238E27FC236}">
                  <a16:creationId xmlns:a16="http://schemas.microsoft.com/office/drawing/2014/main" id="{BC202ED7-503E-4226-A58B-FFADDCCD196F}"/>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13" name="矢印: 五方向 12">
              <a:extLst>
                <a:ext uri="{FF2B5EF4-FFF2-40B4-BE49-F238E27FC236}">
                  <a16:creationId xmlns:a16="http://schemas.microsoft.com/office/drawing/2014/main" id="{B5130A5C-EB7E-4B00-AECC-246A58E0CA86}"/>
                </a:ext>
              </a:extLst>
            </p:cNvPr>
            <p:cNvSpPr/>
            <p:nvPr/>
          </p:nvSpPr>
          <p:spPr>
            <a:xfrm>
              <a:off x="9706150"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14" name="矢印: 五方向 13">
              <a:extLst>
                <a:ext uri="{FF2B5EF4-FFF2-40B4-BE49-F238E27FC236}">
                  <a16:creationId xmlns:a16="http://schemas.microsoft.com/office/drawing/2014/main" id="{25A7732F-97E3-4CBF-B3CD-0143F6F8B0E5}"/>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5" name="正方形/長方形 14">
            <a:extLst/>
          </p:cNvPr>
          <p:cNvSpPr/>
          <p:nvPr/>
        </p:nvSpPr>
        <p:spPr>
          <a:xfrm>
            <a:off x="3154908" y="4612030"/>
            <a:ext cx="2556000" cy="274442"/>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eaLnBrk="1" hangingPunct="1">
              <a:lnSpc>
                <a:spcPct val="90000"/>
              </a:lnSpc>
              <a:spcBef>
                <a:spcPct val="20000"/>
              </a:spcBef>
            </a:pPr>
            <a:r>
              <a:rPr kumimoji="1" lang="en-US" altLang="ja-JP" sz="1200" b="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0" dirty="0">
                <a:latin typeface="Meiryo UI" panose="020B0604030504040204" pitchFamily="50" charset="-128"/>
                <a:ea typeface="Meiryo UI" panose="020B0604030504040204" pitchFamily="50" charset="-128"/>
                <a:cs typeface="Meiryo UI" panose="020B0604030504040204" pitchFamily="50" charset="-128"/>
              </a:rPr>
              <a:t>障害福祉計画に反映できるもの</a:t>
            </a:r>
            <a:endParaRPr kumimoji="1" lang="en-US" altLang="ja-JP" sz="1200" b="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4497301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2386344903"/>
              </p:ext>
            </p:extLst>
          </p:nvPr>
        </p:nvGraphicFramePr>
        <p:xfrm>
          <a:off x="2804166" y="5077160"/>
          <a:ext cx="8533967" cy="1531206"/>
        </p:xfrm>
        <a:graphic>
          <a:graphicData uri="http://schemas.openxmlformats.org/drawingml/2006/table">
            <a:tbl>
              <a:tblPr firstRow="1" bandRow="1">
                <a:tableStyleId>{BDBED569-4797-4DF1-A0F4-6AAB3CD982D8}</a:tableStyleId>
              </a:tblPr>
              <a:tblGrid>
                <a:gridCol w="372037">
                  <a:extLst>
                    <a:ext uri="{9D8B030D-6E8A-4147-A177-3AD203B41FA5}">
                      <a16:colId xmlns:a16="http://schemas.microsoft.com/office/drawing/2014/main" val="3017701550"/>
                    </a:ext>
                  </a:extLst>
                </a:gridCol>
                <a:gridCol w="2519925">
                  <a:extLst>
                    <a:ext uri="{9D8B030D-6E8A-4147-A177-3AD203B41FA5}">
                      <a16:colId xmlns:a16="http://schemas.microsoft.com/office/drawing/2014/main" val="2595765047"/>
                    </a:ext>
                  </a:extLst>
                </a:gridCol>
                <a:gridCol w="2645338">
                  <a:extLst>
                    <a:ext uri="{9D8B030D-6E8A-4147-A177-3AD203B41FA5}">
                      <a16:colId xmlns:a16="http://schemas.microsoft.com/office/drawing/2014/main" val="1370564516"/>
                    </a:ext>
                  </a:extLst>
                </a:gridCol>
                <a:gridCol w="2996667">
                  <a:extLst>
                    <a:ext uri="{9D8B030D-6E8A-4147-A177-3AD203B41FA5}">
                      <a16:colId xmlns:a16="http://schemas.microsoft.com/office/drawing/2014/main" val="2220976485"/>
                    </a:ext>
                  </a:extLst>
                </a:gridCol>
              </a:tblGrid>
              <a:tr h="259995">
                <a:tc>
                  <a:txBody>
                    <a:bodyPr/>
                    <a:lstStyle/>
                    <a:p>
                      <a:pPr algn="ct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0" marB="0" anchor="ctr"/>
                </a:tc>
                <a:tc>
                  <a:txBody>
                    <a:bodyPr/>
                    <a:lstStyle/>
                    <a:p>
                      <a:pPr algn="ct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算出方法</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0" marB="0" anchor="ctr"/>
                </a:tc>
                <a:tc>
                  <a:txBody>
                    <a:bodyPr/>
                    <a:lstStyle/>
                    <a:p>
                      <a:pPr algn="ct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メリット</a:t>
                      </a:r>
                    </a:p>
                  </a:txBody>
                  <a:tcPr marL="36000" marR="36000" marT="0" marB="0" anchor="ctr"/>
                </a:tc>
                <a:tc>
                  <a:txBody>
                    <a:bodyPr/>
                    <a:lstStyle/>
                    <a:p>
                      <a:pPr algn="ct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デメリット</a:t>
                      </a:r>
                    </a:p>
                  </a:txBody>
                  <a:tcPr marL="36000" marR="36000" marT="0" marB="0" anchor="ctr"/>
                </a:tc>
                <a:extLst>
                  <a:ext uri="{0D108BD9-81ED-4DB2-BD59-A6C34878D82A}">
                    <a16:rowId xmlns:a16="http://schemas.microsoft.com/office/drawing/2014/main" val="1262975807"/>
                  </a:ext>
                </a:extLst>
              </a:tr>
              <a:tr h="442407">
                <a:tc>
                  <a:txBody>
                    <a:bodyPr/>
                    <a:lstStyle/>
                    <a:p>
                      <a:pPr algn="ct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ア</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0" marB="0" anchor="ctr"/>
                </a:tc>
                <a:tc>
                  <a:txBody>
                    <a:bodyPr/>
                    <a:lstStyle/>
                    <a:p>
                      <a:r>
                        <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H.27</a:t>
                      </a: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調査研究事業の障害支援区分・</a:t>
                      </a:r>
                      <a:br>
                        <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要介護度の割合</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0" marB="0" anchor="ctr"/>
                </a:tc>
                <a:tc>
                  <a:txBody>
                    <a:bodyPr/>
                    <a:lstStyle/>
                    <a:p>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財政的サービス需要が立てやすい</a:t>
                      </a:r>
                    </a:p>
                    <a:p>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介護・障害福祉が各々計算可能</a:t>
                      </a:r>
                    </a:p>
                  </a:txBody>
                  <a:tcPr marL="36000" marR="36000" marT="0" marB="0" anchor="ctr"/>
                </a:tc>
                <a:tc>
                  <a:txBody>
                    <a:bodyPr/>
                    <a:lstStyle/>
                    <a:p>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少数サンプルによる推計按分</a:t>
                      </a:r>
                    </a:p>
                    <a:p>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居住サービスかどうかの判別が困難</a:t>
                      </a:r>
                    </a:p>
                  </a:txBody>
                  <a:tcPr marL="36000" marR="36000" marT="0" marB="0" anchor="ctr"/>
                </a:tc>
                <a:extLst>
                  <a:ext uri="{0D108BD9-81ED-4DB2-BD59-A6C34878D82A}">
                    <a16:rowId xmlns:a16="http://schemas.microsoft.com/office/drawing/2014/main" val="2920971751"/>
                  </a:ext>
                </a:extLst>
              </a:tr>
              <a:tr h="259995">
                <a:tc>
                  <a:txBody>
                    <a:bodyPr/>
                    <a:lstStyle/>
                    <a:p>
                      <a:pPr algn="ct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イ</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0" marB="0" anchor="ctr"/>
                </a:tc>
                <a:tc>
                  <a:txBody>
                    <a:bodyPr/>
                    <a:lstStyle/>
                    <a:p>
                      <a:r>
                        <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H.26</a:t>
                      </a: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患者調査の退院後の行き先割合</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0" marB="0" anchor="ctr"/>
                </a:tc>
                <a:tc>
                  <a:txBody>
                    <a:bodyPr/>
                    <a:lstStyle/>
                    <a:p>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居住サービス需要の推計が容易</a:t>
                      </a:r>
                    </a:p>
                  </a:txBody>
                  <a:tcPr marL="36000" marR="36000" marT="0" marB="0" anchor="ctr"/>
                </a:tc>
                <a:tc>
                  <a:txBody>
                    <a:bodyPr/>
                    <a:lstStyle/>
                    <a:p>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介護・障害福祉の按分が不詳</a:t>
                      </a:r>
                    </a:p>
                  </a:txBody>
                  <a:tcPr marL="36000" marR="36000" marT="0" marB="0" anchor="ctr"/>
                </a:tc>
                <a:extLst>
                  <a:ext uri="{0D108BD9-81ED-4DB2-BD59-A6C34878D82A}">
                    <a16:rowId xmlns:a16="http://schemas.microsoft.com/office/drawing/2014/main" val="2002687535"/>
                  </a:ext>
                </a:extLst>
              </a:tr>
              <a:tr h="568809">
                <a:tc>
                  <a:txBody>
                    <a:bodyPr/>
                    <a:lstStyle/>
                    <a:p>
                      <a:pPr algn="ct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ウ</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0" marB="0" anchor="ctr"/>
                </a:tc>
                <a:tc>
                  <a:txBody>
                    <a:bodyPr/>
                    <a:lstStyle/>
                    <a:p>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障害福祉サービス等別利用者割合</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0" marB="0" anchor="ctr"/>
                </a:tc>
                <a:tc>
                  <a:txBody>
                    <a:bodyPr/>
                    <a:lstStyle/>
                    <a:p>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障害福祉の中の各種サービス需要が容易</a:t>
                      </a:r>
                    </a:p>
                  </a:txBody>
                  <a:tcPr marL="36000" marR="36000" marT="0" marB="0" anchor="ctr"/>
                </a:tc>
                <a:tc>
                  <a:txBody>
                    <a:bodyPr/>
                    <a:lstStyle/>
                    <a:p>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介護がわからない</a:t>
                      </a:r>
                    </a:p>
                    <a:p>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市町村別でデータを入手した際、現状提供ベースになり、病院所在自治体に集中する</a:t>
                      </a:r>
                    </a:p>
                  </a:txBody>
                  <a:tcPr marL="36000" marR="36000" marT="0" marB="0" anchor="ctr"/>
                </a:tc>
                <a:extLst>
                  <a:ext uri="{0D108BD9-81ED-4DB2-BD59-A6C34878D82A}">
                    <a16:rowId xmlns:a16="http://schemas.microsoft.com/office/drawing/2014/main" val="2557475039"/>
                  </a:ext>
                </a:extLst>
              </a:tr>
            </a:tbl>
          </a:graphicData>
        </a:graphic>
      </p:graphicFrame>
      <p:pic>
        <p:nvPicPr>
          <p:cNvPr id="75" name="Picture 74">
            <a:extLst>
              <a:ext uri="{FF2B5EF4-FFF2-40B4-BE49-F238E27FC236}">
                <a16:creationId xmlns:a16="http://schemas.microsoft.com/office/drawing/2014/main" id="{A409F2CE-AE1A-4894-9CD5-310E80FEF05A}"/>
              </a:ext>
            </a:extLst>
          </p:cNvPr>
          <p:cNvPicPr>
            <a:picLocks noChangeAspect="1"/>
          </p:cNvPicPr>
          <p:nvPr/>
        </p:nvPicPr>
        <p:blipFill>
          <a:blip r:embed="rId3"/>
          <a:stretch>
            <a:fillRect/>
          </a:stretch>
        </p:blipFill>
        <p:spPr>
          <a:xfrm>
            <a:off x="3235793" y="2757325"/>
            <a:ext cx="2463466" cy="606153"/>
          </a:xfrm>
          <a:prstGeom prst="rect">
            <a:avLst/>
          </a:prstGeom>
          <a:ln>
            <a:solidFill>
              <a:schemeClr val="bg2"/>
            </a:solidFill>
          </a:ln>
        </p:spPr>
      </p:pic>
      <p:sp>
        <p:nvSpPr>
          <p:cNvPr id="2" name="タイトル 1">
            <a:extLst>
              <a:ext uri="{FF2B5EF4-FFF2-40B4-BE49-F238E27FC236}">
                <a16:creationId xmlns:a16="http://schemas.microsoft.com/office/drawing/2014/main" id="{1789E36D-ACE1-42B4-9AC7-C41A48D3F078}"/>
              </a:ext>
            </a:extLst>
          </p:cNvPr>
          <p:cNvSpPr>
            <a:spLocks noGrp="1"/>
          </p:cNvSpPr>
          <p:nvPr>
            <p:ph type="title"/>
          </p:nvPr>
        </p:nvSpPr>
        <p:spPr/>
        <p:txBody>
          <a:bodyPr/>
          <a:lstStyle/>
          <a:p>
            <a:r>
              <a:rPr lang="en-US" altLang="ja-JP" dirty="0"/>
              <a:t>3.</a:t>
            </a:r>
            <a:r>
              <a:rPr lang="ja-JP" altLang="en-US" dirty="0"/>
              <a:t>詳細作業内容 ③</a:t>
            </a:r>
            <a:r>
              <a:rPr lang="zh-TW" altLang="en-US" dirty="0"/>
              <a:t>地域基盤整備量</a:t>
            </a:r>
            <a:r>
              <a:rPr lang="en-US" altLang="ja-JP" dirty="0"/>
              <a:t>–</a:t>
            </a:r>
            <a:r>
              <a:rPr lang="ja-JP" altLang="en-US" dirty="0"/>
              <a:t>作業手順</a:t>
            </a:r>
            <a:endParaRPr kumimoji="1" lang="ja-JP" altLang="en-US" dirty="0"/>
          </a:p>
        </p:txBody>
      </p:sp>
      <p:grpSp>
        <p:nvGrpSpPr>
          <p:cNvPr id="14" name="グループ化 84">
            <a:extLst>
              <a:ext uri="{FF2B5EF4-FFF2-40B4-BE49-F238E27FC236}">
                <a16:creationId xmlns:a16="http://schemas.microsoft.com/office/drawing/2014/main" id="{DD781888-98F1-4183-B43F-2E53A599E9B4}"/>
              </a:ext>
            </a:extLst>
          </p:cNvPr>
          <p:cNvGrpSpPr/>
          <p:nvPr/>
        </p:nvGrpSpPr>
        <p:grpSpPr>
          <a:xfrm>
            <a:off x="603713" y="835761"/>
            <a:ext cx="1512000" cy="275082"/>
            <a:chOff x="1542197" y="763338"/>
            <a:chExt cx="641445" cy="286251"/>
          </a:xfrm>
        </p:grpSpPr>
        <p:sp>
          <p:nvSpPr>
            <p:cNvPr id="15" name="正方形/長方形 81">
              <a:extLst>
                <a:ext uri="{FF2B5EF4-FFF2-40B4-BE49-F238E27FC236}">
                  <a16:creationId xmlns:a16="http://schemas.microsoft.com/office/drawing/2014/main" id="{D5BB60A4-96FD-4CDF-92CD-826BC38866D2}"/>
                </a:ext>
              </a:extLst>
            </p:cNvPr>
            <p:cNvSpPr/>
            <p:nvPr/>
          </p:nvSpPr>
          <p:spPr>
            <a:xfrm>
              <a:off x="1561964" y="763338"/>
              <a:ext cx="601911" cy="286251"/>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手順</a:t>
              </a:r>
            </a:p>
          </p:txBody>
        </p:sp>
        <p:cxnSp>
          <p:nvCxnSpPr>
            <p:cNvPr id="16" name="直線コネクタ 83">
              <a:extLst>
                <a:ext uri="{FF2B5EF4-FFF2-40B4-BE49-F238E27FC236}">
                  <a16:creationId xmlns:a16="http://schemas.microsoft.com/office/drawing/2014/main" id="{2F22E27A-7476-4A11-8D6F-03446EA4E8A9}"/>
                </a:ext>
              </a:extLst>
            </p:cNvPr>
            <p:cNvCxnSpPr/>
            <p:nvPr/>
          </p:nvCxnSpPr>
          <p:spPr bwMode="auto">
            <a:xfrm flipV="1">
              <a:off x="1542197" y="1046853"/>
              <a:ext cx="641445"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17" name="グループ化 85">
            <a:extLst>
              <a:ext uri="{FF2B5EF4-FFF2-40B4-BE49-F238E27FC236}">
                <a16:creationId xmlns:a16="http://schemas.microsoft.com/office/drawing/2014/main" id="{744DF292-512E-405A-9A8C-7F45A4A26D4E}"/>
              </a:ext>
            </a:extLst>
          </p:cNvPr>
          <p:cNvGrpSpPr/>
          <p:nvPr/>
        </p:nvGrpSpPr>
        <p:grpSpPr>
          <a:xfrm>
            <a:off x="2307777" y="835761"/>
            <a:ext cx="9577536" cy="275082"/>
            <a:chOff x="1542197" y="763338"/>
            <a:chExt cx="641445" cy="286251"/>
          </a:xfrm>
        </p:grpSpPr>
        <p:sp>
          <p:nvSpPr>
            <p:cNvPr id="18" name="正方形/長方形 86">
              <a:extLst>
                <a:ext uri="{FF2B5EF4-FFF2-40B4-BE49-F238E27FC236}">
                  <a16:creationId xmlns:a16="http://schemas.microsoft.com/office/drawing/2014/main" id="{4B761B54-A0D9-48A3-88F9-82146435DDE8}"/>
                </a:ext>
              </a:extLst>
            </p:cNvPr>
            <p:cNvSpPr/>
            <p:nvPr/>
          </p:nvSpPr>
          <p:spPr>
            <a:xfrm>
              <a:off x="1561964" y="763338"/>
              <a:ext cx="601911" cy="286251"/>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イメージ</a:t>
              </a:r>
            </a:p>
          </p:txBody>
        </p:sp>
        <p:cxnSp>
          <p:nvCxnSpPr>
            <p:cNvPr id="19" name="直線コネクタ 87">
              <a:extLst>
                <a:ext uri="{FF2B5EF4-FFF2-40B4-BE49-F238E27FC236}">
                  <a16:creationId xmlns:a16="http://schemas.microsoft.com/office/drawing/2014/main" id="{93BAA129-00A7-48F9-A9EF-80F5EAC0F79E}"/>
                </a:ext>
              </a:extLst>
            </p:cNvPr>
            <p:cNvCxnSpPr/>
            <p:nvPr/>
          </p:nvCxnSpPr>
          <p:spPr bwMode="auto">
            <a:xfrm flipV="1">
              <a:off x="1542197" y="1046853"/>
              <a:ext cx="641445"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28" name="グループ化 56">
            <a:extLst>
              <a:ext uri="{FF2B5EF4-FFF2-40B4-BE49-F238E27FC236}">
                <a16:creationId xmlns:a16="http://schemas.microsoft.com/office/drawing/2014/main" id="{F8F02563-B3E9-43C0-849E-940167F497FE}"/>
              </a:ext>
            </a:extLst>
          </p:cNvPr>
          <p:cNvGrpSpPr/>
          <p:nvPr/>
        </p:nvGrpSpPr>
        <p:grpSpPr>
          <a:xfrm>
            <a:off x="599735" y="4660423"/>
            <a:ext cx="1512000" cy="1997842"/>
            <a:chOff x="1011525" y="2717278"/>
            <a:chExt cx="892562" cy="2361063"/>
          </a:xfrm>
        </p:grpSpPr>
        <p:sp>
          <p:nvSpPr>
            <p:cNvPr id="29" name="矢印: 五方向 4">
              <a:extLst>
                <a:ext uri="{FF2B5EF4-FFF2-40B4-BE49-F238E27FC236}">
                  <a16:creationId xmlns:a16="http://schemas.microsoft.com/office/drawing/2014/main" id="{A845F826-19D5-4C27-979C-F2C0D9CEB6F5}"/>
                </a:ext>
              </a:extLst>
            </p:cNvPr>
            <p:cNvSpPr/>
            <p:nvPr/>
          </p:nvSpPr>
          <p:spPr>
            <a:xfrm rot="5400000">
              <a:off x="277274" y="3451529"/>
              <a:ext cx="2361063" cy="892562"/>
            </a:xfrm>
            <a:prstGeom prst="homePlate">
              <a:avLst>
                <a:gd name="adj" fmla="val 13353"/>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48">
              <a:extLst>
                <a:ext uri="{FF2B5EF4-FFF2-40B4-BE49-F238E27FC236}">
                  <a16:creationId xmlns:a16="http://schemas.microsoft.com/office/drawing/2014/main" id="{69A975C7-4C83-4508-B6B4-644A722650EC}"/>
                </a:ext>
              </a:extLst>
            </p:cNvPr>
            <p:cNvSpPr/>
            <p:nvPr/>
          </p:nvSpPr>
          <p:spPr>
            <a:xfrm>
              <a:off x="1047822" y="3406901"/>
              <a:ext cx="819966" cy="981817"/>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buFont typeface="+mj-lt"/>
                <a:buAutoNum type="arabicPeriod" startAt="3"/>
              </a:pPr>
              <a:endParaRPr lang="en-US" altLang="ja-JP"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ct val="90000"/>
                </a:lnSpc>
                <a:spcBef>
                  <a:spcPct val="20000"/>
                </a:spcBef>
                <a:buFont typeface="+mj-lt"/>
                <a:buAutoNum type="arabicPeriod" startAt="3"/>
              </a:pP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参考</a:t>
              </a:r>
              <a:r>
                <a:rPr lang="en-US" altLang="ja-JP"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サービスの必要量の推定</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1" name="グループ化 56">
            <a:extLst>
              <a:ext uri="{FF2B5EF4-FFF2-40B4-BE49-F238E27FC236}">
                <a16:creationId xmlns:a16="http://schemas.microsoft.com/office/drawing/2014/main" id="{05796112-DE63-4077-BB7F-CE0E7411E2A7}"/>
              </a:ext>
            </a:extLst>
          </p:cNvPr>
          <p:cNvGrpSpPr/>
          <p:nvPr/>
        </p:nvGrpSpPr>
        <p:grpSpPr>
          <a:xfrm>
            <a:off x="599735" y="2211461"/>
            <a:ext cx="1512000" cy="2865505"/>
            <a:chOff x="1011525" y="2520801"/>
            <a:chExt cx="892562" cy="2557541"/>
          </a:xfrm>
        </p:grpSpPr>
        <p:sp>
          <p:nvSpPr>
            <p:cNvPr id="12" name="矢印: 五方向 4">
              <a:extLst>
                <a:ext uri="{FF2B5EF4-FFF2-40B4-BE49-F238E27FC236}">
                  <a16:creationId xmlns:a16="http://schemas.microsoft.com/office/drawing/2014/main" id="{525BCA84-6FF9-4CC4-A576-ED0CCE0022DB}"/>
                </a:ext>
              </a:extLst>
            </p:cNvPr>
            <p:cNvSpPr/>
            <p:nvPr/>
          </p:nvSpPr>
          <p:spPr>
            <a:xfrm rot="5400000">
              <a:off x="179035" y="3353291"/>
              <a:ext cx="2557541" cy="892562"/>
            </a:xfrm>
            <a:prstGeom prst="homePlate">
              <a:avLst>
                <a:gd name="adj" fmla="val 13353"/>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48">
              <a:extLst>
                <a:ext uri="{FF2B5EF4-FFF2-40B4-BE49-F238E27FC236}">
                  <a16:creationId xmlns:a16="http://schemas.microsoft.com/office/drawing/2014/main" id="{067278F1-0AC6-42C7-BEA3-23CCECC94D74}"/>
                </a:ext>
              </a:extLst>
            </p:cNvPr>
            <p:cNvSpPr/>
            <p:nvPr/>
          </p:nvSpPr>
          <p:spPr>
            <a:xfrm>
              <a:off x="1035399" y="3406901"/>
              <a:ext cx="844810" cy="981817"/>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buFont typeface="+mj-lt"/>
                <a:buAutoNum type="arabicPeriod" startAt="2"/>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市区町村単位の基盤整備量を算出</a:t>
              </a:r>
              <a:br>
                <a:rPr lang="en-US" altLang="ja-JP" sz="1400" dirty="0">
                  <a:latin typeface="Meiryo UI" panose="020B0604030504040204" pitchFamily="50" charset="-128"/>
                  <a:ea typeface="Meiryo UI" panose="020B0604030504040204" pitchFamily="50" charset="-128"/>
                  <a:cs typeface="Meiryo UI" panose="020B0604030504040204" pitchFamily="50" charset="-128"/>
                </a:rPr>
              </a:b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患者住所地別</a:t>
              </a:r>
              <a:br>
                <a:rPr lang="en-US" altLang="ja-JP" sz="1400" dirty="0">
                  <a:latin typeface="Meiryo UI" panose="020B0604030504040204" pitchFamily="50" charset="-128"/>
                  <a:ea typeface="Meiryo UI" panose="020B0604030504040204" pitchFamily="50" charset="-128"/>
                  <a:cs typeface="Meiryo UI" panose="020B0604030504040204" pitchFamily="50" charset="-128"/>
                </a:rPr>
              </a:br>
              <a:r>
                <a:rPr lang="ja-JP" altLang="en-US" sz="1400" dirty="0">
                  <a:latin typeface="Meiryo UI" panose="020B0604030504040204" pitchFamily="50" charset="-128"/>
                  <a:ea typeface="Meiryo UI" panose="020B0604030504040204" pitchFamily="50" charset="-128"/>
                  <a:cs typeface="Meiryo UI" panose="020B0604030504040204" pitchFamily="50" charset="-128"/>
                </a:rPr>
                <a:t>長期入院患者数</a:t>
              </a:r>
              <a:br>
                <a:rPr lang="en-US" altLang="ja-JP" sz="1400" dirty="0">
                  <a:latin typeface="Meiryo UI" panose="020B0604030504040204" pitchFamily="50" charset="-128"/>
                  <a:ea typeface="Meiryo UI" panose="020B0604030504040204" pitchFamily="50" charset="-128"/>
                  <a:cs typeface="Meiryo UI" panose="020B0604030504040204" pitchFamily="50" charset="-128"/>
                </a:rPr>
              </a:br>
              <a:r>
                <a:rPr lang="en-US" altLang="ja-JP" sz="1400" dirty="0">
                  <a:latin typeface="Meiryo UI" panose="020B0604030504040204" pitchFamily="50" charset="-128"/>
                  <a:ea typeface="Meiryo UI" panose="020B0604030504040204" pitchFamily="50" charset="-128"/>
                  <a:cs typeface="Meiryo UI" panose="020B0604030504040204" pitchFamily="50" charset="-128"/>
                </a:rPr>
                <a:t>or</a:t>
              </a:r>
              <a:br>
                <a:rPr lang="en-US" altLang="ja-JP" sz="1400" dirty="0">
                  <a:latin typeface="Meiryo UI" panose="020B0604030504040204" pitchFamily="50" charset="-128"/>
                  <a:ea typeface="Meiryo UI" panose="020B0604030504040204" pitchFamily="50" charset="-128"/>
                  <a:cs typeface="Meiryo UI" panose="020B0604030504040204" pitchFamily="50" charset="-128"/>
                </a:rPr>
              </a:br>
              <a:r>
                <a:rPr lang="ja-JP" altLang="en-US" sz="1400" dirty="0">
                  <a:latin typeface="Meiryo UI" panose="020B0604030504040204" pitchFamily="50" charset="-128"/>
                  <a:ea typeface="Meiryo UI" panose="020B0604030504040204" pitchFamily="50" charset="-128"/>
                  <a:cs typeface="Meiryo UI" panose="020B0604030504040204" pitchFamily="50" charset="-128"/>
                </a:rPr>
                <a:t>人口の比率を使用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31" name="グループ化 56">
            <a:extLst>
              <a:ext uri="{FF2B5EF4-FFF2-40B4-BE49-F238E27FC236}">
                <a16:creationId xmlns:a16="http://schemas.microsoft.com/office/drawing/2014/main" id="{3294C958-A628-4441-8120-88A6676C508A}"/>
              </a:ext>
            </a:extLst>
          </p:cNvPr>
          <p:cNvGrpSpPr/>
          <p:nvPr/>
        </p:nvGrpSpPr>
        <p:grpSpPr>
          <a:xfrm>
            <a:off x="599735" y="1340729"/>
            <a:ext cx="1512000" cy="1060437"/>
            <a:chOff x="1011525" y="2717278"/>
            <a:chExt cx="892562" cy="2361063"/>
          </a:xfrm>
        </p:grpSpPr>
        <p:sp>
          <p:nvSpPr>
            <p:cNvPr id="32" name="矢印: 五方向 4">
              <a:extLst>
                <a:ext uri="{FF2B5EF4-FFF2-40B4-BE49-F238E27FC236}">
                  <a16:creationId xmlns:a16="http://schemas.microsoft.com/office/drawing/2014/main" id="{252CA1AC-1EB8-4F19-BB68-B0C4E96D7B0D}"/>
                </a:ext>
              </a:extLst>
            </p:cNvPr>
            <p:cNvSpPr/>
            <p:nvPr/>
          </p:nvSpPr>
          <p:spPr>
            <a:xfrm rot="5400000">
              <a:off x="277274" y="3451529"/>
              <a:ext cx="2361063" cy="892562"/>
            </a:xfrm>
            <a:prstGeom prst="homePlate">
              <a:avLst>
                <a:gd name="adj" fmla="val 13353"/>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正方形/長方形 48">
              <a:extLst>
                <a:ext uri="{FF2B5EF4-FFF2-40B4-BE49-F238E27FC236}">
                  <a16:creationId xmlns:a16="http://schemas.microsoft.com/office/drawing/2014/main" id="{17163916-6750-457C-A6E1-307DC087A666}"/>
                </a:ext>
              </a:extLst>
            </p:cNvPr>
            <p:cNvSpPr/>
            <p:nvPr/>
          </p:nvSpPr>
          <p:spPr>
            <a:xfrm>
              <a:off x="1047822" y="3406901"/>
              <a:ext cx="819966" cy="981817"/>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buFont typeface="+mj-lt"/>
                <a:buAutoNum type="arabicPeriod"/>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都道府県別の</a:t>
              </a:r>
              <a:br>
                <a:rPr lang="en-US" altLang="ja-JP" sz="1400" dirty="0">
                  <a:latin typeface="Meiryo UI" panose="020B0604030504040204" pitchFamily="50" charset="-128"/>
                  <a:ea typeface="Meiryo UI" panose="020B0604030504040204" pitchFamily="50" charset="-128"/>
                  <a:cs typeface="Meiryo UI" panose="020B0604030504040204" pitchFamily="50" charset="-128"/>
                </a:rPr>
              </a:br>
              <a:r>
                <a:rPr lang="ja-JP" altLang="en-US" sz="1400" dirty="0">
                  <a:latin typeface="Meiryo UI" panose="020B0604030504040204" pitchFamily="50" charset="-128"/>
                  <a:ea typeface="Meiryo UI" panose="020B0604030504040204" pitchFamily="50" charset="-128"/>
                  <a:cs typeface="Meiryo UI" panose="020B0604030504040204" pitchFamily="50" charset="-128"/>
                </a:rPr>
                <a:t>地域基盤整備量</a:t>
              </a:r>
              <a:br>
                <a:rPr lang="en-US" altLang="ja-JP" sz="1400" dirty="0">
                  <a:latin typeface="Meiryo UI" panose="020B0604030504040204" pitchFamily="50" charset="-128"/>
                  <a:ea typeface="Meiryo UI" panose="020B0604030504040204" pitchFamily="50" charset="-128"/>
                  <a:cs typeface="Meiryo UI" panose="020B0604030504040204" pitchFamily="50" charset="-128"/>
                </a:rPr>
              </a:br>
              <a:r>
                <a:rPr lang="ja-JP" altLang="en-US" sz="1400" dirty="0">
                  <a:latin typeface="Meiryo UI" panose="020B0604030504040204" pitchFamily="50" charset="-128"/>
                  <a:ea typeface="Meiryo UI" panose="020B0604030504040204" pitchFamily="50" charset="-128"/>
                  <a:cs typeface="Meiryo UI" panose="020B0604030504040204" pitchFamily="50" charset="-128"/>
                </a:rPr>
                <a:t>を確認</a:t>
              </a:r>
            </a:p>
          </p:txBody>
        </p:sp>
      </p:grpSp>
      <p:sp>
        <p:nvSpPr>
          <p:cNvPr id="35" name="正方形/長方形 28">
            <a:extLst>
              <a:ext uri="{FF2B5EF4-FFF2-40B4-BE49-F238E27FC236}">
                <a16:creationId xmlns:a16="http://schemas.microsoft.com/office/drawing/2014/main" id="{8F0030BC-2DBF-4E14-B51B-49F8127B9240}"/>
              </a:ext>
            </a:extLst>
          </p:cNvPr>
          <p:cNvSpPr/>
          <p:nvPr/>
        </p:nvSpPr>
        <p:spPr>
          <a:xfrm>
            <a:off x="3711012" y="1397315"/>
            <a:ext cx="5184000" cy="943508"/>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177800" indent="-177800">
              <a:lnSpc>
                <a:spcPct val="90000"/>
              </a:lnSpc>
              <a:spcBef>
                <a:spcPct val="20000"/>
              </a:spcBef>
              <a:buFont typeface="Wingdings" panose="05000000000000000000" pitchFamily="2" charset="2"/>
              <a:buChar char="Ø"/>
            </a:pP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正方形/長方形 71">
            <a:extLst>
              <a:ext uri="{FF2B5EF4-FFF2-40B4-BE49-F238E27FC236}">
                <a16:creationId xmlns:a16="http://schemas.microsoft.com/office/drawing/2014/main" id="{479DEF8C-907D-47A9-8816-4CEE1F73B1C1}"/>
              </a:ext>
            </a:extLst>
          </p:cNvPr>
          <p:cNvSpPr/>
          <p:nvPr/>
        </p:nvSpPr>
        <p:spPr>
          <a:xfrm>
            <a:off x="7580028" y="1562971"/>
            <a:ext cx="2505704" cy="617146"/>
          </a:xfrm>
          <a:prstGeom prst="rect">
            <a:avLst/>
          </a:prstGeom>
          <a:solidFill>
            <a:schemeClr val="bg1"/>
          </a:solidFill>
          <a:ln>
            <a:solidFill>
              <a:srgbClr val="FF0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zh-CN" altLang="en-US" sz="1400" dirty="0">
                <a:latin typeface="Meiryo UI" panose="020B0604030504040204" pitchFamily="50" charset="-128"/>
                <a:ea typeface="Meiryo UI" panose="020B0604030504040204" pitchFamily="50" charset="-128"/>
                <a:cs typeface="Meiryo UI" panose="020B0604030504040204" pitchFamily="50" charset="-128"/>
              </a:rPr>
              <a:t>将来入院需要</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 推計ワークシートにて、平成</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32,36</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年度末の地域基盤整備量を確認</a:t>
            </a:r>
            <a:endParaRPr kumimoji="1" lang="ja-JP" altLang="en-US" sz="1400" b="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38" name="直線コネクタ 6">
            <a:extLst>
              <a:ext uri="{FF2B5EF4-FFF2-40B4-BE49-F238E27FC236}">
                <a16:creationId xmlns:a16="http://schemas.microsoft.com/office/drawing/2014/main" id="{D5E62DA3-C6DF-46F9-99F8-910F807211EC}"/>
              </a:ext>
            </a:extLst>
          </p:cNvPr>
          <p:cNvCxnSpPr>
            <a:cxnSpLocks/>
            <a:stCxn id="36" idx="3"/>
            <a:endCxn id="37" idx="1"/>
          </p:cNvCxnSpPr>
          <p:nvPr/>
        </p:nvCxnSpPr>
        <p:spPr bwMode="auto">
          <a:xfrm>
            <a:off x="7187979" y="1730739"/>
            <a:ext cx="392049" cy="140805"/>
          </a:xfrm>
          <a:prstGeom prst="line">
            <a:avLst/>
          </a:prstGeom>
          <a:noFill/>
          <a:ln w="127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nvGrpSpPr>
          <p:cNvPr id="135" name="Group 134">
            <a:extLst>
              <a:ext uri="{FF2B5EF4-FFF2-40B4-BE49-F238E27FC236}">
                <a16:creationId xmlns:a16="http://schemas.microsoft.com/office/drawing/2014/main" id="{BEEB15EC-5632-428D-B3EC-9F4B0FDF3145}"/>
              </a:ext>
            </a:extLst>
          </p:cNvPr>
          <p:cNvGrpSpPr/>
          <p:nvPr/>
        </p:nvGrpSpPr>
        <p:grpSpPr>
          <a:xfrm>
            <a:off x="3001853" y="1640126"/>
            <a:ext cx="4186126" cy="535983"/>
            <a:chOff x="4004565" y="1542727"/>
            <a:chExt cx="4667250" cy="597585"/>
          </a:xfrm>
        </p:grpSpPr>
        <p:pic>
          <p:nvPicPr>
            <p:cNvPr id="103" name="Picture 102">
              <a:extLst>
                <a:ext uri="{FF2B5EF4-FFF2-40B4-BE49-F238E27FC236}">
                  <a16:creationId xmlns:a16="http://schemas.microsoft.com/office/drawing/2014/main" id="{2026D73C-A319-4866-847A-B5CD7E93D684}"/>
                </a:ext>
              </a:extLst>
            </p:cNvPr>
            <p:cNvPicPr>
              <a:picLocks noChangeAspect="1"/>
            </p:cNvPicPr>
            <p:nvPr/>
          </p:nvPicPr>
          <p:blipFill>
            <a:blip r:embed="rId4"/>
            <a:stretch>
              <a:fillRect/>
            </a:stretch>
          </p:blipFill>
          <p:spPr>
            <a:xfrm>
              <a:off x="4004565" y="1549762"/>
              <a:ext cx="4667250" cy="590550"/>
            </a:xfrm>
            <a:prstGeom prst="rect">
              <a:avLst/>
            </a:prstGeom>
            <a:ln>
              <a:solidFill>
                <a:schemeClr val="bg2"/>
              </a:solidFill>
            </a:ln>
          </p:spPr>
        </p:pic>
        <p:sp>
          <p:nvSpPr>
            <p:cNvPr id="36" name="正方形/長方形 69">
              <a:extLst>
                <a:ext uri="{FF2B5EF4-FFF2-40B4-BE49-F238E27FC236}">
                  <a16:creationId xmlns:a16="http://schemas.microsoft.com/office/drawing/2014/main" id="{BB3EF91C-7A24-46F1-876F-3AF3CF725179}"/>
                </a:ext>
              </a:extLst>
            </p:cNvPr>
            <p:cNvSpPr/>
            <p:nvPr/>
          </p:nvSpPr>
          <p:spPr>
            <a:xfrm>
              <a:off x="7834726" y="1542727"/>
              <a:ext cx="837089" cy="202054"/>
            </a:xfrm>
            <a:prstGeom prst="rect">
              <a:avLst/>
            </a:prstGeom>
            <a:noFill/>
            <a:ln w="28575">
              <a:solidFill>
                <a:schemeClr val="accent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6" name="正方形/長方形 69">
              <a:extLst>
                <a:ext uri="{FF2B5EF4-FFF2-40B4-BE49-F238E27FC236}">
                  <a16:creationId xmlns:a16="http://schemas.microsoft.com/office/drawing/2014/main" id="{A9864744-87AC-4063-8807-C0CCE33B77BB}"/>
                </a:ext>
              </a:extLst>
            </p:cNvPr>
            <p:cNvSpPr/>
            <p:nvPr/>
          </p:nvSpPr>
          <p:spPr>
            <a:xfrm>
              <a:off x="7834726" y="1737897"/>
              <a:ext cx="837089" cy="202054"/>
            </a:xfrm>
            <a:prstGeom prst="rect">
              <a:avLst/>
            </a:prstGeom>
            <a:noFill/>
            <a:ln w="28575">
              <a:solidFill>
                <a:srgbClr val="FFC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39" name="正方形/長方形 73">
            <a:extLst>
              <a:ext uri="{FF2B5EF4-FFF2-40B4-BE49-F238E27FC236}">
                <a16:creationId xmlns:a16="http://schemas.microsoft.com/office/drawing/2014/main" id="{B8DA906E-751F-402C-B367-8B1DDB1A675C}"/>
              </a:ext>
            </a:extLst>
          </p:cNvPr>
          <p:cNvSpPr/>
          <p:nvPr/>
        </p:nvSpPr>
        <p:spPr>
          <a:xfrm>
            <a:off x="3067810" y="1237258"/>
            <a:ext cx="4535336" cy="36376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将来入院需要 推計ワークシート</a:t>
            </a:r>
            <a:br>
              <a:rPr lang="en-US" altLang="ja-JP" sz="1400" u="sng" dirty="0">
                <a:latin typeface="Meiryo UI" panose="020B0604030504040204" pitchFamily="50" charset="-128"/>
                <a:ea typeface="Meiryo UI" panose="020B0604030504040204" pitchFamily="50" charset="-128"/>
                <a:cs typeface="Meiryo UI" panose="020B0604030504040204" pitchFamily="50" charset="-128"/>
              </a:rPr>
            </a:br>
            <a:r>
              <a:rPr lang="en-US" altLang="ja-JP" sz="1400" u="sng"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u="sng"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u="sng" dirty="0">
                <a:latin typeface="Meiryo UI" panose="020B0604030504040204" pitchFamily="50" charset="-128"/>
                <a:ea typeface="Meiryo UI" panose="020B0604030504040204" pitchFamily="50" charset="-128"/>
                <a:cs typeface="Meiryo UI" panose="020B0604030504040204" pitchFamily="50" charset="-128"/>
              </a:rPr>
              <a:t>改革シナリオに基づく追加の基盤整備量（目標値）シート</a:t>
            </a:r>
            <a:r>
              <a:rPr lang="en-US" altLang="ja-JP" sz="1200" u="sng"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400" u="sng"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正方形/長方形 73">
            <a:extLst>
              <a:ext uri="{FF2B5EF4-FFF2-40B4-BE49-F238E27FC236}">
                <a16:creationId xmlns:a16="http://schemas.microsoft.com/office/drawing/2014/main" id="{E20BCFFC-9329-4E88-9EB2-13FFFB2A8540}"/>
              </a:ext>
            </a:extLst>
          </p:cNvPr>
          <p:cNvSpPr/>
          <p:nvPr/>
        </p:nvSpPr>
        <p:spPr>
          <a:xfrm>
            <a:off x="3189418" y="2326401"/>
            <a:ext cx="3393647" cy="36376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患者住所地別 長期入院患者数の比率を使用 </a:t>
            </a:r>
            <a:br>
              <a:rPr lang="en-US" altLang="ja-JP" sz="1400" u="sng" dirty="0">
                <a:latin typeface="Meiryo UI" panose="020B0604030504040204" pitchFamily="50" charset="-128"/>
                <a:ea typeface="Meiryo UI" panose="020B0604030504040204" pitchFamily="50" charset="-128"/>
                <a:cs typeface="Meiryo UI" panose="020B0604030504040204" pitchFamily="50" charset="-128"/>
              </a:rPr>
            </a:br>
            <a:r>
              <a:rPr lang="en-US" altLang="ja-JP" sz="1400" u="sng" dirty="0">
                <a:latin typeface="Meiryo UI" panose="020B0604030504040204" pitchFamily="50" charset="-128"/>
                <a:ea typeface="Meiryo UI" panose="020B0604030504040204" pitchFamily="50" charset="-128"/>
                <a:cs typeface="Meiryo UI" panose="020B0604030504040204" pitchFamily="50" charset="-128"/>
              </a:rPr>
              <a:t>(630</a:t>
            </a: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調査速報結果</a:t>
            </a:r>
            <a:r>
              <a:rPr lang="en-US" altLang="ja-JP" sz="1400" u="sng"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400" u="sng"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9" name="正方形/長方形 28">
            <a:extLst>
              <a:ext uri="{FF2B5EF4-FFF2-40B4-BE49-F238E27FC236}">
                <a16:creationId xmlns:a16="http://schemas.microsoft.com/office/drawing/2014/main" id="{EC14090B-D887-4C4F-A548-BCE967C50467}"/>
              </a:ext>
            </a:extLst>
          </p:cNvPr>
          <p:cNvSpPr/>
          <p:nvPr/>
        </p:nvSpPr>
        <p:spPr>
          <a:xfrm>
            <a:off x="3245991" y="3607659"/>
            <a:ext cx="3708000" cy="675565"/>
          </a:xfrm>
          <a:prstGeom prst="rect">
            <a:avLst/>
          </a:prstGeom>
          <a:solidFill>
            <a:schemeClr val="bg1"/>
          </a:solidFill>
          <a:ln w="28575">
            <a:solidFill>
              <a:schemeClr val="accent1"/>
            </a:solidFill>
          </a:ln>
        </p:spPr>
        <p:txBody>
          <a:bodyPr rot="0" spcFirstLastPara="0" vertOverflow="overflow" horzOverflow="overflow" vert="horz" wrap="square" lIns="36000" tIns="0" rIns="0" bIns="0" numCol="1" spcCol="0" rtlCol="0" fromWordArt="0" anchor="ctr" anchorCtr="0" forceAA="0" compatLnSpc="1">
            <a:prstTxWarp prst="textNoShape">
              <a:avLst/>
            </a:prstTxWarp>
            <a:noAutofit/>
          </a:bodyPr>
          <a:lstStyle/>
          <a:p>
            <a:pPr>
              <a:lnSpc>
                <a:spcPct val="90000"/>
              </a:lnSpc>
              <a:spcBef>
                <a:spcPct val="20000"/>
              </a:spcBef>
            </a:pPr>
            <a:r>
              <a:rPr lang="en-US" altLang="ja-JP" sz="1050" dirty="0">
                <a:latin typeface="Meiryo UI" panose="020B0604030504040204" pitchFamily="50" charset="-128"/>
                <a:ea typeface="Meiryo UI" panose="020B0604030504040204" pitchFamily="50" charset="-128"/>
                <a:cs typeface="Meiryo UI" panose="020B0604030504040204" pitchFamily="50" charset="-128"/>
              </a:rPr>
              <a:t>65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歳未満の基盤整備量 </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br>
              <a:rPr lang="en-US" altLang="ja-JP" sz="1050" dirty="0">
                <a:latin typeface="Meiryo UI" panose="020B0604030504040204" pitchFamily="50" charset="-128"/>
                <a:ea typeface="Meiryo UI" panose="020B0604030504040204" pitchFamily="50" charset="-128"/>
                <a:cs typeface="Meiryo UI" panose="020B0604030504040204" pitchFamily="50" charset="-128"/>
              </a:rPr>
            </a:br>
            <a:r>
              <a:rPr lang="ja-JP" altLang="en-US" sz="1050" dirty="0">
                <a:latin typeface="Meiryo UI" panose="020B0604030504040204" pitchFamily="50" charset="-128"/>
                <a:ea typeface="Meiryo UI" panose="020B0604030504040204" pitchFamily="50" charset="-128"/>
                <a:cs typeface="Meiryo UI" panose="020B0604030504040204" pitchFamily="50" charset="-128"/>
              </a:rPr>
              <a:t>愛知県の</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65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歳未満基盤整備量</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(1,049</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人</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br>
              <a:rPr lang="en-US" altLang="ja-JP" sz="1050" dirty="0">
                <a:latin typeface="Meiryo UI" panose="020B0604030504040204" pitchFamily="50" charset="-128"/>
                <a:ea typeface="Meiryo UI" panose="020B0604030504040204" pitchFamily="50" charset="-128"/>
                <a:cs typeface="Meiryo UI" panose="020B0604030504040204" pitchFamily="50" charset="-128"/>
              </a:rPr>
            </a:br>
            <a:r>
              <a:rPr lang="en-US" altLang="ja-JP" sz="1050" dirty="0">
                <a:latin typeface="Meiryo UI" panose="020B0604030504040204" pitchFamily="50" charset="-128"/>
                <a:ea typeface="Meiryo UI" panose="020B0604030504040204" pitchFamily="50" charset="-128"/>
                <a:cs typeface="Meiryo UI" panose="020B0604030504040204" pitchFamily="50" charset="-128"/>
              </a:rPr>
              <a:t>×</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 千種区の</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65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歳未満長期入院患者</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(76</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人</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br>
              <a:rPr lang="en-US" altLang="ja-JP" sz="1050" dirty="0">
                <a:latin typeface="Meiryo UI" panose="020B0604030504040204" pitchFamily="50" charset="-128"/>
                <a:ea typeface="Meiryo UI" panose="020B0604030504040204" pitchFamily="50" charset="-128"/>
                <a:cs typeface="Meiryo UI" panose="020B0604030504040204" pitchFamily="50" charset="-128"/>
              </a:rPr>
            </a:b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愛知県の</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65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歳未満長期入院患者</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(3,140</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人</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25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人</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142" name="正方形/長方形 28">
            <a:extLst>
              <a:ext uri="{FF2B5EF4-FFF2-40B4-BE49-F238E27FC236}">
                <a16:creationId xmlns:a16="http://schemas.microsoft.com/office/drawing/2014/main" id="{29D35F66-1A02-48D6-88A5-91C669257512}"/>
              </a:ext>
            </a:extLst>
          </p:cNvPr>
          <p:cNvSpPr/>
          <p:nvPr/>
        </p:nvSpPr>
        <p:spPr>
          <a:xfrm>
            <a:off x="2356979" y="2690475"/>
            <a:ext cx="864000" cy="49288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nSpc>
                <a:spcPct val="90000"/>
              </a:lnSpc>
              <a:spcBef>
                <a:spcPct val="20000"/>
              </a:spcBef>
            </a:pPr>
            <a:r>
              <a:rPr lang="ja-JP" altLang="en-US" sz="1100" dirty="0">
                <a:latin typeface="Meiryo UI" panose="020B0604030504040204" pitchFamily="50" charset="-128"/>
                <a:ea typeface="Meiryo UI" panose="020B0604030504040204" pitchFamily="50" charset="-128"/>
                <a:cs typeface="Meiryo UI" panose="020B0604030504040204" pitchFamily="50" charset="-128"/>
              </a:rPr>
              <a:t>例）</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a:p>
            <a:pPr>
              <a:lnSpc>
                <a:spcPct val="90000"/>
              </a:lnSpc>
              <a:spcBef>
                <a:spcPct val="20000"/>
              </a:spcBef>
            </a:pPr>
            <a:r>
              <a:rPr lang="ja-JP" altLang="en-US" sz="1100" dirty="0">
                <a:latin typeface="Meiryo UI" panose="020B0604030504040204" pitchFamily="50" charset="-128"/>
                <a:ea typeface="Meiryo UI" panose="020B0604030504040204" pitchFamily="50" charset="-128"/>
                <a:cs typeface="Meiryo UI" panose="020B0604030504040204" pitchFamily="50" charset="-128"/>
              </a:rPr>
              <a:t>名古屋市</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a:p>
            <a:pPr>
              <a:lnSpc>
                <a:spcPct val="90000"/>
              </a:lnSpc>
              <a:spcBef>
                <a:spcPct val="20000"/>
              </a:spcBef>
            </a:pPr>
            <a:r>
              <a:rPr lang="ja-JP" altLang="en-US" sz="1100" dirty="0">
                <a:latin typeface="Meiryo UI" panose="020B0604030504040204" pitchFamily="50" charset="-128"/>
                <a:ea typeface="Meiryo UI" panose="020B0604030504040204" pitchFamily="50" charset="-128"/>
                <a:cs typeface="Meiryo UI" panose="020B0604030504040204" pitchFamily="50" charset="-128"/>
              </a:rPr>
              <a:t>千種区</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28">
            <a:extLst>
              <a:ext uri="{FF2B5EF4-FFF2-40B4-BE49-F238E27FC236}">
                <a16:creationId xmlns:a16="http://schemas.microsoft.com/office/drawing/2014/main" id="{225AC567-FEBC-4DF9-8144-6334C88922C7}"/>
              </a:ext>
            </a:extLst>
          </p:cNvPr>
          <p:cNvSpPr/>
          <p:nvPr/>
        </p:nvSpPr>
        <p:spPr>
          <a:xfrm>
            <a:off x="2356979" y="1744954"/>
            <a:ext cx="864000" cy="336645"/>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nSpc>
                <a:spcPct val="90000"/>
              </a:lnSpc>
              <a:spcBef>
                <a:spcPct val="20000"/>
              </a:spcBef>
            </a:pPr>
            <a:r>
              <a:rPr lang="ja-JP" altLang="en-US" sz="1100" dirty="0">
                <a:latin typeface="Meiryo UI" panose="020B0604030504040204" pitchFamily="50" charset="-128"/>
                <a:ea typeface="Meiryo UI" panose="020B0604030504040204" pitchFamily="50" charset="-128"/>
                <a:cs typeface="Meiryo UI" panose="020B0604030504040204" pitchFamily="50" charset="-128"/>
              </a:rPr>
              <a:t>例）</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a:p>
            <a:pPr>
              <a:lnSpc>
                <a:spcPct val="90000"/>
              </a:lnSpc>
              <a:spcBef>
                <a:spcPct val="20000"/>
              </a:spcBef>
            </a:pPr>
            <a:r>
              <a:rPr lang="ja-JP" altLang="en-US" sz="1100" dirty="0">
                <a:latin typeface="Meiryo UI" panose="020B0604030504040204" pitchFamily="50" charset="-128"/>
                <a:ea typeface="Meiryo UI" panose="020B0604030504040204" pitchFamily="50" charset="-128"/>
                <a:cs typeface="Meiryo UI" panose="020B0604030504040204" pitchFamily="50" charset="-128"/>
              </a:rPr>
              <a:t>愛知県</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9" name="グループ化 48">
            <a:extLst>
              <a:ext uri="{FF2B5EF4-FFF2-40B4-BE49-F238E27FC236}">
                <a16:creationId xmlns:a16="http://schemas.microsoft.com/office/drawing/2014/main" id="{D2C0C586-AD14-4AC4-922B-6B71CBB7C1BD}"/>
              </a:ext>
            </a:extLst>
          </p:cNvPr>
          <p:cNvGrpSpPr/>
          <p:nvPr/>
        </p:nvGrpSpPr>
        <p:grpSpPr>
          <a:xfrm>
            <a:off x="9749096" y="162960"/>
            <a:ext cx="2442904" cy="302805"/>
            <a:chOff x="8112864" y="141043"/>
            <a:chExt cx="3207178" cy="366395"/>
          </a:xfrm>
        </p:grpSpPr>
        <p:sp>
          <p:nvSpPr>
            <p:cNvPr id="50" name="矢印: 五方向 49">
              <a:extLst>
                <a:ext uri="{FF2B5EF4-FFF2-40B4-BE49-F238E27FC236}">
                  <a16:creationId xmlns:a16="http://schemas.microsoft.com/office/drawing/2014/main" id="{3B7F2697-F688-436D-901E-F2C665D5FF9C}"/>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矢印: 五方向 50">
              <a:extLst>
                <a:ext uri="{FF2B5EF4-FFF2-40B4-BE49-F238E27FC236}">
                  <a16:creationId xmlns:a16="http://schemas.microsoft.com/office/drawing/2014/main" id="{E4168856-9AA6-4622-A5A2-3A2D48E97905}"/>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53" name="矢印: 五方向 52">
              <a:extLst>
                <a:ext uri="{FF2B5EF4-FFF2-40B4-BE49-F238E27FC236}">
                  <a16:creationId xmlns:a16="http://schemas.microsoft.com/office/drawing/2014/main" id="{E72F572A-5C34-4456-A042-0DCF9B633F94}"/>
                </a:ext>
              </a:extLst>
            </p:cNvPr>
            <p:cNvSpPr/>
            <p:nvPr/>
          </p:nvSpPr>
          <p:spPr>
            <a:xfrm>
              <a:off x="9706150"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54" name="矢印: 五方向 53">
              <a:extLst>
                <a:ext uri="{FF2B5EF4-FFF2-40B4-BE49-F238E27FC236}">
                  <a16:creationId xmlns:a16="http://schemas.microsoft.com/office/drawing/2014/main" id="{2987799E-EEC6-497D-8280-BC426712BB60}"/>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cxnSp>
        <p:nvCxnSpPr>
          <p:cNvPr id="58" name="直線コネクタ 6">
            <a:extLst>
              <a:ext uri="{FF2B5EF4-FFF2-40B4-BE49-F238E27FC236}">
                <a16:creationId xmlns:a16="http://schemas.microsoft.com/office/drawing/2014/main" id="{4A2B717E-5FD8-430C-8623-1B1677F7D195}"/>
              </a:ext>
            </a:extLst>
          </p:cNvPr>
          <p:cNvCxnSpPr>
            <a:cxnSpLocks/>
            <a:stCxn id="56" idx="3"/>
            <a:endCxn id="37" idx="1"/>
          </p:cNvCxnSpPr>
          <p:nvPr/>
        </p:nvCxnSpPr>
        <p:spPr bwMode="auto">
          <a:xfrm flipV="1">
            <a:off x="7187979" y="1871544"/>
            <a:ext cx="392049" cy="34246"/>
          </a:xfrm>
          <a:prstGeom prst="line">
            <a:avLst/>
          </a:prstGeom>
          <a:noFill/>
          <a:ln w="127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69" name="正方形/長方形 28">
            <a:extLst>
              <a:ext uri="{FF2B5EF4-FFF2-40B4-BE49-F238E27FC236}">
                <a16:creationId xmlns:a16="http://schemas.microsoft.com/office/drawing/2014/main" id="{889E9398-C5A3-4F6C-9D60-CB2F4D94B185}"/>
              </a:ext>
            </a:extLst>
          </p:cNvPr>
          <p:cNvSpPr/>
          <p:nvPr/>
        </p:nvSpPr>
        <p:spPr>
          <a:xfrm>
            <a:off x="7630133" y="3607659"/>
            <a:ext cx="3708000" cy="675565"/>
          </a:xfrm>
          <a:prstGeom prst="rect">
            <a:avLst/>
          </a:prstGeom>
          <a:solidFill>
            <a:schemeClr val="bg1"/>
          </a:solidFill>
          <a:ln w="28575">
            <a:solidFill>
              <a:schemeClr val="accent1"/>
            </a:solidFill>
          </a:ln>
        </p:spPr>
        <p:txBody>
          <a:bodyPr rot="0" spcFirstLastPara="0" vertOverflow="overflow" horzOverflow="overflow" vert="horz" wrap="square" lIns="36000" tIns="0" rIns="0" bIns="0" numCol="1" spcCol="0" rtlCol="0" fromWordArt="0" anchor="ctr" anchorCtr="0" forceAA="0" compatLnSpc="1">
            <a:prstTxWarp prst="textNoShape">
              <a:avLst/>
            </a:prstTxWarp>
            <a:noAutofit/>
          </a:bodyPr>
          <a:lstStyle/>
          <a:p>
            <a:pPr>
              <a:lnSpc>
                <a:spcPct val="90000"/>
              </a:lnSpc>
              <a:spcBef>
                <a:spcPct val="20000"/>
              </a:spcBef>
            </a:pPr>
            <a:r>
              <a:rPr lang="en-US" altLang="ja-JP" sz="1050" dirty="0">
                <a:latin typeface="Meiryo UI" panose="020B0604030504040204" pitchFamily="50" charset="-128"/>
                <a:ea typeface="Meiryo UI" panose="020B0604030504040204" pitchFamily="50" charset="-128"/>
                <a:cs typeface="Meiryo UI" panose="020B0604030504040204" pitchFamily="50" charset="-128"/>
              </a:rPr>
              <a:t>65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歳未満の基盤整備量 </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br>
              <a:rPr lang="en-US" altLang="ja-JP" sz="1050" dirty="0">
                <a:latin typeface="Meiryo UI" panose="020B0604030504040204" pitchFamily="50" charset="-128"/>
                <a:ea typeface="Meiryo UI" panose="020B0604030504040204" pitchFamily="50" charset="-128"/>
                <a:cs typeface="Meiryo UI" panose="020B0604030504040204" pitchFamily="50" charset="-128"/>
              </a:rPr>
            </a:br>
            <a:r>
              <a:rPr lang="ja-JP" altLang="en-US" sz="1050" dirty="0">
                <a:latin typeface="Meiryo UI" panose="020B0604030504040204" pitchFamily="50" charset="-128"/>
                <a:ea typeface="Meiryo UI" panose="020B0604030504040204" pitchFamily="50" charset="-128"/>
                <a:cs typeface="Meiryo UI" panose="020B0604030504040204" pitchFamily="50" charset="-128"/>
              </a:rPr>
              <a:t>愛知県の</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65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歳未満基盤整備量</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(1,049</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人</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br>
              <a:rPr lang="en-US" altLang="ja-JP" sz="1050" dirty="0">
                <a:latin typeface="Meiryo UI" panose="020B0604030504040204" pitchFamily="50" charset="-128"/>
                <a:ea typeface="Meiryo UI" panose="020B0604030504040204" pitchFamily="50" charset="-128"/>
                <a:cs typeface="Meiryo UI" panose="020B0604030504040204" pitchFamily="50" charset="-128"/>
              </a:rPr>
            </a:br>
            <a:r>
              <a:rPr lang="en-US" altLang="ja-JP" sz="1050" dirty="0">
                <a:latin typeface="Meiryo UI" panose="020B0604030504040204" pitchFamily="50" charset="-128"/>
                <a:ea typeface="Meiryo UI" panose="020B0604030504040204" pitchFamily="50" charset="-128"/>
                <a:cs typeface="Meiryo UI" panose="020B0604030504040204" pitchFamily="50" charset="-128"/>
              </a:rPr>
              <a:t>×</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千種区の</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65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歳未満人口</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(18,661+102,073) </a:t>
            </a:r>
            <a:br>
              <a:rPr lang="en-US" altLang="ja-JP" sz="1050" dirty="0">
                <a:latin typeface="Meiryo UI" panose="020B0604030504040204" pitchFamily="50" charset="-128"/>
                <a:ea typeface="Meiryo UI" panose="020B0604030504040204" pitchFamily="50" charset="-128"/>
                <a:cs typeface="Meiryo UI" panose="020B0604030504040204" pitchFamily="50" charset="-128"/>
              </a:rPr>
            </a:b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愛知県の</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65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歳未満人口</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(1,041,000+4,686,000) </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22</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人</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77" name="正方形/長方形 28">
            <a:extLst>
              <a:ext uri="{FF2B5EF4-FFF2-40B4-BE49-F238E27FC236}">
                <a16:creationId xmlns:a16="http://schemas.microsoft.com/office/drawing/2014/main" id="{7A436683-6676-4A12-BE14-BF7E45A7BA9F}"/>
              </a:ext>
            </a:extLst>
          </p:cNvPr>
          <p:cNvSpPr/>
          <p:nvPr/>
        </p:nvSpPr>
        <p:spPr>
          <a:xfrm>
            <a:off x="3245991" y="4322641"/>
            <a:ext cx="3708000" cy="675565"/>
          </a:xfrm>
          <a:prstGeom prst="rect">
            <a:avLst/>
          </a:prstGeom>
          <a:solidFill>
            <a:schemeClr val="bg1"/>
          </a:solidFill>
          <a:ln w="28575">
            <a:solidFill>
              <a:srgbClr val="FFC000"/>
            </a:solidFill>
          </a:ln>
        </p:spPr>
        <p:txBody>
          <a:bodyPr rot="0" spcFirstLastPara="0" vertOverflow="overflow" horzOverflow="overflow" vert="horz" wrap="square" lIns="36000" tIns="0" rIns="0" bIns="0" numCol="1" spcCol="0" rtlCol="0" fromWordArt="0" anchor="ctr" anchorCtr="0" forceAA="0" compatLnSpc="1">
            <a:prstTxWarp prst="textNoShape">
              <a:avLst/>
            </a:prstTxWarp>
            <a:noAutofit/>
          </a:bodyPr>
          <a:lstStyle/>
          <a:p>
            <a:pPr>
              <a:lnSpc>
                <a:spcPct val="90000"/>
              </a:lnSpc>
              <a:spcBef>
                <a:spcPct val="20000"/>
              </a:spcBef>
            </a:pPr>
            <a:r>
              <a:rPr lang="en-US" altLang="ja-JP" sz="1050" dirty="0">
                <a:latin typeface="Meiryo UI" panose="020B0604030504040204" pitchFamily="50" charset="-128"/>
                <a:ea typeface="Meiryo UI" panose="020B0604030504040204" pitchFamily="50" charset="-128"/>
                <a:cs typeface="Meiryo UI" panose="020B0604030504040204" pitchFamily="50" charset="-128"/>
              </a:rPr>
              <a:t>65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歳以上の基盤整備量 </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br>
              <a:rPr lang="en-US" altLang="ja-JP" sz="1050" dirty="0">
                <a:latin typeface="Meiryo UI" panose="020B0604030504040204" pitchFamily="50" charset="-128"/>
                <a:ea typeface="Meiryo UI" panose="020B0604030504040204" pitchFamily="50" charset="-128"/>
                <a:cs typeface="Meiryo UI" panose="020B0604030504040204" pitchFamily="50" charset="-128"/>
              </a:rPr>
            </a:br>
            <a:r>
              <a:rPr lang="ja-JP" altLang="en-US" sz="1050" dirty="0">
                <a:latin typeface="Meiryo UI" panose="020B0604030504040204" pitchFamily="50" charset="-128"/>
                <a:ea typeface="Meiryo UI" panose="020B0604030504040204" pitchFamily="50" charset="-128"/>
                <a:cs typeface="Meiryo UI" panose="020B0604030504040204" pitchFamily="50" charset="-128"/>
              </a:rPr>
              <a:t>愛知県の</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65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歳以上基盤整備量</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(856</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人</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br>
              <a:rPr lang="en-US" altLang="ja-JP" sz="1050" dirty="0">
                <a:latin typeface="Meiryo UI" panose="020B0604030504040204" pitchFamily="50" charset="-128"/>
                <a:ea typeface="Meiryo UI" panose="020B0604030504040204" pitchFamily="50" charset="-128"/>
                <a:cs typeface="Meiryo UI" panose="020B0604030504040204" pitchFamily="50" charset="-128"/>
              </a:rPr>
            </a:br>
            <a:r>
              <a:rPr lang="en-US" altLang="ja-JP" sz="1050" dirty="0">
                <a:latin typeface="Meiryo UI" panose="020B0604030504040204" pitchFamily="50" charset="-128"/>
                <a:ea typeface="Meiryo UI" panose="020B0604030504040204" pitchFamily="50" charset="-128"/>
                <a:cs typeface="Meiryo UI" panose="020B0604030504040204" pitchFamily="50" charset="-128"/>
              </a:rPr>
              <a:t>×</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千種区の</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65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歳以上長期入院患者</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(86</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人</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br>
              <a:rPr lang="en-US" altLang="ja-JP" sz="1050" dirty="0">
                <a:latin typeface="Meiryo UI" panose="020B0604030504040204" pitchFamily="50" charset="-128"/>
                <a:ea typeface="Meiryo UI" panose="020B0604030504040204" pitchFamily="50" charset="-128"/>
                <a:cs typeface="Meiryo UI" panose="020B0604030504040204" pitchFamily="50" charset="-128"/>
              </a:rPr>
            </a:b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愛知県の</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65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歳以上長期入院患者</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(3,161</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人</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23</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人</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78" name="正方形/長方形 28">
            <a:extLst>
              <a:ext uri="{FF2B5EF4-FFF2-40B4-BE49-F238E27FC236}">
                <a16:creationId xmlns:a16="http://schemas.microsoft.com/office/drawing/2014/main" id="{2706021F-FEFF-4220-AA9B-9AD7A6522B0C}"/>
              </a:ext>
            </a:extLst>
          </p:cNvPr>
          <p:cNvSpPr/>
          <p:nvPr/>
        </p:nvSpPr>
        <p:spPr>
          <a:xfrm>
            <a:off x="7630133" y="4322641"/>
            <a:ext cx="3708000" cy="675565"/>
          </a:xfrm>
          <a:prstGeom prst="rect">
            <a:avLst/>
          </a:prstGeom>
          <a:solidFill>
            <a:schemeClr val="bg1"/>
          </a:solidFill>
          <a:ln w="28575">
            <a:solidFill>
              <a:srgbClr val="FFC000"/>
            </a:solidFill>
          </a:ln>
        </p:spPr>
        <p:txBody>
          <a:bodyPr rot="0" spcFirstLastPara="0" vertOverflow="overflow" horzOverflow="overflow" vert="horz" wrap="square" lIns="36000" tIns="0" rIns="0" bIns="0" numCol="1" spcCol="0" rtlCol="0" fromWordArt="0" anchor="ctr" anchorCtr="0" forceAA="0" compatLnSpc="1">
            <a:prstTxWarp prst="textNoShape">
              <a:avLst/>
            </a:prstTxWarp>
            <a:noAutofit/>
          </a:bodyPr>
          <a:lstStyle/>
          <a:p>
            <a:pPr>
              <a:lnSpc>
                <a:spcPct val="90000"/>
              </a:lnSpc>
              <a:spcBef>
                <a:spcPct val="20000"/>
              </a:spcBef>
            </a:pPr>
            <a:r>
              <a:rPr lang="en-US" altLang="ja-JP" sz="1050" dirty="0">
                <a:latin typeface="Meiryo UI" panose="020B0604030504040204" pitchFamily="50" charset="-128"/>
                <a:ea typeface="Meiryo UI" panose="020B0604030504040204" pitchFamily="50" charset="-128"/>
                <a:cs typeface="Meiryo UI" panose="020B0604030504040204" pitchFamily="50" charset="-128"/>
              </a:rPr>
              <a:t>65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歳以上の基盤整備量 </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br>
              <a:rPr lang="en-US" altLang="ja-JP" sz="1050" dirty="0">
                <a:latin typeface="Meiryo UI" panose="020B0604030504040204" pitchFamily="50" charset="-128"/>
                <a:ea typeface="Meiryo UI" panose="020B0604030504040204" pitchFamily="50" charset="-128"/>
                <a:cs typeface="Meiryo UI" panose="020B0604030504040204" pitchFamily="50" charset="-128"/>
              </a:rPr>
            </a:br>
            <a:r>
              <a:rPr lang="ja-JP" altLang="en-US" sz="1050" dirty="0">
                <a:latin typeface="Meiryo UI" panose="020B0604030504040204" pitchFamily="50" charset="-128"/>
                <a:ea typeface="Meiryo UI" panose="020B0604030504040204" pitchFamily="50" charset="-128"/>
                <a:cs typeface="Meiryo UI" panose="020B0604030504040204" pitchFamily="50" charset="-128"/>
              </a:rPr>
              <a:t>愛知県の</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65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歳以上基盤整備量</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(856</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人</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br>
              <a:rPr lang="en-US" altLang="ja-JP" sz="1050" dirty="0">
                <a:latin typeface="Meiryo UI" panose="020B0604030504040204" pitchFamily="50" charset="-128"/>
                <a:ea typeface="Meiryo UI" panose="020B0604030504040204" pitchFamily="50" charset="-128"/>
                <a:cs typeface="Meiryo UI" panose="020B0604030504040204" pitchFamily="50" charset="-128"/>
              </a:rPr>
            </a:br>
            <a:r>
              <a:rPr lang="en-US" altLang="ja-JP" sz="1050" dirty="0">
                <a:latin typeface="Meiryo UI" panose="020B0604030504040204" pitchFamily="50" charset="-128"/>
                <a:ea typeface="Meiryo UI" panose="020B0604030504040204" pitchFamily="50" charset="-128"/>
                <a:cs typeface="Meiryo UI" panose="020B0604030504040204" pitchFamily="50" charset="-128"/>
              </a:rPr>
              <a:t>×</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千種区の</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65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歳以上人口</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(37,411</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人</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br>
              <a:rPr lang="en-US" altLang="ja-JP" sz="1050" dirty="0">
                <a:latin typeface="Meiryo UI" panose="020B0604030504040204" pitchFamily="50" charset="-128"/>
                <a:ea typeface="Meiryo UI" panose="020B0604030504040204" pitchFamily="50" charset="-128"/>
                <a:cs typeface="Meiryo UI" panose="020B0604030504040204" pitchFamily="50" charset="-128"/>
              </a:rPr>
            </a:b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愛知県の</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65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歳以上人口</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(1,728,000</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人</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19</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人</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 </a:t>
            </a:r>
          </a:p>
        </p:txBody>
      </p:sp>
      <p:pic>
        <p:nvPicPr>
          <p:cNvPr id="6" name="図 5">
            <a:extLst>
              <a:ext uri="{FF2B5EF4-FFF2-40B4-BE49-F238E27FC236}">
                <a16:creationId xmlns:a16="http://schemas.microsoft.com/office/drawing/2014/main" id="{F9A3B12C-2D9E-4AD8-9465-F02CB4274704}"/>
              </a:ext>
            </a:extLst>
          </p:cNvPr>
          <p:cNvPicPr>
            <a:picLocks noChangeAspect="1"/>
          </p:cNvPicPr>
          <p:nvPr/>
        </p:nvPicPr>
        <p:blipFill>
          <a:blip r:embed="rId5"/>
          <a:stretch>
            <a:fillRect/>
          </a:stretch>
        </p:blipFill>
        <p:spPr>
          <a:xfrm>
            <a:off x="4073226" y="3376651"/>
            <a:ext cx="1626033" cy="188343"/>
          </a:xfrm>
          <a:prstGeom prst="rect">
            <a:avLst/>
          </a:prstGeom>
        </p:spPr>
      </p:pic>
      <p:sp>
        <p:nvSpPr>
          <p:cNvPr id="63" name="正方形/長方形 28">
            <a:extLst>
              <a:ext uri="{FF2B5EF4-FFF2-40B4-BE49-F238E27FC236}">
                <a16:creationId xmlns:a16="http://schemas.microsoft.com/office/drawing/2014/main" id="{CCF3EFD4-BFF6-46A1-A587-52A2FBF15DBE}"/>
              </a:ext>
            </a:extLst>
          </p:cNvPr>
          <p:cNvSpPr/>
          <p:nvPr/>
        </p:nvSpPr>
        <p:spPr>
          <a:xfrm>
            <a:off x="2617504" y="3396376"/>
            <a:ext cx="649136" cy="157047"/>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050" dirty="0">
                <a:latin typeface="Meiryo UI" panose="020B0604030504040204" pitchFamily="50" charset="-128"/>
                <a:ea typeface="Meiryo UI" panose="020B0604030504040204" pitchFamily="50" charset="-128"/>
                <a:cs typeface="Meiryo UI" panose="020B0604030504040204" pitchFamily="50" charset="-128"/>
              </a:rPr>
              <a:t>都道府県</a:t>
            </a:r>
            <a:endParaRPr lang="en-US" altLang="ja-JP" sz="105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5" name="正方形/長方形 28">
            <a:extLst>
              <a:ext uri="{FF2B5EF4-FFF2-40B4-BE49-F238E27FC236}">
                <a16:creationId xmlns:a16="http://schemas.microsoft.com/office/drawing/2014/main" id="{619F4BEC-B299-433B-B2ED-D1762DCB68D7}"/>
              </a:ext>
            </a:extLst>
          </p:cNvPr>
          <p:cNvSpPr/>
          <p:nvPr/>
        </p:nvSpPr>
        <p:spPr>
          <a:xfrm>
            <a:off x="2617504" y="3214419"/>
            <a:ext cx="649136" cy="157047"/>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050" dirty="0">
                <a:latin typeface="Meiryo UI" panose="020B0604030504040204" pitchFamily="50" charset="-128"/>
                <a:ea typeface="Meiryo UI" panose="020B0604030504040204" pitchFamily="50" charset="-128"/>
                <a:cs typeface="Meiryo UI" panose="020B0604030504040204" pitchFamily="50" charset="-128"/>
              </a:rPr>
              <a:t>市区町村</a:t>
            </a:r>
            <a:endParaRPr lang="en-US" altLang="ja-JP" sz="105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0" name="直線コネクタ 9">
            <a:extLst>
              <a:ext uri="{FF2B5EF4-FFF2-40B4-BE49-F238E27FC236}">
                <a16:creationId xmlns:a16="http://schemas.microsoft.com/office/drawing/2014/main" id="{DEE3C905-CCC4-4A0C-8F7C-ADA7AA035F6E}"/>
              </a:ext>
            </a:extLst>
          </p:cNvPr>
          <p:cNvCxnSpPr/>
          <p:nvPr/>
        </p:nvCxnSpPr>
        <p:spPr bwMode="auto">
          <a:xfrm>
            <a:off x="7175092" y="2406206"/>
            <a:ext cx="0" cy="2592000"/>
          </a:xfrm>
          <a:prstGeom prst="line">
            <a:avLst/>
          </a:prstGeom>
          <a:noFill/>
          <a:ln w="12700" cap="flat" cmpd="sng" algn="ctr">
            <a:solidFill>
              <a:schemeClr val="bg2"/>
            </a:solidFill>
            <a:prstDash val="dash"/>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nvGrpSpPr>
          <p:cNvPr id="76" name="Group 75">
            <a:extLst>
              <a:ext uri="{FF2B5EF4-FFF2-40B4-BE49-F238E27FC236}">
                <a16:creationId xmlns:a16="http://schemas.microsoft.com/office/drawing/2014/main" id="{E2FB323F-293B-454E-9B7B-64873B602BCC}"/>
              </a:ext>
            </a:extLst>
          </p:cNvPr>
          <p:cNvGrpSpPr/>
          <p:nvPr/>
        </p:nvGrpSpPr>
        <p:grpSpPr>
          <a:xfrm>
            <a:off x="4512503" y="3202508"/>
            <a:ext cx="1186756" cy="350915"/>
            <a:chOff x="4578592" y="3221684"/>
            <a:chExt cx="1186756" cy="155897"/>
          </a:xfrm>
        </p:grpSpPr>
        <p:sp>
          <p:nvSpPr>
            <p:cNvPr id="44" name="正方形/長方形 69">
              <a:extLst>
                <a:ext uri="{FF2B5EF4-FFF2-40B4-BE49-F238E27FC236}">
                  <a16:creationId xmlns:a16="http://schemas.microsoft.com/office/drawing/2014/main" id="{E5B150E3-D56E-4512-AC31-10AC8F9DEE8D}"/>
                </a:ext>
              </a:extLst>
            </p:cNvPr>
            <p:cNvSpPr/>
            <p:nvPr/>
          </p:nvSpPr>
          <p:spPr>
            <a:xfrm>
              <a:off x="4578592" y="3221684"/>
              <a:ext cx="581805" cy="155897"/>
            </a:xfrm>
            <a:prstGeom prst="rect">
              <a:avLst/>
            </a:prstGeom>
            <a:noFill/>
            <a:ln w="28575">
              <a:solidFill>
                <a:schemeClr val="accent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69">
              <a:extLst>
                <a:ext uri="{FF2B5EF4-FFF2-40B4-BE49-F238E27FC236}">
                  <a16:creationId xmlns:a16="http://schemas.microsoft.com/office/drawing/2014/main" id="{EDA53D50-84C0-4779-B86A-11E7C2AD4FF6}"/>
                </a:ext>
              </a:extLst>
            </p:cNvPr>
            <p:cNvSpPr/>
            <p:nvPr/>
          </p:nvSpPr>
          <p:spPr>
            <a:xfrm>
              <a:off x="5183543" y="3221684"/>
              <a:ext cx="581805" cy="155897"/>
            </a:xfrm>
            <a:prstGeom prst="rect">
              <a:avLst/>
            </a:prstGeom>
            <a:noFill/>
            <a:ln w="28575">
              <a:solidFill>
                <a:srgbClr val="FFC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33" name="グループ化 32">
            <a:extLst>
              <a:ext uri="{FF2B5EF4-FFF2-40B4-BE49-F238E27FC236}">
                <a16:creationId xmlns:a16="http://schemas.microsoft.com/office/drawing/2014/main" id="{B680934B-4E74-40CE-A0C9-ACBBF5A27E6A}"/>
              </a:ext>
            </a:extLst>
          </p:cNvPr>
          <p:cNvGrpSpPr/>
          <p:nvPr/>
        </p:nvGrpSpPr>
        <p:grpSpPr>
          <a:xfrm>
            <a:off x="7630133" y="2326401"/>
            <a:ext cx="2636897" cy="1181686"/>
            <a:chOff x="7610102" y="2326401"/>
            <a:chExt cx="2636897" cy="1181686"/>
          </a:xfrm>
        </p:grpSpPr>
        <p:sp>
          <p:nvSpPr>
            <p:cNvPr id="24" name="正方形/長方形 73">
              <a:extLst>
                <a:ext uri="{FF2B5EF4-FFF2-40B4-BE49-F238E27FC236}">
                  <a16:creationId xmlns:a16="http://schemas.microsoft.com/office/drawing/2014/main" id="{6126E569-B044-43CB-B535-967FF9BEEE45}"/>
                </a:ext>
              </a:extLst>
            </p:cNvPr>
            <p:cNvSpPr/>
            <p:nvPr/>
          </p:nvSpPr>
          <p:spPr>
            <a:xfrm>
              <a:off x="7855339" y="2326401"/>
              <a:ext cx="2146422" cy="363763"/>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人口の比率を使用</a:t>
              </a:r>
              <a:br>
                <a:rPr lang="en-US" altLang="ja-JP" sz="1400" u="sng" dirty="0">
                  <a:latin typeface="Meiryo UI" panose="020B0604030504040204" pitchFamily="50" charset="-128"/>
                  <a:ea typeface="Meiryo UI" panose="020B0604030504040204" pitchFamily="50" charset="-128"/>
                  <a:cs typeface="Meiryo UI" panose="020B0604030504040204" pitchFamily="50" charset="-128"/>
                </a:rPr>
              </a:br>
              <a:r>
                <a:rPr lang="en-US" altLang="ja-JP" sz="1400" u="sng"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u="sng" dirty="0">
                  <a:latin typeface="Meiryo UI" panose="020B0604030504040204" pitchFamily="50" charset="-128"/>
                  <a:ea typeface="Meiryo UI" panose="020B0604030504040204" pitchFamily="50" charset="-128"/>
                  <a:cs typeface="Meiryo UI" panose="020B0604030504040204" pitchFamily="50" charset="-128"/>
                </a:rPr>
                <a:t>市区町村別人口データ</a:t>
              </a:r>
              <a:r>
                <a:rPr lang="en-US" altLang="ja-JP" sz="1400" u="sng"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400" u="sng"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7" name="グループ化 26">
              <a:extLst>
                <a:ext uri="{FF2B5EF4-FFF2-40B4-BE49-F238E27FC236}">
                  <a16:creationId xmlns:a16="http://schemas.microsoft.com/office/drawing/2014/main" id="{E53138E7-F8E6-422E-A996-B7A19CE29A39}"/>
                </a:ext>
              </a:extLst>
            </p:cNvPr>
            <p:cNvGrpSpPr/>
            <p:nvPr/>
          </p:nvGrpSpPr>
          <p:grpSpPr>
            <a:xfrm>
              <a:off x="7610102" y="2754399"/>
              <a:ext cx="2636897" cy="753688"/>
              <a:chOff x="7610102" y="2754399"/>
              <a:chExt cx="2636897" cy="753688"/>
            </a:xfrm>
          </p:grpSpPr>
          <p:pic>
            <p:nvPicPr>
              <p:cNvPr id="26" name="図 25">
                <a:extLst>
                  <a:ext uri="{FF2B5EF4-FFF2-40B4-BE49-F238E27FC236}">
                    <a16:creationId xmlns:a16="http://schemas.microsoft.com/office/drawing/2014/main" id="{A81BD71F-9012-41DF-9E5C-E4A9D6B775EE}"/>
                  </a:ext>
                </a:extLst>
              </p:cNvPr>
              <p:cNvPicPr>
                <a:picLocks noChangeAspect="1"/>
              </p:cNvPicPr>
              <p:nvPr/>
            </p:nvPicPr>
            <p:blipFill>
              <a:blip r:embed="rId6"/>
              <a:stretch>
                <a:fillRect/>
              </a:stretch>
            </p:blipFill>
            <p:spPr>
              <a:xfrm>
                <a:off x="9479732" y="2754399"/>
                <a:ext cx="767267" cy="751114"/>
              </a:xfrm>
              <a:prstGeom prst="rect">
                <a:avLst/>
              </a:prstGeom>
            </p:spPr>
          </p:pic>
          <p:pic>
            <p:nvPicPr>
              <p:cNvPr id="60" name="Picture 59">
                <a:extLst>
                  <a:ext uri="{FF2B5EF4-FFF2-40B4-BE49-F238E27FC236}">
                    <a16:creationId xmlns:a16="http://schemas.microsoft.com/office/drawing/2014/main" id="{FC950439-4FB2-436B-8AF3-03BC4219ECA9}"/>
                  </a:ext>
                </a:extLst>
              </p:cNvPr>
              <p:cNvPicPr>
                <a:picLocks noChangeAspect="1"/>
              </p:cNvPicPr>
              <p:nvPr/>
            </p:nvPicPr>
            <p:blipFill>
              <a:blip r:embed="rId7"/>
              <a:stretch>
                <a:fillRect/>
              </a:stretch>
            </p:blipFill>
            <p:spPr>
              <a:xfrm>
                <a:off x="7610102" y="2775879"/>
                <a:ext cx="1865538" cy="732208"/>
              </a:xfrm>
              <a:prstGeom prst="rect">
                <a:avLst/>
              </a:prstGeom>
              <a:ln>
                <a:solidFill>
                  <a:schemeClr val="bg2"/>
                </a:solidFill>
              </a:ln>
            </p:spPr>
          </p:pic>
        </p:grpSp>
        <p:grpSp>
          <p:nvGrpSpPr>
            <p:cNvPr id="22" name="グループ化 21">
              <a:extLst>
                <a:ext uri="{FF2B5EF4-FFF2-40B4-BE49-F238E27FC236}">
                  <a16:creationId xmlns:a16="http://schemas.microsoft.com/office/drawing/2014/main" id="{32443198-E9A9-4BDE-BD47-CD588E242969}"/>
                </a:ext>
              </a:extLst>
            </p:cNvPr>
            <p:cNvGrpSpPr/>
            <p:nvPr/>
          </p:nvGrpSpPr>
          <p:grpSpPr>
            <a:xfrm>
              <a:off x="8785985" y="3132066"/>
              <a:ext cx="1440000" cy="371927"/>
              <a:chOff x="8785985" y="3132066"/>
              <a:chExt cx="689654" cy="371927"/>
            </a:xfrm>
          </p:grpSpPr>
          <p:sp>
            <p:nvSpPr>
              <p:cNvPr id="52" name="正方形/長方形 69">
                <a:extLst>
                  <a:ext uri="{FF2B5EF4-FFF2-40B4-BE49-F238E27FC236}">
                    <a16:creationId xmlns:a16="http://schemas.microsoft.com/office/drawing/2014/main" id="{93C4BF4A-7D20-4E6F-A58E-22FD54BB232F}"/>
                  </a:ext>
                </a:extLst>
              </p:cNvPr>
              <p:cNvSpPr/>
              <p:nvPr/>
            </p:nvSpPr>
            <p:spPr>
              <a:xfrm>
                <a:off x="8785985" y="3377993"/>
                <a:ext cx="689654" cy="126000"/>
              </a:xfrm>
              <a:prstGeom prst="rect">
                <a:avLst/>
              </a:prstGeom>
              <a:noFill/>
              <a:ln w="28575">
                <a:solidFill>
                  <a:srgbClr val="FFC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4" name="正方形/長方形 69">
                <a:extLst>
                  <a:ext uri="{FF2B5EF4-FFF2-40B4-BE49-F238E27FC236}">
                    <a16:creationId xmlns:a16="http://schemas.microsoft.com/office/drawing/2014/main" id="{3BA29A46-1725-4596-9917-F3CE10E74E32}"/>
                  </a:ext>
                </a:extLst>
              </p:cNvPr>
              <p:cNvSpPr/>
              <p:nvPr/>
            </p:nvSpPr>
            <p:spPr>
              <a:xfrm>
                <a:off x="8785985" y="3132066"/>
                <a:ext cx="689654" cy="228591"/>
              </a:xfrm>
              <a:prstGeom prst="rect">
                <a:avLst/>
              </a:prstGeom>
              <a:noFill/>
              <a:ln w="28575">
                <a:solidFill>
                  <a:schemeClr val="accent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grpSp>
      </p:grpSp>
    </p:spTree>
    <p:extLst>
      <p:ext uri="{BB962C8B-B14F-4D97-AF65-F5344CB8AC3E}">
        <p14:creationId xmlns:p14="http://schemas.microsoft.com/office/powerpoint/2010/main" val="11824571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140148" y="-6176"/>
            <a:ext cx="9906000" cy="459182"/>
          </a:xfrm>
          <a:prstGeom prst="rect">
            <a:avLst/>
          </a:prstGeom>
          <a:solidFill>
            <a:srgbClr val="002060"/>
          </a:solidFill>
          <a:ln w="25400" cap="flat" cmpd="sng" algn="ctr">
            <a:noFill/>
            <a:prstDash val="solid"/>
          </a:ln>
          <a:effectLst/>
        </p:spPr>
        <p:txBody>
          <a:bodyPr lIns="91393" tIns="45697" rIns="91393" bIns="45697" anchor="ctr"/>
          <a:lstStyle/>
          <a:p>
            <a:pPr algn="ctr">
              <a:defRPr/>
            </a:pPr>
            <a:r>
              <a:rPr kumimoji="0" lang="ja-JP" altLang="en-US" sz="2000" b="1" kern="0" dirty="0">
                <a:solidFill>
                  <a:prstClr val="white"/>
                </a:solidFill>
                <a:latin typeface="HG丸ｺﾞｼｯｸM-PRO" pitchFamily="50" charset="-128"/>
                <a:ea typeface="HG丸ｺﾞｼｯｸM-PRO" pitchFamily="50" charset="-128"/>
              </a:rPr>
              <a:t>参考　市町村計画における地域移行に伴う基盤整備量の調整</a:t>
            </a:r>
            <a:endParaRPr kumimoji="0" lang="ja-JP" altLang="en-US" sz="2000" b="1" strike="sngStrike" kern="0" dirty="0">
              <a:solidFill>
                <a:srgbClr val="FF0000"/>
              </a:solidFill>
              <a:latin typeface="HG丸ｺﾞｼｯｸM-PRO" pitchFamily="50" charset="-128"/>
              <a:ea typeface="HG丸ｺﾞｼｯｸM-PRO" pitchFamily="50" charset="-128"/>
            </a:endParaRPr>
          </a:p>
        </p:txBody>
      </p:sp>
      <p:sp>
        <p:nvSpPr>
          <p:cNvPr id="6" name="スライド番号プレースホルダー 4"/>
          <p:cNvSpPr>
            <a:spLocks noGrp="1"/>
          </p:cNvSpPr>
          <p:nvPr>
            <p:ph type="sldNum" sz="quarter" idx="12"/>
          </p:nvPr>
        </p:nvSpPr>
        <p:spPr>
          <a:xfrm>
            <a:off x="8737604" y="6515844"/>
            <a:ext cx="2311400" cy="365125"/>
          </a:xfrm>
        </p:spPr>
        <p:txBody>
          <a:bodyPr/>
          <a:lstStyle/>
          <a:p>
            <a:pPr fontAlgn="base">
              <a:spcBef>
                <a:spcPct val="0"/>
              </a:spcBef>
              <a:spcAft>
                <a:spcPct val="0"/>
              </a:spcAft>
              <a:defRPr/>
            </a:pPr>
            <a:fld id="{32927FFD-3D24-4EC2-AEC8-E83A8D96C0AC}" type="slidenum">
              <a:rPr lang="ja-JP" altLang="en-US" sz="1400">
                <a:solidFill>
                  <a:prstClr val="black">
                    <a:tint val="75000"/>
                  </a:prstClr>
                </a:solidFill>
                <a:latin typeface="ＭＳ Ｐゴシック"/>
                <a:ea typeface="ＭＳ Ｐゴシック" charset="-128"/>
              </a:rPr>
              <a:pPr fontAlgn="base">
                <a:spcBef>
                  <a:spcPct val="0"/>
                </a:spcBef>
                <a:spcAft>
                  <a:spcPct val="0"/>
                </a:spcAft>
                <a:defRPr/>
              </a:pPr>
              <a:t>24</a:t>
            </a:fld>
            <a:endParaRPr lang="ja-JP" altLang="en-US" sz="1400" dirty="0">
              <a:solidFill>
                <a:prstClr val="black">
                  <a:tint val="75000"/>
                </a:prstClr>
              </a:solidFill>
              <a:latin typeface="ＭＳ Ｐゴシック"/>
              <a:ea typeface="ＭＳ Ｐゴシック" charset="-128"/>
            </a:endParaRPr>
          </a:p>
        </p:txBody>
      </p:sp>
      <p:sp>
        <p:nvSpPr>
          <p:cNvPr id="10" name="テキスト ボックス 9"/>
          <p:cNvSpPr txBox="1"/>
          <p:nvPr/>
        </p:nvSpPr>
        <p:spPr>
          <a:xfrm>
            <a:off x="1140148" y="840493"/>
            <a:ext cx="9774684" cy="646331"/>
          </a:xfrm>
          <a:prstGeom prst="rect">
            <a:avLst/>
          </a:prstGeom>
          <a:noFill/>
          <a:ln>
            <a:solidFill>
              <a:schemeClr val="tx1"/>
            </a:solidFill>
          </a:ln>
        </p:spPr>
        <p:txBody>
          <a:bodyPr wrap="square" rtlCol="0">
            <a:spAutoFit/>
          </a:bodyPr>
          <a:lstStyle/>
          <a:p>
            <a:pPr fontAlgn="base">
              <a:spcBef>
                <a:spcPct val="0"/>
              </a:spcBef>
              <a:spcAft>
                <a:spcPct val="0"/>
              </a:spcAft>
            </a:pPr>
            <a:r>
              <a:rPr lang="ja-JP" altLang="en-US" dirty="0">
                <a:solidFill>
                  <a:prstClr val="black"/>
                </a:solidFill>
                <a:latin typeface="Arial" charset="0"/>
                <a:ea typeface="ＭＳ Ｐゴシック" charset="-128"/>
              </a:rPr>
              <a:t>〇市町村は、都道府県から提示された地域移行に伴う基盤整備量（利用者数）を踏まえ、都道府県と</a:t>
            </a:r>
            <a:endParaRPr lang="en-US" altLang="ja-JP" dirty="0">
              <a:solidFill>
                <a:prstClr val="black"/>
              </a:solidFill>
              <a:latin typeface="Arial" charset="0"/>
              <a:ea typeface="ＭＳ Ｐゴシック" charset="-128"/>
            </a:endParaRPr>
          </a:p>
          <a:p>
            <a:pPr fontAlgn="base">
              <a:spcBef>
                <a:spcPct val="0"/>
              </a:spcBef>
              <a:spcAft>
                <a:spcPct val="0"/>
              </a:spcAft>
            </a:pPr>
            <a:r>
              <a:rPr lang="ja-JP" altLang="en-US" dirty="0">
                <a:solidFill>
                  <a:prstClr val="black"/>
                </a:solidFill>
                <a:latin typeface="Arial" charset="0"/>
                <a:ea typeface="ＭＳ Ｐゴシック" charset="-128"/>
              </a:rPr>
              <a:t>　協議しながら、各年度における指定障害福祉サービス等の種類ごとの必要な見込みを定める。</a:t>
            </a:r>
            <a:endParaRPr lang="en-US" altLang="ja-JP" dirty="0">
              <a:solidFill>
                <a:prstClr val="black"/>
              </a:solidFill>
              <a:latin typeface="Arial" charset="0"/>
              <a:ea typeface="ＭＳ Ｐゴシック" charset="-128"/>
            </a:endParaRPr>
          </a:p>
        </p:txBody>
      </p:sp>
      <p:sp>
        <p:nvSpPr>
          <p:cNvPr id="12" name="テキスト ボックス 11"/>
          <p:cNvSpPr txBox="1"/>
          <p:nvPr/>
        </p:nvSpPr>
        <p:spPr>
          <a:xfrm>
            <a:off x="1140148" y="1990650"/>
            <a:ext cx="9774684" cy="3077766"/>
          </a:xfrm>
          <a:prstGeom prst="rect">
            <a:avLst/>
          </a:prstGeom>
          <a:noFill/>
          <a:ln>
            <a:solidFill>
              <a:schemeClr val="tx1"/>
            </a:solidFill>
            <a:prstDash val="dash"/>
          </a:ln>
        </p:spPr>
        <p:txBody>
          <a:bodyPr wrap="square" rtlCol="0">
            <a:spAutoFit/>
          </a:bodyPr>
          <a:lstStyle/>
          <a:p>
            <a:pPr fontAlgn="base">
              <a:spcBef>
                <a:spcPct val="0"/>
              </a:spcBef>
              <a:spcAft>
                <a:spcPct val="0"/>
              </a:spcAft>
              <a:defRPr/>
            </a:pPr>
            <a:r>
              <a:rPr lang="ja-JP" altLang="en-US" u="sng" dirty="0">
                <a:solidFill>
                  <a:prstClr val="black"/>
                </a:solidFill>
                <a:latin typeface="Arial" charset="0"/>
                <a:ea typeface="ＭＳ Ｐゴシック" charset="-128"/>
              </a:rPr>
              <a:t>想定される方法論</a:t>
            </a:r>
            <a:endParaRPr lang="en-US" altLang="ja-JP" u="sng" dirty="0">
              <a:solidFill>
                <a:prstClr val="black"/>
              </a:solidFill>
              <a:latin typeface="Arial" charset="0"/>
              <a:ea typeface="ＭＳ Ｐゴシック" charset="-128"/>
            </a:endParaRPr>
          </a:p>
          <a:p>
            <a:pPr fontAlgn="base">
              <a:spcBef>
                <a:spcPct val="0"/>
              </a:spcBef>
              <a:spcAft>
                <a:spcPct val="0"/>
              </a:spcAft>
            </a:pPr>
            <a:r>
              <a:rPr lang="ja-JP" altLang="en-US" sz="1600" dirty="0">
                <a:solidFill>
                  <a:prstClr val="black"/>
                </a:solidFill>
                <a:latin typeface="Arial" charset="0"/>
                <a:ea typeface="ＭＳ Ｐゴシック" charset="-128"/>
              </a:rPr>
              <a:t>・</a:t>
            </a:r>
            <a:r>
              <a:rPr lang="ja-JP" altLang="en-US" sz="1600" dirty="0">
                <a:solidFill>
                  <a:prstClr val="black"/>
                </a:solidFill>
                <a:latin typeface="ＭＳ Ｐゴシック"/>
                <a:ea typeface="ＭＳ Ｐゴシック" panose="020B0600070205080204" pitchFamily="50" charset="-128"/>
              </a:rPr>
              <a:t>精神病床における１年以上長期入院患者の退院後の行き先</a:t>
            </a:r>
            <a:r>
              <a:rPr lang="ja-JP" altLang="en-US" sz="1600" dirty="0">
                <a:solidFill>
                  <a:prstClr val="black"/>
                </a:solidFill>
                <a:latin typeface="Arial" charset="0"/>
                <a:ea typeface="ＭＳ Ｐゴシック" charset="-128"/>
              </a:rPr>
              <a:t>を活用する　（平成</a:t>
            </a:r>
            <a:r>
              <a:rPr lang="en-US" altLang="ja-JP" sz="1600" dirty="0">
                <a:solidFill>
                  <a:prstClr val="black"/>
                </a:solidFill>
                <a:latin typeface="Arial" charset="0"/>
                <a:ea typeface="ＭＳ Ｐゴシック" charset="-128"/>
              </a:rPr>
              <a:t>26</a:t>
            </a:r>
            <a:r>
              <a:rPr lang="ja-JP" altLang="en-US" sz="1600" dirty="0">
                <a:solidFill>
                  <a:prstClr val="black"/>
                </a:solidFill>
                <a:latin typeface="Arial" charset="0"/>
                <a:ea typeface="ＭＳ Ｐゴシック" charset="-128"/>
              </a:rPr>
              <a:t>年の患者調査）</a:t>
            </a:r>
            <a:endParaRPr lang="en-US" altLang="ja-JP" sz="1600" dirty="0">
              <a:solidFill>
                <a:prstClr val="black"/>
              </a:solidFill>
              <a:latin typeface="Arial" charset="0"/>
              <a:ea typeface="ＭＳ Ｐゴシック" charset="-128"/>
            </a:endParaRPr>
          </a:p>
          <a:p>
            <a:pPr fontAlgn="base">
              <a:spcBef>
                <a:spcPct val="0"/>
              </a:spcBef>
              <a:spcAft>
                <a:spcPct val="0"/>
              </a:spcAft>
            </a:pPr>
            <a:r>
              <a:rPr lang="ja-JP" altLang="en-US" sz="1600" dirty="0">
                <a:solidFill>
                  <a:prstClr val="black"/>
                </a:solidFill>
                <a:latin typeface="Arial" charset="0"/>
                <a:ea typeface="ＭＳ Ｐゴシック" charset="-128"/>
              </a:rPr>
              <a:t>　　　６５歳未満　家庭：社会福祉施設：介護老人</a:t>
            </a:r>
            <a:r>
              <a:rPr lang="en-US" altLang="ja-JP" sz="1600" dirty="0">
                <a:solidFill>
                  <a:prstClr val="black"/>
                </a:solidFill>
                <a:latin typeface="Arial" charset="0"/>
                <a:ea typeface="ＭＳ Ｐゴシック" charset="-128"/>
              </a:rPr>
              <a:t>/</a:t>
            </a:r>
            <a:r>
              <a:rPr lang="ja-JP" altLang="en-US" sz="1600" dirty="0">
                <a:solidFill>
                  <a:prstClr val="black"/>
                </a:solidFill>
                <a:latin typeface="Arial" charset="0"/>
                <a:ea typeface="ＭＳ Ｐゴシック" charset="-128"/>
              </a:rPr>
              <a:t>保健施設＝６：１：０</a:t>
            </a:r>
            <a:endParaRPr lang="en-US" altLang="ja-JP" sz="1600" dirty="0">
              <a:solidFill>
                <a:prstClr val="black"/>
              </a:solidFill>
              <a:latin typeface="Arial" charset="0"/>
              <a:ea typeface="ＭＳ Ｐゴシック" charset="-128"/>
            </a:endParaRPr>
          </a:p>
          <a:p>
            <a:pPr fontAlgn="base">
              <a:spcBef>
                <a:spcPct val="0"/>
              </a:spcBef>
              <a:spcAft>
                <a:spcPct val="0"/>
              </a:spcAft>
            </a:pPr>
            <a:r>
              <a:rPr lang="ja-JP" altLang="en-US" sz="1600" dirty="0">
                <a:solidFill>
                  <a:prstClr val="black"/>
                </a:solidFill>
                <a:latin typeface="Arial" charset="0"/>
                <a:ea typeface="ＭＳ Ｐゴシック" charset="-128"/>
              </a:rPr>
              <a:t>　　　６５歳以上　家庭：社会福祉施設：介護老人</a:t>
            </a:r>
            <a:r>
              <a:rPr lang="en-US" altLang="ja-JP" sz="1600" dirty="0">
                <a:solidFill>
                  <a:prstClr val="black"/>
                </a:solidFill>
                <a:latin typeface="Arial" charset="0"/>
                <a:ea typeface="ＭＳ Ｐゴシック" charset="-128"/>
              </a:rPr>
              <a:t>/</a:t>
            </a:r>
            <a:r>
              <a:rPr lang="ja-JP" altLang="en-US" sz="1600" dirty="0">
                <a:solidFill>
                  <a:prstClr val="black"/>
                </a:solidFill>
                <a:latin typeface="Arial" charset="0"/>
                <a:ea typeface="ＭＳ Ｐゴシック" charset="-128"/>
              </a:rPr>
              <a:t>保健施設＝３：１：３</a:t>
            </a:r>
            <a:endParaRPr lang="en-US" altLang="ja-JP" sz="1600" dirty="0">
              <a:solidFill>
                <a:prstClr val="black"/>
              </a:solidFill>
              <a:latin typeface="Arial" charset="0"/>
              <a:ea typeface="ＭＳ Ｐゴシック" charset="-128"/>
            </a:endParaRPr>
          </a:p>
          <a:p>
            <a:pPr fontAlgn="base">
              <a:spcBef>
                <a:spcPct val="0"/>
              </a:spcBef>
              <a:spcAft>
                <a:spcPct val="0"/>
              </a:spcAft>
            </a:pPr>
            <a:r>
              <a:rPr lang="ja-JP" altLang="en-US" sz="1600" dirty="0">
                <a:solidFill>
                  <a:prstClr val="black"/>
                </a:solidFill>
                <a:latin typeface="Arial" charset="0"/>
                <a:ea typeface="ＭＳ Ｐゴシック" charset="-128"/>
              </a:rPr>
              <a:t>・</a:t>
            </a:r>
            <a:r>
              <a:rPr lang="ja-JP" altLang="en-US" sz="1600" dirty="0">
                <a:solidFill>
                  <a:prstClr val="black"/>
                </a:solidFill>
                <a:latin typeface="ＭＳ Ｐゴシック"/>
                <a:ea typeface="ＭＳ Ｐゴシック" panose="020B0600070205080204" pitchFamily="50" charset="-128"/>
              </a:rPr>
              <a:t>精神病床における１年以上長期入院患者</a:t>
            </a:r>
            <a:r>
              <a:rPr lang="ja-JP" altLang="en-US" sz="1600" dirty="0">
                <a:solidFill>
                  <a:prstClr val="black"/>
                </a:solidFill>
                <a:latin typeface="Arial" charset="0"/>
                <a:ea typeface="ＭＳ Ｐゴシック" charset="-128"/>
              </a:rPr>
              <a:t>の障害支援区分・要介護度の割合を活用する（平成</a:t>
            </a:r>
            <a:r>
              <a:rPr lang="en-US" altLang="ja-JP" sz="1600" dirty="0">
                <a:solidFill>
                  <a:prstClr val="black"/>
                </a:solidFill>
                <a:latin typeface="Arial" charset="0"/>
                <a:ea typeface="ＭＳ Ｐゴシック" charset="-128"/>
              </a:rPr>
              <a:t>27</a:t>
            </a:r>
            <a:r>
              <a:rPr lang="ja-JP" altLang="en-US" sz="1600" dirty="0">
                <a:solidFill>
                  <a:prstClr val="black"/>
                </a:solidFill>
                <a:latin typeface="Arial" charset="0"/>
                <a:ea typeface="ＭＳ Ｐゴシック" charset="-128"/>
              </a:rPr>
              <a:t>年度実態調査）</a:t>
            </a:r>
            <a:endParaRPr lang="en-US" altLang="ja-JP" sz="1600" dirty="0">
              <a:solidFill>
                <a:prstClr val="black"/>
              </a:solidFill>
              <a:latin typeface="Arial" charset="0"/>
              <a:ea typeface="ＭＳ Ｐゴシック" charset="-128"/>
            </a:endParaRPr>
          </a:p>
          <a:p>
            <a:pPr fontAlgn="base">
              <a:spcBef>
                <a:spcPct val="0"/>
              </a:spcBef>
              <a:spcAft>
                <a:spcPct val="0"/>
              </a:spcAft>
            </a:pPr>
            <a:r>
              <a:rPr lang="ja-JP" altLang="en-US" sz="1600" dirty="0">
                <a:solidFill>
                  <a:prstClr val="black"/>
                </a:solidFill>
                <a:latin typeface="Arial" charset="0"/>
                <a:ea typeface="ＭＳ Ｐゴシック" charset="-128"/>
              </a:rPr>
              <a:t>　　　６５歳未満</a:t>
            </a:r>
            <a:endParaRPr lang="en-US" altLang="ja-JP" sz="1600" dirty="0">
              <a:solidFill>
                <a:prstClr val="black"/>
              </a:solidFill>
              <a:latin typeface="Arial" charset="0"/>
              <a:ea typeface="ＭＳ Ｐゴシック" charset="-128"/>
            </a:endParaRPr>
          </a:p>
          <a:p>
            <a:pPr fontAlgn="base">
              <a:spcBef>
                <a:spcPct val="0"/>
              </a:spcBef>
              <a:spcAft>
                <a:spcPct val="0"/>
              </a:spcAft>
            </a:pPr>
            <a:endParaRPr lang="en-US" altLang="ja-JP" sz="1600" dirty="0">
              <a:solidFill>
                <a:prstClr val="black"/>
              </a:solidFill>
              <a:latin typeface="Arial" charset="0"/>
              <a:ea typeface="ＭＳ Ｐゴシック" charset="-128"/>
            </a:endParaRPr>
          </a:p>
          <a:p>
            <a:pPr fontAlgn="base">
              <a:spcBef>
                <a:spcPct val="0"/>
              </a:spcBef>
              <a:spcAft>
                <a:spcPct val="0"/>
              </a:spcAft>
            </a:pPr>
            <a:endParaRPr lang="en-US" altLang="ja-JP" sz="1600" dirty="0">
              <a:solidFill>
                <a:prstClr val="black"/>
              </a:solidFill>
              <a:latin typeface="Arial" charset="0"/>
              <a:ea typeface="ＭＳ Ｐゴシック" charset="-128"/>
            </a:endParaRPr>
          </a:p>
          <a:p>
            <a:pPr fontAlgn="base">
              <a:spcBef>
                <a:spcPct val="0"/>
              </a:spcBef>
              <a:spcAft>
                <a:spcPct val="0"/>
              </a:spcAft>
            </a:pPr>
            <a:r>
              <a:rPr lang="ja-JP" altLang="en-US" sz="1600" dirty="0">
                <a:solidFill>
                  <a:prstClr val="black"/>
                </a:solidFill>
                <a:latin typeface="Arial" charset="0"/>
                <a:ea typeface="ＭＳ Ｐゴシック" charset="-128"/>
              </a:rPr>
              <a:t>　　　６５歳以上</a:t>
            </a:r>
            <a:endParaRPr lang="en-US" altLang="ja-JP" sz="1600" dirty="0">
              <a:solidFill>
                <a:prstClr val="black"/>
              </a:solidFill>
              <a:latin typeface="Arial" charset="0"/>
              <a:ea typeface="ＭＳ Ｐゴシック" charset="-128"/>
            </a:endParaRPr>
          </a:p>
          <a:p>
            <a:pPr fontAlgn="base">
              <a:spcBef>
                <a:spcPct val="0"/>
              </a:spcBef>
              <a:spcAft>
                <a:spcPct val="0"/>
              </a:spcAft>
            </a:pPr>
            <a:endParaRPr lang="en-US" altLang="ja-JP" sz="1600" dirty="0">
              <a:solidFill>
                <a:prstClr val="black"/>
              </a:solidFill>
              <a:latin typeface="Arial" charset="0"/>
              <a:ea typeface="ＭＳ Ｐゴシック" charset="-128"/>
            </a:endParaRPr>
          </a:p>
          <a:p>
            <a:pPr fontAlgn="base">
              <a:spcBef>
                <a:spcPct val="0"/>
              </a:spcBef>
              <a:spcAft>
                <a:spcPct val="0"/>
              </a:spcAft>
            </a:pPr>
            <a:endParaRPr lang="en-US" altLang="ja-JP" sz="1600" dirty="0">
              <a:solidFill>
                <a:prstClr val="black"/>
              </a:solidFill>
              <a:latin typeface="Arial" charset="0"/>
              <a:ea typeface="ＭＳ Ｐゴシック" charset="-128"/>
            </a:endParaRPr>
          </a:p>
          <a:p>
            <a:pPr fontAlgn="base">
              <a:spcBef>
                <a:spcPct val="0"/>
              </a:spcBef>
              <a:spcAft>
                <a:spcPct val="0"/>
              </a:spcAft>
            </a:pPr>
            <a:r>
              <a:rPr lang="ja-JP" altLang="en-US" sz="1600" dirty="0">
                <a:solidFill>
                  <a:prstClr val="black"/>
                </a:solidFill>
                <a:latin typeface="Arial" charset="0"/>
                <a:ea typeface="ＭＳ Ｐゴシック" charset="-128"/>
              </a:rPr>
              <a:t>・精神障害者における障害福祉サービス等別利用者割合を活用する</a:t>
            </a:r>
            <a:endParaRPr lang="en-US" altLang="ja-JP" sz="1600" dirty="0">
              <a:solidFill>
                <a:prstClr val="black"/>
              </a:solidFill>
              <a:latin typeface="Arial" charset="0"/>
              <a:ea typeface="ＭＳ Ｐゴシック" charset="-128"/>
            </a:endParaRPr>
          </a:p>
        </p:txBody>
      </p:sp>
      <p:graphicFrame>
        <p:nvGraphicFramePr>
          <p:cNvPr id="4" name="表 3"/>
          <p:cNvGraphicFramePr>
            <a:graphicFrameLocks noGrp="1"/>
          </p:cNvGraphicFramePr>
          <p:nvPr>
            <p:extLst>
              <p:ext uri="{D42A27DB-BD31-4B8C-83A1-F6EECF244321}">
                <p14:modId xmlns:p14="http://schemas.microsoft.com/office/powerpoint/2010/main" val="3037695721"/>
              </p:ext>
            </p:extLst>
          </p:nvPr>
        </p:nvGraphicFramePr>
        <p:xfrm>
          <a:off x="2650951" y="4018011"/>
          <a:ext cx="7704856" cy="609600"/>
        </p:xfrm>
        <a:graphic>
          <a:graphicData uri="http://schemas.openxmlformats.org/drawingml/2006/table">
            <a:tbl>
              <a:tblPr firstRow="1" bandRow="1">
                <a:tableStyleId>{5C22544A-7EE6-4342-B048-85BDC9FD1C3A}</a:tableStyleId>
              </a:tblPr>
              <a:tblGrid>
                <a:gridCol w="963107">
                  <a:extLst>
                    <a:ext uri="{9D8B030D-6E8A-4147-A177-3AD203B41FA5}">
                      <a16:colId xmlns:a16="http://schemas.microsoft.com/office/drawing/2014/main" val="1163941953"/>
                    </a:ext>
                  </a:extLst>
                </a:gridCol>
                <a:gridCol w="963107">
                  <a:extLst>
                    <a:ext uri="{9D8B030D-6E8A-4147-A177-3AD203B41FA5}">
                      <a16:colId xmlns:a16="http://schemas.microsoft.com/office/drawing/2014/main" val="1842849015"/>
                    </a:ext>
                  </a:extLst>
                </a:gridCol>
                <a:gridCol w="963107">
                  <a:extLst>
                    <a:ext uri="{9D8B030D-6E8A-4147-A177-3AD203B41FA5}">
                      <a16:colId xmlns:a16="http://schemas.microsoft.com/office/drawing/2014/main" val="629717508"/>
                    </a:ext>
                  </a:extLst>
                </a:gridCol>
                <a:gridCol w="963107">
                  <a:extLst>
                    <a:ext uri="{9D8B030D-6E8A-4147-A177-3AD203B41FA5}">
                      <a16:colId xmlns:a16="http://schemas.microsoft.com/office/drawing/2014/main" val="2660619979"/>
                    </a:ext>
                  </a:extLst>
                </a:gridCol>
                <a:gridCol w="963107">
                  <a:extLst>
                    <a:ext uri="{9D8B030D-6E8A-4147-A177-3AD203B41FA5}">
                      <a16:colId xmlns:a16="http://schemas.microsoft.com/office/drawing/2014/main" val="1753506319"/>
                    </a:ext>
                  </a:extLst>
                </a:gridCol>
                <a:gridCol w="963107">
                  <a:extLst>
                    <a:ext uri="{9D8B030D-6E8A-4147-A177-3AD203B41FA5}">
                      <a16:colId xmlns:a16="http://schemas.microsoft.com/office/drawing/2014/main" val="3689659681"/>
                    </a:ext>
                  </a:extLst>
                </a:gridCol>
                <a:gridCol w="963107">
                  <a:extLst>
                    <a:ext uri="{9D8B030D-6E8A-4147-A177-3AD203B41FA5}">
                      <a16:colId xmlns:a16="http://schemas.microsoft.com/office/drawing/2014/main" val="2974410273"/>
                    </a:ext>
                  </a:extLst>
                </a:gridCol>
                <a:gridCol w="963107">
                  <a:extLst>
                    <a:ext uri="{9D8B030D-6E8A-4147-A177-3AD203B41FA5}">
                      <a16:colId xmlns:a16="http://schemas.microsoft.com/office/drawing/2014/main" val="3446159290"/>
                    </a:ext>
                  </a:extLst>
                </a:gridCol>
              </a:tblGrid>
              <a:tr h="304800">
                <a:tc>
                  <a:txBody>
                    <a:bodyPr/>
                    <a:lstStyle/>
                    <a:p>
                      <a:r>
                        <a:rPr kumimoji="1" lang="ja-JP" altLang="en-US" sz="1400" dirty="0"/>
                        <a:t>非該当</a:t>
                      </a:r>
                    </a:p>
                  </a:txBody>
                  <a:tcPr/>
                </a:tc>
                <a:tc>
                  <a:txBody>
                    <a:bodyPr/>
                    <a:lstStyle/>
                    <a:p>
                      <a:r>
                        <a:rPr kumimoji="1" lang="ja-JP" altLang="en-US" sz="1400" dirty="0"/>
                        <a:t>要支援１</a:t>
                      </a:r>
                    </a:p>
                  </a:txBody>
                  <a:tcPr/>
                </a:tc>
                <a:tc>
                  <a:txBody>
                    <a:bodyPr/>
                    <a:lstStyle/>
                    <a:p>
                      <a:r>
                        <a:rPr kumimoji="1" lang="ja-JP" altLang="en-US" sz="1400" dirty="0"/>
                        <a:t>要支援２</a:t>
                      </a:r>
                    </a:p>
                  </a:txBody>
                  <a:tcPr/>
                </a:tc>
                <a:tc>
                  <a:txBody>
                    <a:bodyPr/>
                    <a:lstStyle/>
                    <a:p>
                      <a:r>
                        <a:rPr kumimoji="1" lang="ja-JP" altLang="en-US" sz="1400" dirty="0"/>
                        <a:t>要介護１</a:t>
                      </a:r>
                    </a:p>
                  </a:txBody>
                  <a:tcPr/>
                </a:tc>
                <a:tc>
                  <a:txBody>
                    <a:bodyPr/>
                    <a:lstStyle/>
                    <a:p>
                      <a:r>
                        <a:rPr kumimoji="1" lang="ja-JP" altLang="en-US" sz="1400" dirty="0"/>
                        <a:t>要介護２</a:t>
                      </a:r>
                    </a:p>
                  </a:txBody>
                  <a:tcPr/>
                </a:tc>
                <a:tc>
                  <a:txBody>
                    <a:bodyPr/>
                    <a:lstStyle/>
                    <a:p>
                      <a:r>
                        <a:rPr kumimoji="1" lang="ja-JP" altLang="en-US" sz="1400" dirty="0"/>
                        <a:t>要介護３</a:t>
                      </a:r>
                    </a:p>
                  </a:txBody>
                  <a:tcPr/>
                </a:tc>
                <a:tc>
                  <a:txBody>
                    <a:bodyPr/>
                    <a:lstStyle/>
                    <a:p>
                      <a:r>
                        <a:rPr kumimoji="1" lang="ja-JP" altLang="en-US" sz="1400" dirty="0"/>
                        <a:t>要介護４</a:t>
                      </a:r>
                    </a:p>
                  </a:txBody>
                  <a:tcPr/>
                </a:tc>
                <a:tc>
                  <a:txBody>
                    <a:bodyPr/>
                    <a:lstStyle/>
                    <a:p>
                      <a:r>
                        <a:rPr kumimoji="1" lang="ja-JP" altLang="en-US" sz="1400" dirty="0"/>
                        <a:t>要介護５</a:t>
                      </a:r>
                    </a:p>
                  </a:txBody>
                  <a:tcPr/>
                </a:tc>
                <a:extLst>
                  <a:ext uri="{0D108BD9-81ED-4DB2-BD59-A6C34878D82A}">
                    <a16:rowId xmlns:a16="http://schemas.microsoft.com/office/drawing/2014/main" val="2286320359"/>
                  </a:ext>
                </a:extLst>
              </a:tr>
              <a:tr h="304800">
                <a:tc>
                  <a:txBody>
                    <a:bodyPr/>
                    <a:lstStyle/>
                    <a:p>
                      <a:r>
                        <a:rPr kumimoji="1" lang="ja-JP" altLang="en-US" sz="1400" dirty="0"/>
                        <a:t>３１．９％</a:t>
                      </a:r>
                    </a:p>
                  </a:txBody>
                  <a:tcPr/>
                </a:tc>
                <a:tc>
                  <a:txBody>
                    <a:bodyPr/>
                    <a:lstStyle/>
                    <a:p>
                      <a:r>
                        <a:rPr kumimoji="1" lang="ja-JP" altLang="en-US" sz="1400" dirty="0"/>
                        <a:t>２３．１％</a:t>
                      </a:r>
                    </a:p>
                  </a:txBody>
                  <a:tcPr/>
                </a:tc>
                <a:tc>
                  <a:txBody>
                    <a:bodyPr/>
                    <a:lstStyle/>
                    <a:p>
                      <a:r>
                        <a:rPr kumimoji="1" lang="ja-JP" altLang="en-US" sz="1400" dirty="0"/>
                        <a:t>２．２％</a:t>
                      </a:r>
                    </a:p>
                  </a:txBody>
                  <a:tcPr/>
                </a:tc>
                <a:tc>
                  <a:txBody>
                    <a:bodyPr/>
                    <a:lstStyle/>
                    <a:p>
                      <a:r>
                        <a:rPr kumimoji="1" lang="ja-JP" altLang="en-US" sz="1400" dirty="0"/>
                        <a:t>１２．１％</a:t>
                      </a:r>
                    </a:p>
                  </a:txBody>
                  <a:tcPr/>
                </a:tc>
                <a:tc>
                  <a:txBody>
                    <a:bodyPr/>
                    <a:lstStyle/>
                    <a:p>
                      <a:r>
                        <a:rPr kumimoji="1" lang="ja-JP" altLang="en-US" sz="1400" dirty="0"/>
                        <a:t>５．５％</a:t>
                      </a:r>
                    </a:p>
                  </a:txBody>
                  <a:tcPr/>
                </a:tc>
                <a:tc>
                  <a:txBody>
                    <a:bodyPr/>
                    <a:lstStyle/>
                    <a:p>
                      <a:r>
                        <a:rPr kumimoji="1" lang="ja-JP" altLang="en-US" sz="1400" dirty="0"/>
                        <a:t>８．８％</a:t>
                      </a:r>
                    </a:p>
                  </a:txBody>
                  <a:tcPr/>
                </a:tc>
                <a:tc>
                  <a:txBody>
                    <a:bodyPr/>
                    <a:lstStyle/>
                    <a:p>
                      <a:r>
                        <a:rPr kumimoji="1" lang="ja-JP" altLang="en-US" sz="1400" dirty="0"/>
                        <a:t>６．６％</a:t>
                      </a:r>
                    </a:p>
                  </a:txBody>
                  <a:tcPr/>
                </a:tc>
                <a:tc>
                  <a:txBody>
                    <a:bodyPr/>
                    <a:lstStyle/>
                    <a:p>
                      <a:r>
                        <a:rPr kumimoji="1" lang="ja-JP" altLang="en-US" sz="1400" dirty="0"/>
                        <a:t>９．９％</a:t>
                      </a:r>
                    </a:p>
                  </a:txBody>
                  <a:tcPr/>
                </a:tc>
                <a:extLst>
                  <a:ext uri="{0D108BD9-81ED-4DB2-BD59-A6C34878D82A}">
                    <a16:rowId xmlns:a16="http://schemas.microsoft.com/office/drawing/2014/main" val="2503746160"/>
                  </a:ext>
                </a:extLst>
              </a:tr>
            </a:tbl>
          </a:graphicData>
        </a:graphic>
      </p:graphicFrame>
      <p:graphicFrame>
        <p:nvGraphicFramePr>
          <p:cNvPr id="13" name="表 12"/>
          <p:cNvGraphicFramePr>
            <a:graphicFrameLocks noGrp="1"/>
          </p:cNvGraphicFramePr>
          <p:nvPr>
            <p:extLst>
              <p:ext uri="{D42A27DB-BD31-4B8C-83A1-F6EECF244321}">
                <p14:modId xmlns:p14="http://schemas.microsoft.com/office/powerpoint/2010/main" val="425108983"/>
              </p:ext>
            </p:extLst>
          </p:nvPr>
        </p:nvGraphicFramePr>
        <p:xfrm>
          <a:off x="2650951" y="3316004"/>
          <a:ext cx="7704858" cy="609600"/>
        </p:xfrm>
        <a:graphic>
          <a:graphicData uri="http://schemas.openxmlformats.org/drawingml/2006/table">
            <a:tbl>
              <a:tblPr firstRow="1" bandRow="1">
                <a:tableStyleId>{5C22544A-7EE6-4342-B048-85BDC9FD1C3A}</a:tableStyleId>
              </a:tblPr>
              <a:tblGrid>
                <a:gridCol w="1100694">
                  <a:extLst>
                    <a:ext uri="{9D8B030D-6E8A-4147-A177-3AD203B41FA5}">
                      <a16:colId xmlns:a16="http://schemas.microsoft.com/office/drawing/2014/main" val="1163941953"/>
                    </a:ext>
                  </a:extLst>
                </a:gridCol>
                <a:gridCol w="1100694">
                  <a:extLst>
                    <a:ext uri="{9D8B030D-6E8A-4147-A177-3AD203B41FA5}">
                      <a16:colId xmlns:a16="http://schemas.microsoft.com/office/drawing/2014/main" val="1842849015"/>
                    </a:ext>
                  </a:extLst>
                </a:gridCol>
                <a:gridCol w="1100694">
                  <a:extLst>
                    <a:ext uri="{9D8B030D-6E8A-4147-A177-3AD203B41FA5}">
                      <a16:colId xmlns:a16="http://schemas.microsoft.com/office/drawing/2014/main" val="629717508"/>
                    </a:ext>
                  </a:extLst>
                </a:gridCol>
                <a:gridCol w="1100694">
                  <a:extLst>
                    <a:ext uri="{9D8B030D-6E8A-4147-A177-3AD203B41FA5}">
                      <a16:colId xmlns:a16="http://schemas.microsoft.com/office/drawing/2014/main" val="2660619979"/>
                    </a:ext>
                  </a:extLst>
                </a:gridCol>
                <a:gridCol w="1100694">
                  <a:extLst>
                    <a:ext uri="{9D8B030D-6E8A-4147-A177-3AD203B41FA5}">
                      <a16:colId xmlns:a16="http://schemas.microsoft.com/office/drawing/2014/main" val="1753506319"/>
                    </a:ext>
                  </a:extLst>
                </a:gridCol>
                <a:gridCol w="1100694">
                  <a:extLst>
                    <a:ext uri="{9D8B030D-6E8A-4147-A177-3AD203B41FA5}">
                      <a16:colId xmlns:a16="http://schemas.microsoft.com/office/drawing/2014/main" val="3689659681"/>
                    </a:ext>
                  </a:extLst>
                </a:gridCol>
                <a:gridCol w="1100694">
                  <a:extLst>
                    <a:ext uri="{9D8B030D-6E8A-4147-A177-3AD203B41FA5}">
                      <a16:colId xmlns:a16="http://schemas.microsoft.com/office/drawing/2014/main" val="2974410273"/>
                    </a:ext>
                  </a:extLst>
                </a:gridCol>
              </a:tblGrid>
              <a:tr h="304800">
                <a:tc>
                  <a:txBody>
                    <a:bodyPr/>
                    <a:lstStyle/>
                    <a:p>
                      <a:r>
                        <a:rPr kumimoji="1" lang="ja-JP" altLang="en-US" sz="1400" dirty="0"/>
                        <a:t>非該当</a:t>
                      </a:r>
                    </a:p>
                  </a:txBody>
                  <a:tcPr/>
                </a:tc>
                <a:tc>
                  <a:txBody>
                    <a:bodyPr/>
                    <a:lstStyle/>
                    <a:p>
                      <a:r>
                        <a:rPr kumimoji="1" lang="ja-JP" altLang="en-US" sz="1400" dirty="0"/>
                        <a:t>支援区分１</a:t>
                      </a:r>
                    </a:p>
                  </a:txBody>
                  <a:tcPr/>
                </a:tc>
                <a:tc>
                  <a:txBody>
                    <a:bodyPr/>
                    <a:lstStyle/>
                    <a:p>
                      <a:r>
                        <a:rPr kumimoji="1" lang="ja-JP" altLang="en-US" sz="1400" dirty="0"/>
                        <a:t>支援区分２</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支援区分３</a:t>
                      </a:r>
                    </a:p>
                  </a:txBody>
                  <a:tcPr/>
                </a:tc>
                <a:tc>
                  <a:txBody>
                    <a:bodyPr/>
                    <a:lstStyle/>
                    <a:p>
                      <a:r>
                        <a:rPr kumimoji="1" lang="ja-JP" altLang="en-US" sz="1400" dirty="0"/>
                        <a:t>支援区分４</a:t>
                      </a:r>
                    </a:p>
                  </a:txBody>
                  <a:tcPr/>
                </a:tc>
                <a:tc>
                  <a:txBody>
                    <a:bodyPr/>
                    <a:lstStyle/>
                    <a:p>
                      <a:r>
                        <a:rPr kumimoji="1" lang="ja-JP" altLang="en-US" sz="1400" dirty="0"/>
                        <a:t>支援区分５</a:t>
                      </a:r>
                    </a:p>
                  </a:txBody>
                  <a:tcPr/>
                </a:tc>
                <a:tc>
                  <a:txBody>
                    <a:bodyPr/>
                    <a:lstStyle/>
                    <a:p>
                      <a:r>
                        <a:rPr kumimoji="1" lang="ja-JP" altLang="en-US" sz="1400" dirty="0"/>
                        <a:t>支援区分６</a:t>
                      </a:r>
                    </a:p>
                  </a:txBody>
                  <a:tcPr/>
                </a:tc>
                <a:extLst>
                  <a:ext uri="{0D108BD9-81ED-4DB2-BD59-A6C34878D82A}">
                    <a16:rowId xmlns:a16="http://schemas.microsoft.com/office/drawing/2014/main" val="2286320359"/>
                  </a:ext>
                </a:extLst>
              </a:tr>
              <a:tr h="304800">
                <a:tc>
                  <a:txBody>
                    <a:bodyPr/>
                    <a:lstStyle/>
                    <a:p>
                      <a:r>
                        <a:rPr kumimoji="1" lang="ja-JP" altLang="en-US" sz="1400" dirty="0"/>
                        <a:t>０％</a:t>
                      </a:r>
                    </a:p>
                  </a:txBody>
                  <a:tcPr/>
                </a:tc>
                <a:tc>
                  <a:txBody>
                    <a:bodyPr/>
                    <a:lstStyle/>
                    <a:p>
                      <a:r>
                        <a:rPr kumimoji="1" lang="ja-JP" altLang="en-US" sz="1400" dirty="0"/>
                        <a:t>２．２％</a:t>
                      </a:r>
                    </a:p>
                  </a:txBody>
                  <a:tcPr/>
                </a:tc>
                <a:tc>
                  <a:txBody>
                    <a:bodyPr/>
                    <a:lstStyle/>
                    <a:p>
                      <a:r>
                        <a:rPr kumimoji="1" lang="ja-JP" altLang="en-US" sz="1400" dirty="0"/>
                        <a:t>３１．１％</a:t>
                      </a:r>
                    </a:p>
                  </a:txBody>
                  <a:tcPr/>
                </a:tc>
                <a:tc>
                  <a:txBody>
                    <a:bodyPr/>
                    <a:lstStyle/>
                    <a:p>
                      <a:r>
                        <a:rPr kumimoji="1" lang="ja-JP" altLang="en-US" sz="1400" dirty="0"/>
                        <a:t>３３．３％</a:t>
                      </a:r>
                    </a:p>
                  </a:txBody>
                  <a:tcPr/>
                </a:tc>
                <a:tc>
                  <a:txBody>
                    <a:bodyPr/>
                    <a:lstStyle/>
                    <a:p>
                      <a:r>
                        <a:rPr kumimoji="1" lang="ja-JP" altLang="en-US" sz="1400" dirty="0"/>
                        <a:t>２６．７％</a:t>
                      </a:r>
                    </a:p>
                  </a:txBody>
                  <a:tcPr/>
                </a:tc>
                <a:tc>
                  <a:txBody>
                    <a:bodyPr/>
                    <a:lstStyle/>
                    <a:p>
                      <a:r>
                        <a:rPr kumimoji="1" lang="ja-JP" altLang="en-US" sz="1400" dirty="0"/>
                        <a:t>２．２％</a:t>
                      </a:r>
                    </a:p>
                  </a:txBody>
                  <a:tcPr/>
                </a:tc>
                <a:tc>
                  <a:txBody>
                    <a:bodyPr/>
                    <a:lstStyle/>
                    <a:p>
                      <a:r>
                        <a:rPr kumimoji="1" lang="ja-JP" altLang="en-US" sz="1400" dirty="0"/>
                        <a:t>４．４％</a:t>
                      </a:r>
                    </a:p>
                  </a:txBody>
                  <a:tcPr/>
                </a:tc>
                <a:extLst>
                  <a:ext uri="{0D108BD9-81ED-4DB2-BD59-A6C34878D82A}">
                    <a16:rowId xmlns:a16="http://schemas.microsoft.com/office/drawing/2014/main" val="2503746160"/>
                  </a:ext>
                </a:extLst>
              </a:tr>
            </a:tbl>
          </a:graphicData>
        </a:graphic>
      </p:graphicFrame>
      <p:sp>
        <p:nvSpPr>
          <p:cNvPr id="2" name="正方形/長方形 1">
            <a:extLst>
              <a:ext uri="{FF2B5EF4-FFF2-40B4-BE49-F238E27FC236}">
                <a16:creationId xmlns:a16="http://schemas.microsoft.com/office/drawing/2014/main" id="{FE9D6A8F-B044-42F2-8F6F-C7D57DDB2B5C}"/>
              </a:ext>
            </a:extLst>
          </p:cNvPr>
          <p:cNvSpPr/>
          <p:nvPr/>
        </p:nvSpPr>
        <p:spPr>
          <a:xfrm>
            <a:off x="1118342" y="3292201"/>
            <a:ext cx="9906000" cy="142301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a:extLst>
              <a:ext uri="{FF2B5EF4-FFF2-40B4-BE49-F238E27FC236}">
                <a16:creationId xmlns:a16="http://schemas.microsoft.com/office/drawing/2014/main" id="{348E6FC8-B298-4EE8-B5D3-F424458CD9ED}"/>
              </a:ext>
            </a:extLst>
          </p:cNvPr>
          <p:cNvGrpSpPr/>
          <p:nvPr/>
        </p:nvGrpSpPr>
        <p:grpSpPr>
          <a:xfrm>
            <a:off x="6191480" y="4018011"/>
            <a:ext cx="5606346" cy="2169229"/>
            <a:chOff x="6411817" y="1520179"/>
            <a:chExt cx="5606346" cy="2169229"/>
          </a:xfrm>
        </p:grpSpPr>
        <p:sp>
          <p:nvSpPr>
            <p:cNvPr id="14" name="正方形/長方形 13">
              <a:extLst>
                <a:ext uri="{FF2B5EF4-FFF2-40B4-BE49-F238E27FC236}">
                  <a16:creationId xmlns:a16="http://schemas.microsoft.com/office/drawing/2014/main" id="{35A7A568-0E2E-4997-A204-5EFD98C0A09F}"/>
                </a:ext>
              </a:extLst>
            </p:cNvPr>
            <p:cNvSpPr/>
            <p:nvPr/>
          </p:nvSpPr>
          <p:spPr>
            <a:xfrm>
              <a:off x="7229421" y="2835505"/>
              <a:ext cx="4788742" cy="853903"/>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ア</a:t>
              </a:r>
              <a:r>
                <a:rPr lang="en-US" altLang="ja-JP"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H.27</a:t>
              </a:r>
              <a:r>
                <a:rPr lang="ja-JP" altLang="en-US" sz="1600" u="sng"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調査研究事業</a:t>
              </a:r>
              <a:r>
                <a:rPr lang="ja-JP" altLang="en-US"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の障害支援区分・要介護度の割合</a:t>
              </a:r>
              <a:endParaRPr lang="en-US" altLang="ja-JP"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こちらを参考に、サービスの必要量が推定できる</a:t>
              </a:r>
              <a:endPar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7" name="直線コネクタ 6">
              <a:extLst>
                <a:ext uri="{FF2B5EF4-FFF2-40B4-BE49-F238E27FC236}">
                  <a16:creationId xmlns:a16="http://schemas.microsoft.com/office/drawing/2014/main" id="{E46207DB-5DBF-46E6-86B3-B027DA31CA99}"/>
                </a:ext>
              </a:extLst>
            </p:cNvPr>
            <p:cNvCxnSpPr>
              <a:cxnSpLocks/>
            </p:cNvCxnSpPr>
            <p:nvPr/>
          </p:nvCxnSpPr>
          <p:spPr>
            <a:xfrm flipH="1" flipV="1">
              <a:off x="6411817" y="1520179"/>
              <a:ext cx="879559" cy="99861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94F4B9BA-9C06-41B6-BE57-AAF50B8CEB51}"/>
              </a:ext>
            </a:extLst>
          </p:cNvPr>
          <p:cNvGrpSpPr/>
          <p:nvPr/>
        </p:nvGrpSpPr>
        <p:grpSpPr>
          <a:xfrm>
            <a:off x="9749096" y="162960"/>
            <a:ext cx="2442904" cy="302805"/>
            <a:chOff x="8112864" y="141043"/>
            <a:chExt cx="3207178" cy="366395"/>
          </a:xfrm>
        </p:grpSpPr>
        <p:sp>
          <p:nvSpPr>
            <p:cNvPr id="17" name="矢印: 五方向 16">
              <a:extLst>
                <a:ext uri="{FF2B5EF4-FFF2-40B4-BE49-F238E27FC236}">
                  <a16:creationId xmlns:a16="http://schemas.microsoft.com/office/drawing/2014/main" id="{19BEA662-2391-43FA-99CB-17578EDF6866}"/>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矢印: 五方向 17">
              <a:extLst>
                <a:ext uri="{FF2B5EF4-FFF2-40B4-BE49-F238E27FC236}">
                  <a16:creationId xmlns:a16="http://schemas.microsoft.com/office/drawing/2014/main" id="{8EBF222E-DFFB-4F25-97B6-EEEB9301C7B4}"/>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19" name="矢印: 五方向 18">
              <a:extLst>
                <a:ext uri="{FF2B5EF4-FFF2-40B4-BE49-F238E27FC236}">
                  <a16:creationId xmlns:a16="http://schemas.microsoft.com/office/drawing/2014/main" id="{AB313C04-C7BB-4ED6-AD4A-2DDA48050C60}"/>
                </a:ext>
              </a:extLst>
            </p:cNvPr>
            <p:cNvSpPr/>
            <p:nvPr/>
          </p:nvSpPr>
          <p:spPr>
            <a:xfrm>
              <a:off x="9706150"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20" name="矢印: 五方向 19">
              <a:extLst>
                <a:ext uri="{FF2B5EF4-FFF2-40B4-BE49-F238E27FC236}">
                  <a16:creationId xmlns:a16="http://schemas.microsoft.com/office/drawing/2014/main" id="{7E71BEA3-8F8D-4239-A9DB-5D2C68939AA2}"/>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Tree>
    <p:extLst>
      <p:ext uri="{BB962C8B-B14F-4D97-AF65-F5344CB8AC3E}">
        <p14:creationId xmlns:p14="http://schemas.microsoft.com/office/powerpoint/2010/main" val="907987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6"/>
          <p:cNvSpPr txBox="1"/>
          <p:nvPr/>
        </p:nvSpPr>
        <p:spPr>
          <a:xfrm>
            <a:off x="10062034" y="2060358"/>
            <a:ext cx="1052567"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fontAlgn="base">
              <a:spcBef>
                <a:spcPct val="0"/>
              </a:spcBef>
              <a:spcAft>
                <a:spcPct val="0"/>
              </a:spcAft>
              <a:defRPr/>
            </a:pPr>
            <a:r>
              <a:rPr lang="ja-JP" altLang="en-US" sz="1200" dirty="0">
                <a:solidFill>
                  <a:prstClr val="black"/>
                </a:solidFill>
                <a:latin typeface="Calibri"/>
                <a:ea typeface="ＭＳ Ｐゴシック" panose="020B0600070205080204" pitchFamily="50" charset="-128"/>
              </a:rPr>
              <a:t>（</a:t>
            </a:r>
            <a:r>
              <a:rPr lang="en-US" altLang="ja-JP" sz="1200" dirty="0">
                <a:solidFill>
                  <a:prstClr val="black"/>
                </a:solidFill>
                <a:latin typeface="Calibri"/>
                <a:ea typeface="ＭＳ Ｐゴシック" panose="020B0600070205080204" pitchFamily="50" charset="-128"/>
              </a:rPr>
              <a:t>1,200</a:t>
            </a:r>
            <a:r>
              <a:rPr lang="ja-JP" altLang="en-US" sz="1200" dirty="0">
                <a:solidFill>
                  <a:prstClr val="black"/>
                </a:solidFill>
                <a:latin typeface="Calibri"/>
                <a:ea typeface="ＭＳ Ｐゴシック" panose="020B0600070205080204" pitchFamily="50" charset="-128"/>
              </a:rPr>
              <a:t>人）</a:t>
            </a:r>
          </a:p>
        </p:txBody>
      </p:sp>
      <p:sp>
        <p:nvSpPr>
          <p:cNvPr id="11" name="テキスト ボックス 9"/>
          <p:cNvSpPr txBox="1"/>
          <p:nvPr/>
        </p:nvSpPr>
        <p:spPr>
          <a:xfrm>
            <a:off x="9964036" y="4365105"/>
            <a:ext cx="1052567"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fontAlgn="base">
              <a:spcBef>
                <a:spcPct val="0"/>
              </a:spcBef>
              <a:spcAft>
                <a:spcPct val="0"/>
              </a:spcAft>
              <a:defRPr/>
            </a:pPr>
            <a:r>
              <a:rPr lang="ja-JP" altLang="en-US" sz="1200" dirty="0">
                <a:solidFill>
                  <a:prstClr val="black"/>
                </a:solidFill>
                <a:latin typeface="Calibri"/>
                <a:ea typeface="ＭＳ Ｐゴシック" panose="020B0600070205080204" pitchFamily="50" charset="-128"/>
              </a:rPr>
              <a:t>（</a:t>
            </a:r>
            <a:r>
              <a:rPr lang="en-US" altLang="ja-JP" sz="1200" dirty="0">
                <a:solidFill>
                  <a:prstClr val="black"/>
                </a:solidFill>
                <a:latin typeface="Calibri"/>
                <a:ea typeface="ＭＳ Ｐゴシック" panose="020B0600070205080204" pitchFamily="50" charset="-128"/>
              </a:rPr>
              <a:t>2,500</a:t>
            </a:r>
            <a:r>
              <a:rPr lang="ja-JP" altLang="en-US" sz="1200" dirty="0">
                <a:solidFill>
                  <a:prstClr val="black"/>
                </a:solidFill>
                <a:latin typeface="Calibri"/>
                <a:ea typeface="ＭＳ Ｐゴシック" panose="020B0600070205080204" pitchFamily="50" charset="-128"/>
              </a:rPr>
              <a:t>人）</a:t>
            </a:r>
          </a:p>
        </p:txBody>
      </p:sp>
      <p:sp>
        <p:nvSpPr>
          <p:cNvPr id="16" name="スライド番号プレースホルダ 7"/>
          <p:cNvSpPr txBox="1">
            <a:spLocks/>
          </p:cNvSpPr>
          <p:nvPr/>
        </p:nvSpPr>
        <p:spPr>
          <a:xfrm>
            <a:off x="8760308" y="6520364"/>
            <a:ext cx="2311400"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493C6C3-F865-464B-A99A-2159A8AA7E9D}" type="slidenum">
              <a:rPr lang="ja-JP" altLang="en-US" sz="1400">
                <a:solidFill>
                  <a:prstClr val="black"/>
                </a:solidFill>
                <a:latin typeface="Calibri"/>
                <a:ea typeface="ＭＳ Ｐゴシック" panose="020B0600070205080204" pitchFamily="50" charset="-128"/>
              </a:rPr>
              <a:pPr algn="r">
                <a:defRPr/>
              </a:pPr>
              <a:t>25</a:t>
            </a:fld>
            <a:endParaRPr lang="ja-JP" altLang="en-US" sz="1400" dirty="0">
              <a:solidFill>
                <a:prstClr val="black"/>
              </a:solidFill>
              <a:latin typeface="Calibri"/>
              <a:ea typeface="ＭＳ Ｐゴシック" panose="020B0600070205080204" pitchFamily="50" charset="-128"/>
            </a:endParaRPr>
          </a:p>
        </p:txBody>
      </p:sp>
      <p:sp>
        <p:nvSpPr>
          <p:cNvPr id="22" name="Text Box 3"/>
          <p:cNvSpPr txBox="1">
            <a:spLocks noChangeArrowheads="1"/>
          </p:cNvSpPr>
          <p:nvPr/>
        </p:nvSpPr>
        <p:spPr bwMode="auto">
          <a:xfrm>
            <a:off x="5548580" y="6387836"/>
            <a:ext cx="5155935" cy="515526"/>
          </a:xfrm>
          <a:prstGeom prst="rect">
            <a:avLst/>
          </a:prstGeom>
          <a:noFill/>
          <a:ln w="9525">
            <a:noFill/>
            <a:miter lim="800000"/>
            <a:headEnd/>
            <a:tailEnd/>
          </a:ln>
          <a:effectLst/>
        </p:spPr>
        <p:txBody>
          <a:bodyPr wrap="square">
            <a:spAutoFit/>
          </a:bodyPr>
          <a:lstStyle/>
          <a:p>
            <a:pPr algn="r" defTabSz="879433">
              <a:spcBef>
                <a:spcPct val="50000"/>
              </a:spcBef>
              <a:defRPr/>
            </a:pPr>
            <a:r>
              <a:rPr lang="ja-JP" altLang="en-US" sz="1100" b="1" dirty="0">
                <a:solidFill>
                  <a:prstClr val="black"/>
                </a:solidFill>
                <a:effectLst>
                  <a:outerShdw blurRad="38100" dist="38100" dir="2700000" algn="tl">
                    <a:srgbClr val="C0C0C0"/>
                  </a:outerShdw>
                </a:effectLst>
                <a:latin typeface="HG丸ｺﾞｼｯｸM-PRO" pitchFamily="50" charset="-128"/>
                <a:ea typeface="HG丸ｺﾞｼｯｸM-PRO" pitchFamily="50" charset="-128"/>
              </a:rPr>
              <a:t>資料：厚生労働省「患者調査」より</a:t>
            </a:r>
            <a:endParaRPr lang="en-US" altLang="ja-JP" sz="1100" b="1" dirty="0">
              <a:solidFill>
                <a:prstClr val="black"/>
              </a:solidFill>
              <a:effectLst>
                <a:outerShdw blurRad="38100" dist="38100" dir="2700000" algn="tl">
                  <a:srgbClr val="C0C0C0"/>
                </a:outerShdw>
              </a:effectLst>
              <a:latin typeface="HG丸ｺﾞｼｯｸM-PRO" pitchFamily="50" charset="-128"/>
              <a:ea typeface="HG丸ｺﾞｼｯｸM-PRO" pitchFamily="50" charset="-128"/>
            </a:endParaRPr>
          </a:p>
          <a:p>
            <a:pPr algn="r" defTabSz="879433">
              <a:spcBef>
                <a:spcPct val="50000"/>
              </a:spcBef>
              <a:defRPr/>
            </a:pPr>
            <a:r>
              <a:rPr lang="ja-JP" altLang="en-US" sz="1100" b="1" dirty="0">
                <a:solidFill>
                  <a:prstClr val="black"/>
                </a:solidFill>
                <a:effectLst>
                  <a:outerShdw blurRad="38100" dist="38100" dir="2700000" algn="tl">
                    <a:srgbClr val="C0C0C0"/>
                  </a:outerShdw>
                </a:effectLst>
                <a:latin typeface="HG丸ｺﾞｼｯｸM-PRO" pitchFamily="50" charset="-128"/>
                <a:ea typeface="HG丸ｺﾞｼｯｸM-PRO" pitchFamily="50" charset="-128"/>
              </a:rPr>
              <a:t>厚生労働省障害保健福祉部で作成</a:t>
            </a:r>
          </a:p>
        </p:txBody>
      </p:sp>
      <p:graphicFrame>
        <p:nvGraphicFramePr>
          <p:cNvPr id="23" name="グラフ 22"/>
          <p:cNvGraphicFramePr>
            <a:graphicFrameLocks/>
          </p:cNvGraphicFramePr>
          <p:nvPr>
            <p:extLst/>
          </p:nvPr>
        </p:nvGraphicFramePr>
        <p:xfrm>
          <a:off x="1363917" y="1240024"/>
          <a:ext cx="8770571" cy="4857689"/>
        </p:xfrm>
        <a:graphic>
          <a:graphicData uri="http://schemas.openxmlformats.org/drawingml/2006/chart">
            <c:chart xmlns:c="http://schemas.openxmlformats.org/drawingml/2006/chart" xmlns:r="http://schemas.openxmlformats.org/officeDocument/2006/relationships" r:id="rId3"/>
          </a:graphicData>
        </a:graphic>
      </p:graphicFrame>
      <p:sp>
        <p:nvSpPr>
          <p:cNvPr id="4" name="テキスト ボックス 3"/>
          <p:cNvSpPr txBox="1"/>
          <p:nvPr/>
        </p:nvSpPr>
        <p:spPr>
          <a:xfrm>
            <a:off x="3719736" y="2159278"/>
            <a:ext cx="593432" cy="369332"/>
          </a:xfrm>
          <a:prstGeom prst="rect">
            <a:avLst/>
          </a:prstGeom>
          <a:noFill/>
        </p:spPr>
        <p:txBody>
          <a:bodyPr wrap="none" rtlCol="0">
            <a:spAutoFit/>
          </a:bodyPr>
          <a:lstStyle/>
          <a:p>
            <a:pPr>
              <a:defRPr/>
            </a:pPr>
            <a:r>
              <a:rPr lang="en-US" altLang="ja-JP" dirty="0">
                <a:solidFill>
                  <a:prstClr val="black"/>
                </a:solidFill>
                <a:latin typeface="Calibri"/>
                <a:ea typeface="ＭＳ Ｐゴシック"/>
              </a:rPr>
              <a:t>50.0</a:t>
            </a:r>
            <a:endParaRPr lang="ja-JP" altLang="en-US" dirty="0">
              <a:solidFill>
                <a:prstClr val="black"/>
              </a:solidFill>
              <a:latin typeface="Calibri"/>
              <a:ea typeface="ＭＳ Ｐゴシック"/>
            </a:endParaRPr>
          </a:p>
        </p:txBody>
      </p:sp>
      <p:sp>
        <p:nvSpPr>
          <p:cNvPr id="24" name="テキスト ボックス 23"/>
          <p:cNvSpPr txBox="1"/>
          <p:nvPr/>
        </p:nvSpPr>
        <p:spPr>
          <a:xfrm>
            <a:off x="9209712" y="2127012"/>
            <a:ext cx="476412" cy="369332"/>
          </a:xfrm>
          <a:prstGeom prst="rect">
            <a:avLst/>
          </a:prstGeom>
          <a:noFill/>
        </p:spPr>
        <p:txBody>
          <a:bodyPr wrap="none" rtlCol="0">
            <a:spAutoFit/>
          </a:bodyPr>
          <a:lstStyle/>
          <a:p>
            <a:pPr>
              <a:defRPr/>
            </a:pPr>
            <a:r>
              <a:rPr lang="en-US" altLang="ja-JP" dirty="0">
                <a:solidFill>
                  <a:prstClr val="black"/>
                </a:solidFill>
                <a:latin typeface="Calibri"/>
                <a:ea typeface="ＭＳ Ｐゴシック"/>
              </a:rPr>
              <a:t>8.3</a:t>
            </a:r>
            <a:endParaRPr lang="ja-JP" altLang="en-US" dirty="0">
              <a:solidFill>
                <a:prstClr val="black"/>
              </a:solidFill>
              <a:latin typeface="Calibri"/>
              <a:ea typeface="ＭＳ Ｐゴシック"/>
            </a:endParaRPr>
          </a:p>
        </p:txBody>
      </p:sp>
      <p:sp>
        <p:nvSpPr>
          <p:cNvPr id="25" name="テキスト ボックス 24"/>
          <p:cNvSpPr txBox="1"/>
          <p:nvPr/>
        </p:nvSpPr>
        <p:spPr>
          <a:xfrm>
            <a:off x="8616280" y="2127012"/>
            <a:ext cx="476412" cy="369332"/>
          </a:xfrm>
          <a:prstGeom prst="rect">
            <a:avLst/>
          </a:prstGeom>
          <a:noFill/>
        </p:spPr>
        <p:txBody>
          <a:bodyPr wrap="none" rtlCol="0">
            <a:spAutoFit/>
          </a:bodyPr>
          <a:lstStyle/>
          <a:p>
            <a:pPr>
              <a:defRPr/>
            </a:pPr>
            <a:r>
              <a:rPr lang="en-US" altLang="ja-JP" dirty="0">
                <a:solidFill>
                  <a:prstClr val="black"/>
                </a:solidFill>
                <a:latin typeface="Calibri"/>
                <a:ea typeface="ＭＳ Ｐゴシック"/>
              </a:rPr>
              <a:t>8.3</a:t>
            </a:r>
            <a:endParaRPr lang="ja-JP" altLang="en-US" dirty="0">
              <a:solidFill>
                <a:prstClr val="black"/>
              </a:solidFill>
              <a:latin typeface="Calibri"/>
              <a:ea typeface="ＭＳ Ｐゴシック"/>
            </a:endParaRPr>
          </a:p>
        </p:txBody>
      </p:sp>
      <p:sp>
        <p:nvSpPr>
          <p:cNvPr id="26" name="テキスト ボックス 25"/>
          <p:cNvSpPr txBox="1"/>
          <p:nvPr/>
        </p:nvSpPr>
        <p:spPr>
          <a:xfrm>
            <a:off x="7104112" y="2169716"/>
            <a:ext cx="593432" cy="369332"/>
          </a:xfrm>
          <a:prstGeom prst="rect">
            <a:avLst/>
          </a:prstGeom>
          <a:noFill/>
        </p:spPr>
        <p:txBody>
          <a:bodyPr wrap="none" rtlCol="0">
            <a:spAutoFit/>
          </a:bodyPr>
          <a:lstStyle/>
          <a:p>
            <a:pPr>
              <a:defRPr/>
            </a:pPr>
            <a:r>
              <a:rPr lang="en-US" altLang="ja-JP" dirty="0">
                <a:solidFill>
                  <a:prstClr val="black"/>
                </a:solidFill>
                <a:latin typeface="Calibri"/>
                <a:ea typeface="ＭＳ Ｐゴシック"/>
              </a:rPr>
              <a:t>33.3</a:t>
            </a:r>
            <a:endParaRPr lang="ja-JP" altLang="en-US" dirty="0">
              <a:solidFill>
                <a:prstClr val="black"/>
              </a:solidFill>
              <a:latin typeface="Calibri"/>
              <a:ea typeface="ＭＳ Ｐゴシック"/>
            </a:endParaRPr>
          </a:p>
        </p:txBody>
      </p:sp>
      <p:sp>
        <p:nvSpPr>
          <p:cNvPr id="27" name="テキスト ボックス 6"/>
          <p:cNvSpPr txBox="1"/>
          <p:nvPr/>
        </p:nvSpPr>
        <p:spPr>
          <a:xfrm>
            <a:off x="9378368" y="921102"/>
            <a:ext cx="1326147" cy="30777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fontAlgn="base">
              <a:spcBef>
                <a:spcPct val="0"/>
              </a:spcBef>
              <a:spcAft>
                <a:spcPct val="0"/>
              </a:spcAft>
              <a:defRPr/>
            </a:pPr>
            <a:r>
              <a:rPr lang="ja-JP" altLang="en-US" sz="1400" dirty="0">
                <a:solidFill>
                  <a:prstClr val="black"/>
                </a:solidFill>
                <a:latin typeface="Calibri"/>
                <a:ea typeface="ＭＳ Ｐゴシック" panose="020B0600070205080204" pitchFamily="50" charset="-128"/>
              </a:rPr>
              <a:t>（単位：％）</a:t>
            </a:r>
          </a:p>
        </p:txBody>
      </p:sp>
      <p:sp>
        <p:nvSpPr>
          <p:cNvPr id="29" name="テキスト ボックス 28"/>
          <p:cNvSpPr txBox="1"/>
          <p:nvPr/>
        </p:nvSpPr>
        <p:spPr>
          <a:xfrm>
            <a:off x="8022848" y="3893622"/>
            <a:ext cx="593432" cy="369332"/>
          </a:xfrm>
          <a:prstGeom prst="rect">
            <a:avLst/>
          </a:prstGeom>
          <a:noFill/>
        </p:spPr>
        <p:txBody>
          <a:bodyPr wrap="none" rtlCol="0">
            <a:spAutoFit/>
          </a:bodyPr>
          <a:lstStyle/>
          <a:p>
            <a:pPr>
              <a:defRPr/>
            </a:pPr>
            <a:r>
              <a:rPr lang="en-US" altLang="ja-JP" dirty="0">
                <a:solidFill>
                  <a:prstClr val="black"/>
                </a:solidFill>
                <a:latin typeface="Calibri"/>
                <a:ea typeface="ＭＳ Ｐゴシック"/>
              </a:rPr>
              <a:t>36.0</a:t>
            </a:r>
            <a:endParaRPr lang="ja-JP" altLang="en-US" dirty="0">
              <a:solidFill>
                <a:prstClr val="black"/>
              </a:solidFill>
              <a:latin typeface="Calibri"/>
              <a:ea typeface="ＭＳ Ｐゴシック"/>
            </a:endParaRPr>
          </a:p>
        </p:txBody>
      </p:sp>
      <p:sp>
        <p:nvSpPr>
          <p:cNvPr id="30" name="テキスト ボックス 29"/>
          <p:cNvSpPr txBox="1"/>
          <p:nvPr/>
        </p:nvSpPr>
        <p:spPr>
          <a:xfrm>
            <a:off x="6758140" y="3912712"/>
            <a:ext cx="476412" cy="369332"/>
          </a:xfrm>
          <a:prstGeom prst="rect">
            <a:avLst/>
          </a:prstGeom>
          <a:noFill/>
        </p:spPr>
        <p:txBody>
          <a:bodyPr wrap="none" rtlCol="0">
            <a:spAutoFit/>
          </a:bodyPr>
          <a:lstStyle/>
          <a:p>
            <a:pPr>
              <a:defRPr/>
            </a:pPr>
            <a:r>
              <a:rPr lang="en-US" altLang="ja-JP" dirty="0">
                <a:solidFill>
                  <a:prstClr val="black"/>
                </a:solidFill>
                <a:latin typeface="Calibri"/>
                <a:ea typeface="ＭＳ Ｐゴシック"/>
              </a:rPr>
              <a:t>4.0</a:t>
            </a:r>
            <a:endParaRPr lang="ja-JP" altLang="en-US" dirty="0">
              <a:solidFill>
                <a:prstClr val="black"/>
              </a:solidFill>
              <a:latin typeface="Calibri"/>
              <a:ea typeface="ＭＳ Ｐゴシック"/>
            </a:endParaRPr>
          </a:p>
        </p:txBody>
      </p:sp>
      <p:sp>
        <p:nvSpPr>
          <p:cNvPr id="31" name="テキスト ボックス 30"/>
          <p:cNvSpPr txBox="1"/>
          <p:nvPr/>
        </p:nvSpPr>
        <p:spPr>
          <a:xfrm>
            <a:off x="6306186" y="3893622"/>
            <a:ext cx="476412" cy="369332"/>
          </a:xfrm>
          <a:prstGeom prst="rect">
            <a:avLst/>
          </a:prstGeom>
          <a:noFill/>
        </p:spPr>
        <p:txBody>
          <a:bodyPr wrap="none" rtlCol="0">
            <a:spAutoFit/>
          </a:bodyPr>
          <a:lstStyle/>
          <a:p>
            <a:pPr>
              <a:defRPr/>
            </a:pPr>
            <a:r>
              <a:rPr lang="en-US" altLang="ja-JP" dirty="0">
                <a:solidFill>
                  <a:prstClr val="black"/>
                </a:solidFill>
                <a:latin typeface="Calibri"/>
                <a:ea typeface="ＭＳ Ｐゴシック"/>
              </a:rPr>
              <a:t>8.0</a:t>
            </a:r>
            <a:endParaRPr lang="ja-JP" altLang="en-US" dirty="0">
              <a:solidFill>
                <a:prstClr val="black"/>
              </a:solidFill>
              <a:latin typeface="Calibri"/>
              <a:ea typeface="ＭＳ Ｐゴシック"/>
            </a:endParaRPr>
          </a:p>
        </p:txBody>
      </p:sp>
      <p:sp>
        <p:nvSpPr>
          <p:cNvPr id="32" name="テキスト ボックス 31"/>
          <p:cNvSpPr txBox="1"/>
          <p:nvPr/>
        </p:nvSpPr>
        <p:spPr>
          <a:xfrm>
            <a:off x="5875246" y="3902274"/>
            <a:ext cx="476412" cy="369332"/>
          </a:xfrm>
          <a:prstGeom prst="rect">
            <a:avLst/>
          </a:prstGeom>
          <a:noFill/>
        </p:spPr>
        <p:txBody>
          <a:bodyPr wrap="none" rtlCol="0">
            <a:spAutoFit/>
          </a:bodyPr>
          <a:lstStyle/>
          <a:p>
            <a:pPr>
              <a:defRPr/>
            </a:pPr>
            <a:r>
              <a:rPr lang="en-US" altLang="ja-JP" dirty="0">
                <a:solidFill>
                  <a:prstClr val="black"/>
                </a:solidFill>
                <a:latin typeface="Calibri"/>
                <a:ea typeface="ＭＳ Ｐゴシック"/>
              </a:rPr>
              <a:t>4.0</a:t>
            </a:r>
            <a:endParaRPr lang="ja-JP" altLang="en-US" dirty="0">
              <a:solidFill>
                <a:prstClr val="black"/>
              </a:solidFill>
              <a:latin typeface="Calibri"/>
              <a:ea typeface="ＭＳ Ｐゴシック"/>
            </a:endParaRPr>
          </a:p>
        </p:txBody>
      </p:sp>
      <p:sp>
        <p:nvSpPr>
          <p:cNvPr id="33" name="テキスト ボックス 32"/>
          <p:cNvSpPr txBox="1"/>
          <p:nvPr/>
        </p:nvSpPr>
        <p:spPr>
          <a:xfrm>
            <a:off x="4329336" y="3893622"/>
            <a:ext cx="593432" cy="369332"/>
          </a:xfrm>
          <a:prstGeom prst="rect">
            <a:avLst/>
          </a:prstGeom>
          <a:noFill/>
        </p:spPr>
        <p:txBody>
          <a:bodyPr wrap="none" rtlCol="0">
            <a:spAutoFit/>
          </a:bodyPr>
          <a:lstStyle/>
          <a:p>
            <a:pPr>
              <a:defRPr/>
            </a:pPr>
            <a:r>
              <a:rPr lang="en-US" altLang="ja-JP" dirty="0">
                <a:solidFill>
                  <a:prstClr val="black"/>
                </a:solidFill>
                <a:latin typeface="Calibri"/>
                <a:ea typeface="ＭＳ Ｐゴシック"/>
              </a:rPr>
              <a:t>36.0</a:t>
            </a:r>
            <a:endParaRPr lang="ja-JP" altLang="en-US" dirty="0">
              <a:solidFill>
                <a:prstClr val="black"/>
              </a:solidFill>
              <a:latin typeface="Calibri"/>
              <a:ea typeface="ＭＳ Ｐゴシック"/>
            </a:endParaRPr>
          </a:p>
        </p:txBody>
      </p:sp>
      <p:sp>
        <p:nvSpPr>
          <p:cNvPr id="34" name="テキスト ボックス 33"/>
          <p:cNvSpPr txBox="1"/>
          <p:nvPr/>
        </p:nvSpPr>
        <p:spPr>
          <a:xfrm>
            <a:off x="2591976" y="3881398"/>
            <a:ext cx="593432" cy="369332"/>
          </a:xfrm>
          <a:prstGeom prst="rect">
            <a:avLst/>
          </a:prstGeom>
          <a:noFill/>
        </p:spPr>
        <p:txBody>
          <a:bodyPr wrap="none" rtlCol="0">
            <a:spAutoFit/>
          </a:bodyPr>
          <a:lstStyle/>
          <a:p>
            <a:pPr>
              <a:defRPr/>
            </a:pPr>
            <a:r>
              <a:rPr lang="en-US" altLang="ja-JP" dirty="0">
                <a:solidFill>
                  <a:prstClr val="black"/>
                </a:solidFill>
                <a:latin typeface="Calibri"/>
                <a:ea typeface="ＭＳ Ｐゴシック"/>
              </a:rPr>
              <a:t>12.0</a:t>
            </a:r>
            <a:endParaRPr lang="ja-JP" altLang="en-US" dirty="0">
              <a:solidFill>
                <a:prstClr val="black"/>
              </a:solidFill>
              <a:latin typeface="Calibri"/>
              <a:ea typeface="ＭＳ Ｐゴシック"/>
            </a:endParaRPr>
          </a:p>
        </p:txBody>
      </p:sp>
      <p:sp>
        <p:nvSpPr>
          <p:cNvPr id="19" name="正方形/長方形 18"/>
          <p:cNvSpPr/>
          <p:nvPr/>
        </p:nvSpPr>
        <p:spPr>
          <a:xfrm>
            <a:off x="2423593" y="1772816"/>
            <a:ext cx="3700407" cy="1040722"/>
          </a:xfrm>
          <a:prstGeom prst="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ja-JP" altLang="en-US"/>
          </a:p>
        </p:txBody>
      </p:sp>
      <p:sp>
        <p:nvSpPr>
          <p:cNvPr id="20" name="正方形/長方形 19"/>
          <p:cNvSpPr/>
          <p:nvPr/>
        </p:nvSpPr>
        <p:spPr>
          <a:xfrm>
            <a:off x="8544273" y="1772816"/>
            <a:ext cx="603245" cy="1040722"/>
          </a:xfrm>
          <a:prstGeom prst="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ja-JP" altLang="en-US"/>
          </a:p>
        </p:txBody>
      </p:sp>
      <p:sp>
        <p:nvSpPr>
          <p:cNvPr id="21" name="正方形/長方形 20"/>
          <p:cNvSpPr/>
          <p:nvPr/>
        </p:nvSpPr>
        <p:spPr>
          <a:xfrm>
            <a:off x="2423593" y="3573016"/>
            <a:ext cx="918774" cy="1040722"/>
          </a:xfrm>
          <a:prstGeom prst="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ja-JP" altLang="en-US"/>
          </a:p>
        </p:txBody>
      </p:sp>
      <p:sp>
        <p:nvSpPr>
          <p:cNvPr id="28" name="正方形/長方形 27"/>
          <p:cNvSpPr/>
          <p:nvPr/>
        </p:nvSpPr>
        <p:spPr>
          <a:xfrm>
            <a:off x="5951985" y="3573016"/>
            <a:ext cx="902499" cy="1040722"/>
          </a:xfrm>
          <a:prstGeom prst="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ja-JP" altLang="en-US"/>
          </a:p>
        </p:txBody>
      </p:sp>
      <p:sp>
        <p:nvSpPr>
          <p:cNvPr id="35" name="正方形/長方形 34"/>
          <p:cNvSpPr/>
          <p:nvPr/>
        </p:nvSpPr>
        <p:spPr>
          <a:xfrm>
            <a:off x="6849686" y="3573016"/>
            <a:ext cx="287115" cy="1040722"/>
          </a:xfrm>
          <a:prstGeom prst="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ja-JP" altLang="en-US"/>
          </a:p>
        </p:txBody>
      </p:sp>
      <p:sp>
        <p:nvSpPr>
          <p:cNvPr id="36" name="正方形/長方形 35"/>
          <p:cNvSpPr/>
          <p:nvPr/>
        </p:nvSpPr>
        <p:spPr>
          <a:xfrm>
            <a:off x="1140148" y="-6176"/>
            <a:ext cx="9906000" cy="459182"/>
          </a:xfrm>
          <a:prstGeom prst="rect">
            <a:avLst/>
          </a:prstGeom>
          <a:solidFill>
            <a:srgbClr val="002060"/>
          </a:solidFill>
          <a:ln w="25400" cap="flat" cmpd="sng" algn="ctr">
            <a:noFill/>
            <a:prstDash val="solid"/>
          </a:ln>
          <a:effectLst/>
        </p:spPr>
        <p:txBody>
          <a:bodyPr lIns="91393" tIns="45697" rIns="91393" bIns="45697" anchor="ctr"/>
          <a:lstStyle/>
          <a:p>
            <a:pPr algn="ctr">
              <a:defRPr/>
            </a:pPr>
            <a:r>
              <a:rPr kumimoji="0" lang="ja-JP" altLang="en-US" sz="2000" b="1" kern="0" dirty="0">
                <a:solidFill>
                  <a:prstClr val="white"/>
                </a:solidFill>
                <a:latin typeface="HG丸ｺﾞｼｯｸM-PRO" pitchFamily="50" charset="-128"/>
                <a:ea typeface="HG丸ｺﾞｼｯｸM-PRO" pitchFamily="50" charset="-128"/>
              </a:rPr>
              <a:t>参考　精神病床における１年以上長期入院患者の退院後の行き先</a:t>
            </a:r>
          </a:p>
        </p:txBody>
      </p:sp>
      <p:sp>
        <p:nvSpPr>
          <p:cNvPr id="38" name="正方形/長方形 37">
            <a:extLst>
              <a:ext uri="{FF2B5EF4-FFF2-40B4-BE49-F238E27FC236}">
                <a16:creationId xmlns:a16="http://schemas.microsoft.com/office/drawing/2014/main" id="{3C548617-FFC7-40F0-B3FB-7F6CC662D54E}"/>
              </a:ext>
            </a:extLst>
          </p:cNvPr>
          <p:cNvSpPr/>
          <p:nvPr/>
        </p:nvSpPr>
        <p:spPr>
          <a:xfrm>
            <a:off x="3677686" y="522949"/>
            <a:ext cx="4836629" cy="853903"/>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イ</a:t>
            </a:r>
            <a:r>
              <a:rPr lang="en-US" altLang="ja-JP"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H.26</a:t>
            </a:r>
            <a:r>
              <a:rPr lang="ja-JP" altLang="en-US"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患者調査の退院後の行き先割合</a:t>
            </a:r>
            <a:endParaRPr lang="en-US" altLang="ja-JP"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こちらを参考に、居住サービスの必要量</a:t>
            </a: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が推定</a:t>
            </a:r>
            <a:r>
              <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できる。</a:t>
            </a:r>
            <a:endPar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7" name="グループ化 36">
            <a:extLst>
              <a:ext uri="{FF2B5EF4-FFF2-40B4-BE49-F238E27FC236}">
                <a16:creationId xmlns:a16="http://schemas.microsoft.com/office/drawing/2014/main" id="{589B0D60-2ADE-42F3-BB06-B23DDF2F22D8}"/>
              </a:ext>
            </a:extLst>
          </p:cNvPr>
          <p:cNvGrpSpPr/>
          <p:nvPr/>
        </p:nvGrpSpPr>
        <p:grpSpPr>
          <a:xfrm>
            <a:off x="9749096" y="482133"/>
            <a:ext cx="2442904" cy="302805"/>
            <a:chOff x="8112864" y="141043"/>
            <a:chExt cx="3207178" cy="366395"/>
          </a:xfrm>
        </p:grpSpPr>
        <p:sp>
          <p:nvSpPr>
            <p:cNvPr id="39" name="矢印: 五方向 38">
              <a:extLst>
                <a:ext uri="{FF2B5EF4-FFF2-40B4-BE49-F238E27FC236}">
                  <a16:creationId xmlns:a16="http://schemas.microsoft.com/office/drawing/2014/main" id="{C1666924-0180-441D-AE30-D831176FDA6E}"/>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0" name="矢印: 五方向 39">
              <a:extLst>
                <a:ext uri="{FF2B5EF4-FFF2-40B4-BE49-F238E27FC236}">
                  <a16:creationId xmlns:a16="http://schemas.microsoft.com/office/drawing/2014/main" id="{B74860E8-26AB-447D-8F33-707CA709D90B}"/>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41" name="矢印: 五方向 40">
              <a:extLst>
                <a:ext uri="{FF2B5EF4-FFF2-40B4-BE49-F238E27FC236}">
                  <a16:creationId xmlns:a16="http://schemas.microsoft.com/office/drawing/2014/main" id="{28AC9129-AB02-4CA8-853F-88D4DCD4FA3A}"/>
                </a:ext>
              </a:extLst>
            </p:cNvPr>
            <p:cNvSpPr/>
            <p:nvPr/>
          </p:nvSpPr>
          <p:spPr>
            <a:xfrm>
              <a:off x="9706150"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42" name="矢印: 五方向 41">
              <a:extLst>
                <a:ext uri="{FF2B5EF4-FFF2-40B4-BE49-F238E27FC236}">
                  <a16:creationId xmlns:a16="http://schemas.microsoft.com/office/drawing/2014/main" id="{5318ED07-A33E-4F47-A394-0742959FB98C}"/>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Tree>
    <p:extLst>
      <p:ext uri="{BB962C8B-B14F-4D97-AF65-F5344CB8AC3E}">
        <p14:creationId xmlns:p14="http://schemas.microsoft.com/office/powerpoint/2010/main" val="37506935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287700" y="622866"/>
            <a:ext cx="5706876" cy="369267"/>
          </a:xfrm>
          <a:prstGeom prst="rect">
            <a:avLst/>
          </a:prstGeom>
          <a:noFill/>
        </p:spPr>
        <p:txBody>
          <a:bodyPr wrap="none" lIns="91373" tIns="45688" rIns="91373" bIns="45688" rtlCol="0">
            <a:spAutoFit/>
          </a:bodyPr>
          <a:lstStyle/>
          <a:p>
            <a:pPr defTabSz="913740"/>
            <a:r>
              <a:rPr lang="ja-JP" altLang="en-US" dirty="0">
                <a:solidFill>
                  <a:prstClr val="black"/>
                </a:solidFill>
                <a:latin typeface="Calibri"/>
                <a:ea typeface="ＭＳ Ｐゴシック"/>
              </a:rPr>
              <a:t>（平成</a:t>
            </a:r>
            <a:r>
              <a:rPr lang="en-US" altLang="ja-JP" dirty="0">
                <a:solidFill>
                  <a:prstClr val="black"/>
                </a:solidFill>
                <a:latin typeface="Calibri"/>
                <a:ea typeface="ＭＳ Ｐゴシック"/>
              </a:rPr>
              <a:t>27</a:t>
            </a:r>
            <a:r>
              <a:rPr lang="ja-JP" altLang="en-US" dirty="0">
                <a:solidFill>
                  <a:prstClr val="black"/>
                </a:solidFill>
                <a:latin typeface="Calibri"/>
                <a:ea typeface="ＭＳ Ｐゴシック"/>
              </a:rPr>
              <a:t>年度サービス提供分　平成</a:t>
            </a:r>
            <a:r>
              <a:rPr lang="en-US" altLang="ja-JP" dirty="0">
                <a:solidFill>
                  <a:prstClr val="black"/>
                </a:solidFill>
                <a:latin typeface="Calibri"/>
                <a:ea typeface="ＭＳ Ｐゴシック"/>
              </a:rPr>
              <a:t>28</a:t>
            </a:r>
            <a:r>
              <a:rPr lang="ja-JP" altLang="en-US" dirty="0">
                <a:solidFill>
                  <a:prstClr val="black"/>
                </a:solidFill>
                <a:latin typeface="Calibri"/>
                <a:ea typeface="ＭＳ Ｐゴシック"/>
              </a:rPr>
              <a:t>年</a:t>
            </a:r>
            <a:r>
              <a:rPr lang="en-US" altLang="ja-JP" dirty="0">
                <a:solidFill>
                  <a:prstClr val="black"/>
                </a:solidFill>
                <a:latin typeface="Calibri"/>
                <a:ea typeface="ＭＳ Ｐゴシック"/>
              </a:rPr>
              <a:t>3</a:t>
            </a:r>
            <a:r>
              <a:rPr lang="ja-JP" altLang="en-US" dirty="0">
                <a:solidFill>
                  <a:prstClr val="black"/>
                </a:solidFill>
                <a:latin typeface="Calibri"/>
                <a:ea typeface="ＭＳ Ｐゴシック"/>
              </a:rPr>
              <a:t>月末の利用者）</a:t>
            </a:r>
          </a:p>
        </p:txBody>
      </p:sp>
      <p:sp>
        <p:nvSpPr>
          <p:cNvPr id="9" name="テキスト ボックス 8"/>
          <p:cNvSpPr txBox="1"/>
          <p:nvPr/>
        </p:nvSpPr>
        <p:spPr>
          <a:xfrm>
            <a:off x="6312024" y="6586770"/>
            <a:ext cx="3816424" cy="215444"/>
          </a:xfrm>
          <a:prstGeom prst="rect">
            <a:avLst/>
          </a:prstGeom>
          <a:noFill/>
        </p:spPr>
        <p:txBody>
          <a:bodyPr wrap="square" rtlCol="0">
            <a:spAutoFit/>
          </a:bodyPr>
          <a:lstStyle/>
          <a:p>
            <a:pPr defTabSz="957127"/>
            <a:r>
              <a:rPr lang="ja-JP" altLang="en-US" sz="800" dirty="0">
                <a:solidFill>
                  <a:prstClr val="black"/>
                </a:solidFill>
                <a:latin typeface="Calibri"/>
                <a:ea typeface="ＭＳ Ｐゴシック"/>
              </a:rPr>
              <a:t>資料：国保連データ（各年度３月サービス提供分の利用者数、平成２８年６月現在）</a:t>
            </a:r>
            <a:endParaRPr lang="en-US" altLang="ja-JP" sz="800" dirty="0">
              <a:solidFill>
                <a:prstClr val="black"/>
              </a:solidFill>
              <a:latin typeface="Calibri"/>
              <a:ea typeface="ＭＳ Ｐゴシック"/>
            </a:endParaRPr>
          </a:p>
        </p:txBody>
      </p:sp>
      <p:graphicFrame>
        <p:nvGraphicFramePr>
          <p:cNvPr id="8" name="グラフ 7"/>
          <p:cNvGraphicFramePr>
            <a:graphicFrameLocks/>
          </p:cNvGraphicFramePr>
          <p:nvPr>
            <p:extLst/>
          </p:nvPr>
        </p:nvGraphicFramePr>
        <p:xfrm>
          <a:off x="1343483" y="992092"/>
          <a:ext cx="9217024" cy="5594678"/>
        </p:xfrm>
        <a:graphic>
          <a:graphicData uri="http://schemas.openxmlformats.org/drawingml/2006/chart">
            <c:chart xmlns:c="http://schemas.openxmlformats.org/drawingml/2006/chart" xmlns:r="http://schemas.openxmlformats.org/officeDocument/2006/relationships" r:id="rId3"/>
          </a:graphicData>
        </a:graphic>
      </p:graphicFrame>
      <p:sp>
        <p:nvSpPr>
          <p:cNvPr id="12" name="テキスト ボックス 11"/>
          <p:cNvSpPr txBox="1"/>
          <p:nvPr/>
        </p:nvSpPr>
        <p:spPr>
          <a:xfrm>
            <a:off x="8096672" y="1628800"/>
            <a:ext cx="2952328" cy="738664"/>
          </a:xfrm>
          <a:prstGeom prst="rect">
            <a:avLst/>
          </a:prstGeom>
          <a:solidFill>
            <a:schemeClr val="bg1"/>
          </a:solidFill>
        </p:spPr>
        <p:txBody>
          <a:bodyPr wrap="square" rtlCol="0">
            <a:spAutoFit/>
          </a:bodyPr>
          <a:lstStyle/>
          <a:p>
            <a:pPr defTabSz="957127"/>
            <a:r>
              <a:rPr lang="ja-JP" altLang="en-US" sz="1400" dirty="0">
                <a:solidFill>
                  <a:prstClr val="black"/>
                </a:solidFill>
                <a:latin typeface="Calibri"/>
                <a:ea typeface="ＭＳ Ｐゴシック"/>
              </a:rPr>
              <a:t>（参考）</a:t>
            </a:r>
            <a:endParaRPr lang="en-US" altLang="ja-JP" sz="1400" dirty="0">
              <a:solidFill>
                <a:prstClr val="black"/>
              </a:solidFill>
              <a:latin typeface="Calibri"/>
              <a:ea typeface="ＭＳ Ｐゴシック"/>
            </a:endParaRPr>
          </a:p>
          <a:p>
            <a:pPr defTabSz="957127"/>
            <a:r>
              <a:rPr lang="ja-JP" altLang="en-US" sz="1400" dirty="0">
                <a:solidFill>
                  <a:prstClr val="black"/>
                </a:solidFill>
                <a:latin typeface="Calibri"/>
                <a:ea typeface="ＭＳ Ｐゴシック"/>
              </a:rPr>
              <a:t>サービス利用者数の主たる障害が「精神障害者」　</a:t>
            </a:r>
            <a:r>
              <a:rPr lang="en-US" altLang="ja-JP" sz="1400" dirty="0">
                <a:solidFill>
                  <a:prstClr val="black"/>
                </a:solidFill>
                <a:latin typeface="Calibri"/>
                <a:ea typeface="ＭＳ Ｐゴシック"/>
              </a:rPr>
              <a:t>184,143</a:t>
            </a:r>
            <a:r>
              <a:rPr lang="ja-JP" altLang="en-US" sz="1400" dirty="0">
                <a:solidFill>
                  <a:prstClr val="black"/>
                </a:solidFill>
                <a:latin typeface="Calibri"/>
                <a:ea typeface="ＭＳ Ｐゴシック"/>
              </a:rPr>
              <a:t>名（</a:t>
            </a:r>
            <a:r>
              <a:rPr lang="en-US" altLang="ja-JP" sz="1400" dirty="0">
                <a:solidFill>
                  <a:prstClr val="black"/>
                </a:solidFill>
                <a:latin typeface="Calibri"/>
                <a:ea typeface="ＭＳ Ｐゴシック"/>
              </a:rPr>
              <a:t>100</a:t>
            </a:r>
            <a:r>
              <a:rPr lang="ja-JP" altLang="en-US" sz="1400" dirty="0">
                <a:solidFill>
                  <a:prstClr val="black"/>
                </a:solidFill>
                <a:latin typeface="Calibri"/>
                <a:ea typeface="ＭＳ Ｐゴシック"/>
              </a:rPr>
              <a:t>％）</a:t>
            </a:r>
          </a:p>
        </p:txBody>
      </p:sp>
      <p:sp>
        <p:nvSpPr>
          <p:cNvPr id="5" name="正方形/長方形 4"/>
          <p:cNvSpPr/>
          <p:nvPr/>
        </p:nvSpPr>
        <p:spPr>
          <a:xfrm>
            <a:off x="4511823" y="5043078"/>
            <a:ext cx="1080120" cy="96981"/>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sz="2800">
              <a:solidFill>
                <a:prstClr val="white"/>
              </a:solidFill>
            </a:endParaRPr>
          </a:p>
        </p:txBody>
      </p:sp>
      <p:sp>
        <p:nvSpPr>
          <p:cNvPr id="6" name="右中かっこ 5"/>
          <p:cNvSpPr/>
          <p:nvPr/>
        </p:nvSpPr>
        <p:spPr>
          <a:xfrm rot="5400000">
            <a:off x="3688498" y="4457460"/>
            <a:ext cx="168812" cy="1501227"/>
          </a:xfrm>
          <a:prstGeom prst="rightBrace">
            <a:avLst>
              <a:gd name="adj1" fmla="val 63915"/>
              <a:gd name="adj2" fmla="val 48717"/>
            </a:avLst>
          </a:prstGeom>
        </p:spPr>
        <p:style>
          <a:lnRef idx="1">
            <a:schemeClr val="accent4"/>
          </a:lnRef>
          <a:fillRef idx="0">
            <a:schemeClr val="accent4"/>
          </a:fillRef>
          <a:effectRef idx="0">
            <a:schemeClr val="accent4"/>
          </a:effectRef>
          <a:fontRef idx="minor">
            <a:schemeClr val="tx1"/>
          </a:fontRef>
        </p:style>
        <p:txBody>
          <a:bodyPr rtlCol="0" anchor="ctr"/>
          <a:lstStyle/>
          <a:p>
            <a:pPr algn="ctr"/>
            <a:endParaRPr lang="ja-JP" altLang="en-US" sz="2800">
              <a:solidFill>
                <a:prstClr val="black"/>
              </a:solidFill>
            </a:endParaRPr>
          </a:p>
        </p:txBody>
      </p:sp>
      <p:sp>
        <p:nvSpPr>
          <p:cNvPr id="11" name="右中かっこ 10"/>
          <p:cNvSpPr/>
          <p:nvPr/>
        </p:nvSpPr>
        <p:spPr>
          <a:xfrm rot="5400000">
            <a:off x="4988472" y="4661281"/>
            <a:ext cx="96981" cy="1082289"/>
          </a:xfrm>
          <a:prstGeom prst="rightBrace">
            <a:avLst>
              <a:gd name="adj1" fmla="val 63915"/>
              <a:gd name="adj2" fmla="val 48717"/>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ja-JP" altLang="en-US" sz="2800">
              <a:solidFill>
                <a:prstClr val="black"/>
              </a:solidFill>
            </a:endParaRPr>
          </a:p>
        </p:txBody>
      </p:sp>
      <p:sp>
        <p:nvSpPr>
          <p:cNvPr id="7" name="テキスト ボックス 6"/>
          <p:cNvSpPr txBox="1"/>
          <p:nvPr/>
        </p:nvSpPr>
        <p:spPr>
          <a:xfrm>
            <a:off x="3052161" y="5281704"/>
            <a:ext cx="1418978" cy="215444"/>
          </a:xfrm>
          <a:prstGeom prst="rect">
            <a:avLst/>
          </a:prstGeom>
          <a:noFill/>
        </p:spPr>
        <p:txBody>
          <a:bodyPr wrap="none" rtlCol="0">
            <a:spAutoFit/>
          </a:bodyPr>
          <a:lstStyle/>
          <a:p>
            <a:r>
              <a:rPr lang="ja-JP" altLang="en-US" sz="800" dirty="0">
                <a:solidFill>
                  <a:prstClr val="black"/>
                </a:solidFill>
              </a:rPr>
              <a:t>（介護サービス包括型）</a:t>
            </a:r>
            <a:r>
              <a:rPr lang="en-US" altLang="ja-JP" sz="800" dirty="0">
                <a:solidFill>
                  <a:prstClr val="black"/>
                </a:solidFill>
              </a:rPr>
              <a:t>8.9%</a:t>
            </a:r>
            <a:endParaRPr lang="ja-JP" altLang="en-US" sz="800" dirty="0">
              <a:solidFill>
                <a:prstClr val="black"/>
              </a:solidFill>
            </a:endParaRPr>
          </a:p>
        </p:txBody>
      </p:sp>
      <p:sp>
        <p:nvSpPr>
          <p:cNvPr id="14" name="テキスト ボックス 13"/>
          <p:cNvSpPr txBox="1"/>
          <p:nvPr/>
        </p:nvSpPr>
        <p:spPr>
          <a:xfrm>
            <a:off x="4520522" y="5295562"/>
            <a:ext cx="1418978" cy="215444"/>
          </a:xfrm>
          <a:prstGeom prst="rect">
            <a:avLst/>
          </a:prstGeom>
          <a:noFill/>
        </p:spPr>
        <p:txBody>
          <a:bodyPr wrap="none" rtlCol="0">
            <a:spAutoFit/>
          </a:bodyPr>
          <a:lstStyle/>
          <a:p>
            <a:r>
              <a:rPr lang="ja-JP" altLang="en-US" sz="800" dirty="0">
                <a:solidFill>
                  <a:prstClr val="black"/>
                </a:solidFill>
              </a:rPr>
              <a:t>（外部サービス利用型）</a:t>
            </a:r>
            <a:r>
              <a:rPr lang="en-US" altLang="ja-JP" sz="800" dirty="0">
                <a:solidFill>
                  <a:prstClr val="black"/>
                </a:solidFill>
              </a:rPr>
              <a:t>5.3%</a:t>
            </a:r>
            <a:endParaRPr lang="ja-JP" altLang="en-US" sz="800" dirty="0">
              <a:solidFill>
                <a:prstClr val="black"/>
              </a:solidFill>
            </a:endParaRPr>
          </a:p>
        </p:txBody>
      </p:sp>
      <p:sp>
        <p:nvSpPr>
          <p:cNvPr id="13" name="正方形/長方形 12"/>
          <p:cNvSpPr/>
          <p:nvPr/>
        </p:nvSpPr>
        <p:spPr>
          <a:xfrm>
            <a:off x="1140148" y="-6176"/>
            <a:ext cx="9906000" cy="459182"/>
          </a:xfrm>
          <a:prstGeom prst="rect">
            <a:avLst/>
          </a:prstGeom>
          <a:solidFill>
            <a:srgbClr val="002060"/>
          </a:solidFill>
          <a:ln w="25400" cap="flat" cmpd="sng" algn="ctr">
            <a:noFill/>
            <a:prstDash val="solid"/>
          </a:ln>
          <a:effectLst/>
        </p:spPr>
        <p:txBody>
          <a:bodyPr lIns="91393" tIns="45697" rIns="91393" bIns="45697" anchor="ctr"/>
          <a:lstStyle/>
          <a:p>
            <a:pPr algn="ctr">
              <a:defRPr/>
            </a:pPr>
            <a:r>
              <a:rPr kumimoji="0" lang="ja-JP" altLang="en-US" sz="2000" b="1" kern="0" dirty="0">
                <a:solidFill>
                  <a:prstClr val="white"/>
                </a:solidFill>
                <a:latin typeface="HG丸ｺﾞｼｯｸM-PRO" pitchFamily="50" charset="-128"/>
                <a:ea typeface="HG丸ｺﾞｼｯｸM-PRO" pitchFamily="50" charset="-128"/>
              </a:rPr>
              <a:t>参考　精神障害者における障害福祉サービス等別利用者割合</a:t>
            </a:r>
            <a:endParaRPr kumimoji="0" lang="en-US" altLang="ja-JP" sz="2000" b="1" kern="0" dirty="0">
              <a:solidFill>
                <a:prstClr val="white"/>
              </a:solidFill>
              <a:latin typeface="HG丸ｺﾞｼｯｸM-PRO" pitchFamily="50" charset="-128"/>
              <a:ea typeface="HG丸ｺﾞｼｯｸM-PRO" pitchFamily="50" charset="-128"/>
            </a:endParaRPr>
          </a:p>
        </p:txBody>
      </p:sp>
      <p:sp>
        <p:nvSpPr>
          <p:cNvPr id="16" name="スライド番号プレースホルダ 7"/>
          <p:cNvSpPr txBox="1">
            <a:spLocks/>
          </p:cNvSpPr>
          <p:nvPr/>
        </p:nvSpPr>
        <p:spPr>
          <a:xfrm>
            <a:off x="8760308" y="6520364"/>
            <a:ext cx="2311400"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493C6C3-F865-464B-A99A-2159A8AA7E9D}" type="slidenum">
              <a:rPr lang="ja-JP" altLang="en-US" sz="1400">
                <a:solidFill>
                  <a:prstClr val="black"/>
                </a:solidFill>
                <a:latin typeface="Calibri"/>
                <a:ea typeface="ＭＳ Ｐゴシック" panose="020B0600070205080204" pitchFamily="50" charset="-128"/>
              </a:rPr>
              <a:pPr algn="r">
                <a:defRPr/>
              </a:pPr>
              <a:t>26</a:t>
            </a:fld>
            <a:endParaRPr lang="ja-JP" altLang="en-US" sz="1400" dirty="0">
              <a:solidFill>
                <a:prstClr val="black"/>
              </a:solidFill>
              <a:latin typeface="Calibri"/>
              <a:ea typeface="ＭＳ Ｐゴシック" panose="020B0600070205080204" pitchFamily="50" charset="-128"/>
            </a:endParaRPr>
          </a:p>
        </p:txBody>
      </p:sp>
      <p:sp>
        <p:nvSpPr>
          <p:cNvPr id="18" name="正方形/長方形 17">
            <a:extLst>
              <a:ext uri="{FF2B5EF4-FFF2-40B4-BE49-F238E27FC236}">
                <a16:creationId xmlns:a16="http://schemas.microsoft.com/office/drawing/2014/main" id="{7D464202-BBBB-4FA5-A497-9C193D02F212}"/>
              </a:ext>
            </a:extLst>
          </p:cNvPr>
          <p:cNvSpPr/>
          <p:nvPr/>
        </p:nvSpPr>
        <p:spPr>
          <a:xfrm>
            <a:off x="7219021" y="4976332"/>
            <a:ext cx="4734280" cy="969139"/>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ウ</a:t>
            </a:r>
            <a:r>
              <a:rPr lang="en-US" altLang="ja-JP"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H27</a:t>
            </a:r>
            <a:r>
              <a:rPr lang="ja-JP" altLang="en-US"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調査研究事業の障害支援区分・要介護度の割合</a:t>
            </a:r>
            <a:endParaRPr lang="en-US" altLang="ja-JP"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こちらを参考に、居住サービスの必要量が推定できる</a:t>
            </a:r>
            <a:endPar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9" name="直線コネクタ 18">
            <a:extLst>
              <a:ext uri="{FF2B5EF4-FFF2-40B4-BE49-F238E27FC236}">
                <a16:creationId xmlns:a16="http://schemas.microsoft.com/office/drawing/2014/main" id="{6CE11EBE-10D7-4810-B956-FBE4548B2315}"/>
              </a:ext>
            </a:extLst>
          </p:cNvPr>
          <p:cNvCxnSpPr>
            <a:cxnSpLocks/>
            <a:stCxn id="18" idx="1"/>
            <a:endCxn id="20" idx="3"/>
          </p:cNvCxnSpPr>
          <p:nvPr/>
        </p:nvCxnSpPr>
        <p:spPr>
          <a:xfrm flipH="1" flipV="1">
            <a:off x="6028116" y="5246332"/>
            <a:ext cx="1190905" cy="21457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09E46D61-74BC-4730-A7CB-E7761B861F58}"/>
              </a:ext>
            </a:extLst>
          </p:cNvPr>
          <p:cNvSpPr/>
          <p:nvPr/>
        </p:nvSpPr>
        <p:spPr>
          <a:xfrm>
            <a:off x="2068116" y="4976332"/>
            <a:ext cx="3960000" cy="540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7" name="グループ化 16">
            <a:extLst>
              <a:ext uri="{FF2B5EF4-FFF2-40B4-BE49-F238E27FC236}">
                <a16:creationId xmlns:a16="http://schemas.microsoft.com/office/drawing/2014/main" id="{D7B00BD3-6F15-47D5-BA77-957AA22429D6}"/>
              </a:ext>
            </a:extLst>
          </p:cNvPr>
          <p:cNvGrpSpPr/>
          <p:nvPr/>
        </p:nvGrpSpPr>
        <p:grpSpPr>
          <a:xfrm>
            <a:off x="9749096" y="482133"/>
            <a:ext cx="2442904" cy="302805"/>
            <a:chOff x="8112864" y="141043"/>
            <a:chExt cx="3207178" cy="366395"/>
          </a:xfrm>
        </p:grpSpPr>
        <p:sp>
          <p:nvSpPr>
            <p:cNvPr id="21" name="矢印: 五方向 20">
              <a:extLst>
                <a:ext uri="{FF2B5EF4-FFF2-40B4-BE49-F238E27FC236}">
                  <a16:creationId xmlns:a16="http://schemas.microsoft.com/office/drawing/2014/main" id="{383DA5DF-8797-4BD4-881A-95EC5E74860E}"/>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矢印: 五方向 21">
              <a:extLst>
                <a:ext uri="{FF2B5EF4-FFF2-40B4-BE49-F238E27FC236}">
                  <a16:creationId xmlns:a16="http://schemas.microsoft.com/office/drawing/2014/main" id="{6ED01CEF-18BF-4E7C-ABD8-04AB68F2EBBA}"/>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23" name="矢印: 五方向 22">
              <a:extLst>
                <a:ext uri="{FF2B5EF4-FFF2-40B4-BE49-F238E27FC236}">
                  <a16:creationId xmlns:a16="http://schemas.microsoft.com/office/drawing/2014/main" id="{573A02CA-3ABC-4A9F-BA4F-7DB7AF7CD107}"/>
                </a:ext>
              </a:extLst>
            </p:cNvPr>
            <p:cNvSpPr/>
            <p:nvPr/>
          </p:nvSpPr>
          <p:spPr>
            <a:xfrm>
              <a:off x="9706150"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24" name="矢印: 五方向 23">
              <a:extLst>
                <a:ext uri="{FF2B5EF4-FFF2-40B4-BE49-F238E27FC236}">
                  <a16:creationId xmlns:a16="http://schemas.microsoft.com/office/drawing/2014/main" id="{76032BE0-D674-4757-85E3-EFD6525FECAB}"/>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Tree>
    <p:extLst>
      <p:ext uri="{BB962C8B-B14F-4D97-AF65-F5344CB8AC3E}">
        <p14:creationId xmlns:p14="http://schemas.microsoft.com/office/powerpoint/2010/main" val="9505271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7B81C3-481A-45C4-B8A6-B946687465A4}"/>
              </a:ext>
            </a:extLst>
          </p:cNvPr>
          <p:cNvSpPr>
            <a:spLocks noGrp="1"/>
          </p:cNvSpPr>
          <p:nvPr>
            <p:ph type="title"/>
          </p:nvPr>
        </p:nvSpPr>
        <p:spPr/>
        <p:txBody>
          <a:bodyPr/>
          <a:lstStyle/>
          <a:p>
            <a:r>
              <a:rPr kumimoji="1" lang="ja-JP" altLang="en-US" dirty="0"/>
              <a:t>アジェンダ</a:t>
            </a:r>
          </a:p>
        </p:txBody>
      </p:sp>
      <p:sp>
        <p:nvSpPr>
          <p:cNvPr id="3" name="コンテンツ プレースホルダー 2">
            <a:extLst>
              <a:ext uri="{FF2B5EF4-FFF2-40B4-BE49-F238E27FC236}">
                <a16:creationId xmlns:a16="http://schemas.microsoft.com/office/drawing/2014/main" id="{A1495C3D-EFD7-4CF9-8A78-1208E632627D}"/>
              </a:ext>
            </a:extLst>
          </p:cNvPr>
          <p:cNvSpPr>
            <a:spLocks noGrp="1"/>
          </p:cNvSpPr>
          <p:nvPr>
            <p:ph idx="1"/>
          </p:nvPr>
        </p:nvSpPr>
        <p:spPr/>
        <p:txBody>
          <a:bodyPr/>
          <a:lstStyle/>
          <a:p>
            <a:endParaRPr kumimoji="1" lang="ja-JP" altLang="en-US"/>
          </a:p>
        </p:txBody>
      </p:sp>
      <p:sp>
        <p:nvSpPr>
          <p:cNvPr id="5" name="正方形/長方形 4">
            <a:extLst>
              <a:ext uri="{FF2B5EF4-FFF2-40B4-BE49-F238E27FC236}">
                <a16:creationId xmlns:a16="http://schemas.microsoft.com/office/drawing/2014/main" id="{E3FB06C1-B89A-4AF7-A33D-82BE94AD741D}"/>
              </a:ext>
            </a:extLst>
          </p:cNvPr>
          <p:cNvSpPr/>
          <p:nvPr/>
        </p:nvSpPr>
        <p:spPr>
          <a:xfrm>
            <a:off x="614149" y="3912510"/>
            <a:ext cx="5158854" cy="596457"/>
          </a:xfrm>
          <a:prstGeom prst="rect">
            <a:avLst/>
          </a:prstGeom>
          <a:no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2F1F3B82-C673-4ED5-A9A5-6FAD07AE161B}"/>
              </a:ext>
            </a:extLst>
          </p:cNvPr>
          <p:cNvSpPr/>
          <p:nvPr/>
        </p:nvSpPr>
        <p:spPr>
          <a:xfrm>
            <a:off x="887104" y="1506463"/>
            <a:ext cx="5636526" cy="3802514"/>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42900" indent="-342900" eaLnBrk="1" hangingPunct="1">
              <a:lnSpc>
                <a:spcPct val="90000"/>
              </a:lnSpc>
              <a:spcBef>
                <a:spcPct val="20000"/>
              </a:spcBef>
              <a:buFont typeface="+mj-lt"/>
              <a:buAutoNum type="arabicPeriod"/>
            </a:pPr>
            <a:r>
              <a:rPr kumimoji="1" lang="ja-JP" altLang="en-US" sz="2400" b="0" dirty="0">
                <a:latin typeface="Meiryo UI" panose="020B0604030504040204" pitchFamily="50" charset="-128"/>
                <a:ea typeface="Meiryo UI" panose="020B0604030504040204" pitchFamily="50" charset="-128"/>
                <a:cs typeface="Meiryo UI" panose="020B0604030504040204" pitchFamily="50" charset="-128"/>
              </a:rPr>
              <a:t>背景</a:t>
            </a:r>
            <a:endParaRPr kumimoji="1" lang="en-US" altLang="ja-JP" sz="2400" b="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eaLnBrk="1" hangingPunct="1">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作業全体像</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eaLnBrk="1" hangingPunct="1">
              <a:lnSpc>
                <a:spcPct val="90000"/>
              </a:lnSpc>
              <a:spcBef>
                <a:spcPct val="20000"/>
              </a:spcBef>
              <a:buFont typeface="+mj-lt"/>
              <a:buAutoNum type="arabicPeriod"/>
            </a:pPr>
            <a:r>
              <a:rPr kumimoji="1" lang="ja-JP" altLang="en-US" sz="2400" b="0" dirty="0">
                <a:latin typeface="Meiryo UI" panose="020B0604030504040204" pitchFamily="50" charset="-128"/>
                <a:ea typeface="Meiryo UI" panose="020B0604030504040204" pitchFamily="50" charset="-128"/>
                <a:cs typeface="Meiryo UI" panose="020B0604030504040204" pitchFamily="50" charset="-128"/>
              </a:rPr>
              <a:t>詳細作業内容</a:t>
            </a:r>
            <a:endParaRPr kumimoji="1" lang="en-US" altLang="ja-JP" sz="2400" b="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eaLnBrk="1" hangingPunct="1">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今後のスケジュール案</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お問い合わせ先</a:t>
            </a:r>
          </a:p>
        </p:txBody>
      </p:sp>
    </p:spTree>
    <p:extLst>
      <p:ext uri="{BB962C8B-B14F-4D97-AF65-F5344CB8AC3E}">
        <p14:creationId xmlns:p14="http://schemas.microsoft.com/office/powerpoint/2010/main" val="20339180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2CCC73-D399-488A-9E45-82B6131637AD}"/>
              </a:ext>
            </a:extLst>
          </p:cNvPr>
          <p:cNvSpPr>
            <a:spLocks noGrp="1"/>
          </p:cNvSpPr>
          <p:nvPr>
            <p:ph type="title"/>
          </p:nvPr>
        </p:nvSpPr>
        <p:spPr/>
        <p:txBody>
          <a:bodyPr/>
          <a:lstStyle/>
          <a:p>
            <a:r>
              <a:rPr lang="en-US" altLang="ja-JP" dirty="0"/>
              <a:t>4.</a:t>
            </a:r>
            <a:r>
              <a:rPr lang="ja-JP" altLang="en-US" dirty="0"/>
              <a:t>今後のスケジュール案</a:t>
            </a:r>
            <a:endParaRPr kumimoji="1" lang="ja-JP" altLang="en-US" dirty="0"/>
          </a:p>
        </p:txBody>
      </p:sp>
      <p:sp>
        <p:nvSpPr>
          <p:cNvPr id="3" name="コンテンツ プレースホルダー 2">
            <a:extLst>
              <a:ext uri="{FF2B5EF4-FFF2-40B4-BE49-F238E27FC236}">
                <a16:creationId xmlns:a16="http://schemas.microsoft.com/office/drawing/2014/main" id="{58D7BBD6-342F-421F-AA9F-78103D51EF95}"/>
              </a:ext>
            </a:extLst>
          </p:cNvPr>
          <p:cNvSpPr>
            <a:spLocks noGrp="1"/>
          </p:cNvSpPr>
          <p:nvPr>
            <p:ph idx="1"/>
          </p:nvPr>
        </p:nvSpPr>
        <p:spPr/>
        <p:txBody>
          <a:bodyPr/>
          <a:lstStyle/>
          <a:p>
            <a:pPr marL="0" indent="0"/>
            <a:r>
              <a:rPr kumimoji="1" lang="en-US" altLang="ja-JP" dirty="0"/>
              <a:t>H.</a:t>
            </a:r>
            <a:r>
              <a:rPr lang="en-US" altLang="ja-JP" dirty="0"/>
              <a:t>30.1</a:t>
            </a:r>
            <a:r>
              <a:rPr lang="ja-JP" altLang="en-US" dirty="0"/>
              <a:t>にお配りする</a:t>
            </a:r>
            <a:r>
              <a:rPr lang="zh-TW" altLang="en-US" dirty="0"/>
              <a:t>①精神医療圏 ②医療機能一覧 </a:t>
            </a:r>
            <a:r>
              <a:rPr kumimoji="1" lang="ja-JP" altLang="en-US" dirty="0"/>
              <a:t>③推計ワークシート利用</a:t>
            </a:r>
            <a:r>
              <a:rPr lang="ja-JP" altLang="en-US" dirty="0"/>
              <a:t>状況 ④医療計画指標の採用状況 の</a:t>
            </a:r>
            <a:r>
              <a:rPr kumimoji="1" lang="ja-JP" altLang="en-US" dirty="0"/>
              <a:t>アンケートにご回答いただき、その後</a:t>
            </a:r>
            <a:r>
              <a:rPr kumimoji="1" lang="en-US" altLang="ja-JP" dirty="0"/>
              <a:t>H30 3</a:t>
            </a:r>
            <a:r>
              <a:rPr kumimoji="1" lang="ja-JP" altLang="en-US" dirty="0"/>
              <a:t>月までに第</a:t>
            </a:r>
            <a:r>
              <a:rPr kumimoji="1" lang="en-US" altLang="ja-JP" dirty="0"/>
              <a:t>7</a:t>
            </a:r>
            <a:r>
              <a:rPr kumimoji="1" lang="ja-JP" altLang="en-US" dirty="0"/>
              <a:t>次医療計画の策定をお願いいたします。</a:t>
            </a:r>
          </a:p>
        </p:txBody>
      </p:sp>
      <p:grpSp>
        <p:nvGrpSpPr>
          <p:cNvPr id="71" name="グループ化 70">
            <a:extLst>
              <a:ext uri="{FF2B5EF4-FFF2-40B4-BE49-F238E27FC236}">
                <a16:creationId xmlns:a16="http://schemas.microsoft.com/office/drawing/2014/main" id="{D93A5F9E-6973-4BB2-9FC8-1AA031EEBFC6}"/>
              </a:ext>
            </a:extLst>
          </p:cNvPr>
          <p:cNvGrpSpPr/>
          <p:nvPr/>
        </p:nvGrpSpPr>
        <p:grpSpPr>
          <a:xfrm>
            <a:off x="9749096" y="162960"/>
            <a:ext cx="2442904" cy="302805"/>
            <a:chOff x="8112864" y="141043"/>
            <a:chExt cx="3207178" cy="366395"/>
          </a:xfrm>
        </p:grpSpPr>
        <p:sp>
          <p:nvSpPr>
            <p:cNvPr id="72" name="矢印: 五方向 71">
              <a:extLst>
                <a:ext uri="{FF2B5EF4-FFF2-40B4-BE49-F238E27FC236}">
                  <a16:creationId xmlns:a16="http://schemas.microsoft.com/office/drawing/2014/main" id="{C24BC249-5337-4179-8E71-143E5E9FC095}"/>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3" name="矢印: 五方向 72">
              <a:extLst>
                <a:ext uri="{FF2B5EF4-FFF2-40B4-BE49-F238E27FC236}">
                  <a16:creationId xmlns:a16="http://schemas.microsoft.com/office/drawing/2014/main" id="{B294ECB7-4913-43CF-9F34-03B4E2B5CC7E}"/>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74" name="矢印: 五方向 73">
              <a:extLst>
                <a:ext uri="{FF2B5EF4-FFF2-40B4-BE49-F238E27FC236}">
                  <a16:creationId xmlns:a16="http://schemas.microsoft.com/office/drawing/2014/main" id="{AA07BCE7-2C11-4726-8BCC-7E97236A0EAE}"/>
                </a:ext>
              </a:extLst>
            </p:cNvPr>
            <p:cNvSpPr/>
            <p:nvPr/>
          </p:nvSpPr>
          <p:spPr>
            <a:xfrm>
              <a:off x="9706150"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75" name="矢印: 五方向 74">
              <a:extLst>
                <a:ext uri="{FF2B5EF4-FFF2-40B4-BE49-F238E27FC236}">
                  <a16:creationId xmlns:a16="http://schemas.microsoft.com/office/drawing/2014/main" id="{EC98D627-1A0D-4C44-9BCF-6624E9DCAC23}"/>
                </a:ext>
              </a:extLst>
            </p:cNvPr>
            <p:cNvSpPr/>
            <p:nvPr/>
          </p:nvSpPr>
          <p:spPr>
            <a:xfrm>
              <a:off x="10523516"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4" name="直角三角形 3">
            <a:extLst>
              <a:ext uri="{FF2B5EF4-FFF2-40B4-BE49-F238E27FC236}">
                <a16:creationId xmlns:a16="http://schemas.microsoft.com/office/drawing/2014/main" id="{2541898F-F371-49A3-9E1D-E0BDD6CEC232}"/>
              </a:ext>
            </a:extLst>
          </p:cNvPr>
          <p:cNvSpPr/>
          <p:nvPr/>
        </p:nvSpPr>
        <p:spPr>
          <a:xfrm rot="10800000">
            <a:off x="9101148" y="4810253"/>
            <a:ext cx="1728285" cy="899618"/>
          </a:xfrm>
          <a:prstGeom prst="rtTriangle">
            <a:avLst/>
          </a:prstGeom>
          <a:solidFill>
            <a:srgbClr val="FFC000">
              <a:lumMod val="40000"/>
              <a:lumOff val="60000"/>
            </a:srgbClr>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游ゴシック"/>
              <a:ea typeface="游ゴシック" panose="020B0400000000000000" pitchFamily="50" charset="-128"/>
              <a:cs typeface="+mn-cs"/>
            </a:endParaRPr>
          </a:p>
        </p:txBody>
      </p:sp>
      <p:sp>
        <p:nvSpPr>
          <p:cNvPr id="5" name="テキスト ボックス 4">
            <a:extLst>
              <a:ext uri="{FF2B5EF4-FFF2-40B4-BE49-F238E27FC236}">
                <a16:creationId xmlns:a16="http://schemas.microsoft.com/office/drawing/2014/main" id="{D0C71871-1F0C-4D28-9E95-666BF9BF68C3}"/>
              </a:ext>
            </a:extLst>
          </p:cNvPr>
          <p:cNvSpPr txBox="1"/>
          <p:nvPr/>
        </p:nvSpPr>
        <p:spPr>
          <a:xfrm>
            <a:off x="1112628" y="4812744"/>
            <a:ext cx="1653924" cy="907200"/>
          </a:xfrm>
          <a:prstGeom prst="rect">
            <a:avLst/>
          </a:prstGeom>
          <a:solidFill>
            <a:srgbClr val="FFE699"/>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レセプトデータ</a:t>
            </a:r>
            <a:br>
              <a:rPr kumimoji="1" lang="en-US" altLang="ja-JP"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en-US" altLang="ja-JP"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(NDB)</a:t>
            </a:r>
            <a:endParaRPr kumimoji="1" lang="ja-JP" altLang="en-US"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D89DE485-F48A-4A48-A7BA-14B96296298B}"/>
              </a:ext>
            </a:extLst>
          </p:cNvPr>
          <p:cNvSpPr/>
          <p:nvPr/>
        </p:nvSpPr>
        <p:spPr>
          <a:xfrm>
            <a:off x="1115479" y="4097929"/>
            <a:ext cx="1651073" cy="720000"/>
          </a:xfrm>
          <a:prstGeom prst="rect">
            <a:avLst/>
          </a:prstGeom>
          <a:solidFill>
            <a:srgbClr val="ED7D31">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平行四辺形 6">
            <a:extLst>
              <a:ext uri="{FF2B5EF4-FFF2-40B4-BE49-F238E27FC236}">
                <a16:creationId xmlns:a16="http://schemas.microsoft.com/office/drawing/2014/main" id="{DB068411-EB43-46D6-8709-B13510B4B5C1}"/>
              </a:ext>
            </a:extLst>
          </p:cNvPr>
          <p:cNvSpPr/>
          <p:nvPr/>
        </p:nvSpPr>
        <p:spPr>
          <a:xfrm flipV="1">
            <a:off x="6729527" y="4812744"/>
            <a:ext cx="4097183" cy="907200"/>
          </a:xfrm>
          <a:prstGeom prst="parallelogram">
            <a:avLst>
              <a:gd name="adj" fmla="val 117295"/>
            </a:avLst>
          </a:prstGeom>
          <a:solidFill>
            <a:srgbClr val="FFC000">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游ゴシック"/>
              <a:ea typeface="游ゴシック" panose="020B0400000000000000" pitchFamily="50" charset="-128"/>
              <a:cs typeface="+mn-cs"/>
            </a:endParaRPr>
          </a:p>
        </p:txBody>
      </p:sp>
      <p:sp>
        <p:nvSpPr>
          <p:cNvPr id="8" name="正方形/長方形 7">
            <a:extLst>
              <a:ext uri="{FF2B5EF4-FFF2-40B4-BE49-F238E27FC236}">
                <a16:creationId xmlns:a16="http://schemas.microsoft.com/office/drawing/2014/main" id="{BE222864-2569-4FDA-871A-21ACB7A2920D}"/>
              </a:ext>
            </a:extLst>
          </p:cNvPr>
          <p:cNvSpPr/>
          <p:nvPr/>
        </p:nvSpPr>
        <p:spPr>
          <a:xfrm>
            <a:off x="1121325" y="4098132"/>
            <a:ext cx="9724364" cy="1620152"/>
          </a:xfrm>
          <a:prstGeom prst="rect">
            <a:avLst/>
          </a:prstGeom>
          <a:noFill/>
          <a:ln w="1270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游ゴシック"/>
              <a:ea typeface="游ゴシック" panose="020B0400000000000000" pitchFamily="50" charset="-128"/>
              <a:cs typeface="+mn-cs"/>
            </a:endParaRPr>
          </a:p>
        </p:txBody>
      </p:sp>
      <p:cxnSp>
        <p:nvCxnSpPr>
          <p:cNvPr id="9" name="直線コネクタ 8">
            <a:extLst>
              <a:ext uri="{FF2B5EF4-FFF2-40B4-BE49-F238E27FC236}">
                <a16:creationId xmlns:a16="http://schemas.microsoft.com/office/drawing/2014/main" id="{D0CB7497-C0AC-4A54-9947-F98C1FB7DDD7}"/>
              </a:ext>
            </a:extLst>
          </p:cNvPr>
          <p:cNvCxnSpPr/>
          <p:nvPr/>
        </p:nvCxnSpPr>
        <p:spPr>
          <a:xfrm flipV="1">
            <a:off x="4770612" y="2543324"/>
            <a:ext cx="3464" cy="3177340"/>
          </a:xfrm>
          <a:prstGeom prst="line">
            <a:avLst/>
          </a:prstGeom>
          <a:noFill/>
          <a:ln w="6350" cap="flat" cmpd="sng" algn="ctr">
            <a:solidFill>
              <a:srgbClr val="5B9BD5"/>
            </a:solidFill>
            <a:prstDash val="solid"/>
            <a:miter lim="800000"/>
          </a:ln>
          <a:effectLst/>
        </p:spPr>
      </p:cxnSp>
      <p:cxnSp>
        <p:nvCxnSpPr>
          <p:cNvPr id="10" name="直線コネクタ 9">
            <a:extLst>
              <a:ext uri="{FF2B5EF4-FFF2-40B4-BE49-F238E27FC236}">
                <a16:creationId xmlns:a16="http://schemas.microsoft.com/office/drawing/2014/main" id="{D5E79B1E-B83D-43B2-9875-A4074C287662}"/>
              </a:ext>
            </a:extLst>
          </p:cNvPr>
          <p:cNvCxnSpPr/>
          <p:nvPr/>
        </p:nvCxnSpPr>
        <p:spPr>
          <a:xfrm flipH="1" flipV="1">
            <a:off x="3763387" y="2564734"/>
            <a:ext cx="1385" cy="3155929"/>
          </a:xfrm>
          <a:prstGeom prst="line">
            <a:avLst/>
          </a:prstGeom>
          <a:noFill/>
          <a:ln w="6350" cap="flat" cmpd="sng" algn="ctr">
            <a:solidFill>
              <a:srgbClr val="5B9BD5"/>
            </a:solidFill>
            <a:prstDash val="solid"/>
            <a:miter lim="800000"/>
          </a:ln>
          <a:effectLst/>
        </p:spPr>
      </p:cxnSp>
      <p:cxnSp>
        <p:nvCxnSpPr>
          <p:cNvPr id="11" name="直線コネクタ 10">
            <a:extLst>
              <a:ext uri="{FF2B5EF4-FFF2-40B4-BE49-F238E27FC236}">
                <a16:creationId xmlns:a16="http://schemas.microsoft.com/office/drawing/2014/main" id="{8DD4A0A8-08B5-4A70-92A6-77EB35C86988}"/>
              </a:ext>
            </a:extLst>
          </p:cNvPr>
          <p:cNvCxnSpPr/>
          <p:nvPr/>
        </p:nvCxnSpPr>
        <p:spPr>
          <a:xfrm flipV="1">
            <a:off x="2758932" y="2549811"/>
            <a:ext cx="6235" cy="3163715"/>
          </a:xfrm>
          <a:prstGeom prst="line">
            <a:avLst/>
          </a:prstGeom>
          <a:noFill/>
          <a:ln w="6350" cap="flat" cmpd="sng" algn="ctr">
            <a:solidFill>
              <a:srgbClr val="5B9BD5"/>
            </a:solidFill>
            <a:prstDash val="solid"/>
            <a:miter lim="800000"/>
          </a:ln>
          <a:effectLst/>
        </p:spPr>
      </p:cxnSp>
      <p:cxnSp>
        <p:nvCxnSpPr>
          <p:cNvPr id="12" name="直線コネクタ 11">
            <a:extLst>
              <a:ext uri="{FF2B5EF4-FFF2-40B4-BE49-F238E27FC236}">
                <a16:creationId xmlns:a16="http://schemas.microsoft.com/office/drawing/2014/main" id="{89B8CB0A-AB2C-4247-847A-5EF88001B686}"/>
              </a:ext>
            </a:extLst>
          </p:cNvPr>
          <p:cNvCxnSpPr/>
          <p:nvPr/>
        </p:nvCxnSpPr>
        <p:spPr>
          <a:xfrm flipH="1" flipV="1">
            <a:off x="5730040" y="2543324"/>
            <a:ext cx="8312" cy="3177340"/>
          </a:xfrm>
          <a:prstGeom prst="line">
            <a:avLst/>
          </a:prstGeom>
          <a:noFill/>
          <a:ln w="6350" cap="flat" cmpd="sng" algn="ctr">
            <a:solidFill>
              <a:srgbClr val="5B9BD5"/>
            </a:solidFill>
            <a:prstDash val="solid"/>
            <a:miter lim="800000"/>
          </a:ln>
          <a:effectLst/>
        </p:spPr>
      </p:cxnSp>
      <p:cxnSp>
        <p:nvCxnSpPr>
          <p:cNvPr id="13" name="直線コネクタ 12">
            <a:extLst>
              <a:ext uri="{FF2B5EF4-FFF2-40B4-BE49-F238E27FC236}">
                <a16:creationId xmlns:a16="http://schemas.microsoft.com/office/drawing/2014/main" id="{F246A012-264B-45EA-AFC8-532AFA2EDD07}"/>
              </a:ext>
            </a:extLst>
          </p:cNvPr>
          <p:cNvCxnSpPr/>
          <p:nvPr/>
        </p:nvCxnSpPr>
        <p:spPr>
          <a:xfrm flipH="1" flipV="1">
            <a:off x="6747050" y="2557111"/>
            <a:ext cx="4762" cy="3163552"/>
          </a:xfrm>
          <a:prstGeom prst="line">
            <a:avLst/>
          </a:prstGeom>
          <a:noFill/>
          <a:ln w="6350" cap="flat" cmpd="sng" algn="ctr">
            <a:solidFill>
              <a:srgbClr val="5B9BD5"/>
            </a:solidFill>
            <a:prstDash val="solid"/>
            <a:miter lim="800000"/>
          </a:ln>
          <a:effectLst/>
        </p:spPr>
      </p:cxnSp>
      <p:cxnSp>
        <p:nvCxnSpPr>
          <p:cNvPr id="14" name="直線コネクタ 13">
            <a:extLst>
              <a:ext uri="{FF2B5EF4-FFF2-40B4-BE49-F238E27FC236}">
                <a16:creationId xmlns:a16="http://schemas.microsoft.com/office/drawing/2014/main" id="{76F230DF-B1E0-4ECC-867E-FA548D38CCB9}"/>
              </a:ext>
            </a:extLst>
          </p:cNvPr>
          <p:cNvCxnSpPr/>
          <p:nvPr/>
        </p:nvCxnSpPr>
        <p:spPr>
          <a:xfrm flipH="1" flipV="1">
            <a:off x="7742412" y="2552650"/>
            <a:ext cx="7620" cy="3168014"/>
          </a:xfrm>
          <a:prstGeom prst="line">
            <a:avLst/>
          </a:prstGeom>
          <a:noFill/>
          <a:ln w="6350" cap="flat" cmpd="sng" algn="ctr">
            <a:solidFill>
              <a:srgbClr val="5B9BD5"/>
            </a:solidFill>
            <a:prstDash val="solid"/>
            <a:miter lim="800000"/>
          </a:ln>
          <a:effectLst/>
        </p:spPr>
      </p:cxnSp>
      <p:cxnSp>
        <p:nvCxnSpPr>
          <p:cNvPr id="15" name="直線コネクタ 14">
            <a:extLst>
              <a:ext uri="{FF2B5EF4-FFF2-40B4-BE49-F238E27FC236}">
                <a16:creationId xmlns:a16="http://schemas.microsoft.com/office/drawing/2014/main" id="{FBCC0186-DC0A-42E3-9822-29999DCE772C}"/>
              </a:ext>
            </a:extLst>
          </p:cNvPr>
          <p:cNvCxnSpPr/>
          <p:nvPr/>
        </p:nvCxnSpPr>
        <p:spPr>
          <a:xfrm flipH="1" flipV="1">
            <a:off x="9761712" y="2548189"/>
            <a:ext cx="7620" cy="3165337"/>
          </a:xfrm>
          <a:prstGeom prst="line">
            <a:avLst/>
          </a:prstGeom>
          <a:noFill/>
          <a:ln w="6350" cap="flat" cmpd="sng" algn="ctr">
            <a:solidFill>
              <a:srgbClr val="5B9BD5"/>
            </a:solidFill>
            <a:prstDash val="solid"/>
            <a:miter lim="800000"/>
          </a:ln>
          <a:effectLst/>
        </p:spPr>
      </p:cxnSp>
      <p:sp>
        <p:nvSpPr>
          <p:cNvPr id="16" name="テキスト ボックス 15">
            <a:extLst>
              <a:ext uri="{FF2B5EF4-FFF2-40B4-BE49-F238E27FC236}">
                <a16:creationId xmlns:a16="http://schemas.microsoft.com/office/drawing/2014/main" id="{9E4CCF55-A73E-4932-8977-AF06288D6D41}"/>
              </a:ext>
            </a:extLst>
          </p:cNvPr>
          <p:cNvSpPr txBox="1"/>
          <p:nvPr/>
        </p:nvSpPr>
        <p:spPr>
          <a:xfrm>
            <a:off x="1813336" y="3681974"/>
            <a:ext cx="8964000" cy="345930"/>
          </a:xfrm>
          <a:prstGeom prst="rect">
            <a:avLst/>
          </a:prstGeom>
          <a:noFill/>
        </p:spPr>
        <p:txBody>
          <a:bodyPr wrap="square" rtlCol="0">
            <a:spAutoFit/>
          </a:bodyPr>
          <a:lstStyle/>
          <a:p>
            <a:pPr eaLnBrk="1" fontAlgn="auto" hangingPunct="1">
              <a:spcBef>
                <a:spcPts val="0"/>
              </a:spcBef>
              <a:spcAft>
                <a:spcPts val="0"/>
              </a:spcAft>
              <a:defRPr/>
            </a:pPr>
            <a:r>
              <a:rPr kumimoji="1" lang="ja-JP" altLang="en-US" sz="1800" b="0" dirty="0">
                <a:solidFill>
                  <a:prstClr val="black"/>
                </a:solidFill>
                <a:latin typeface="游ゴシック"/>
                <a:ea typeface="游ゴシック" panose="020B0400000000000000" pitchFamily="50" charset="-128"/>
              </a:rPr>
              <a:t>　　　　～</a:t>
            </a:r>
            <a:r>
              <a:rPr kumimoji="1" lang="en-US" altLang="ja-JP" sz="1800" b="0" dirty="0">
                <a:solidFill>
                  <a:prstClr val="black"/>
                </a:solidFill>
                <a:latin typeface="游ゴシック"/>
                <a:ea typeface="游ゴシック" panose="020B0400000000000000" pitchFamily="50" charset="-128"/>
              </a:rPr>
              <a:t>H24</a:t>
            </a:r>
            <a:r>
              <a:rPr kumimoji="1" lang="ja-JP" altLang="en-US" sz="1800" b="0" dirty="0">
                <a:solidFill>
                  <a:prstClr val="black"/>
                </a:solidFill>
                <a:latin typeface="游ゴシック"/>
                <a:ea typeface="游ゴシック" panose="020B0400000000000000" pitchFamily="50" charset="-128"/>
              </a:rPr>
              <a:t>　 </a:t>
            </a:r>
            <a:r>
              <a:rPr kumimoji="1" lang="en-US" altLang="ja-JP" sz="1800" b="0" dirty="0">
                <a:solidFill>
                  <a:prstClr val="black"/>
                </a:solidFill>
                <a:latin typeface="游ゴシック"/>
                <a:ea typeface="游ゴシック" panose="020B0400000000000000" pitchFamily="50" charset="-128"/>
              </a:rPr>
              <a:t> H25</a:t>
            </a:r>
            <a:r>
              <a:rPr kumimoji="1" lang="ja-JP" altLang="en-US" sz="1800" b="0" dirty="0">
                <a:solidFill>
                  <a:prstClr val="black"/>
                </a:solidFill>
                <a:latin typeface="游ゴシック"/>
                <a:ea typeface="游ゴシック" panose="020B0400000000000000" pitchFamily="50" charset="-128"/>
              </a:rPr>
              <a:t>　 </a:t>
            </a:r>
            <a:r>
              <a:rPr kumimoji="1" lang="en-US" altLang="ja-JP" sz="1800" b="0" dirty="0">
                <a:solidFill>
                  <a:prstClr val="black"/>
                </a:solidFill>
                <a:latin typeface="游ゴシック"/>
                <a:ea typeface="游ゴシック" panose="020B0400000000000000" pitchFamily="50" charset="-128"/>
              </a:rPr>
              <a:t> </a:t>
            </a:r>
            <a:r>
              <a:rPr kumimoji="1" lang="ja-JP" altLang="en-US" sz="1800" b="0" dirty="0">
                <a:solidFill>
                  <a:prstClr val="black"/>
                </a:solidFill>
                <a:latin typeface="游ゴシック"/>
                <a:ea typeface="游ゴシック" panose="020B0400000000000000" pitchFamily="50" charset="-128"/>
              </a:rPr>
              <a:t>   </a:t>
            </a:r>
            <a:r>
              <a:rPr kumimoji="1" lang="en-US" altLang="ja-JP" sz="1800" b="0" dirty="0">
                <a:solidFill>
                  <a:prstClr val="black"/>
                </a:solidFill>
                <a:latin typeface="游ゴシック"/>
                <a:ea typeface="游ゴシック" panose="020B0400000000000000" pitchFamily="50" charset="-128"/>
              </a:rPr>
              <a:t> H26</a:t>
            </a:r>
            <a:r>
              <a:rPr kumimoji="1" lang="ja-JP" altLang="en-US" sz="1800" b="0" dirty="0">
                <a:solidFill>
                  <a:prstClr val="black"/>
                </a:solidFill>
                <a:latin typeface="游ゴシック"/>
                <a:ea typeface="游ゴシック" panose="020B0400000000000000" pitchFamily="50" charset="-128"/>
              </a:rPr>
              <a:t>　　 </a:t>
            </a:r>
            <a:r>
              <a:rPr kumimoji="1" lang="en-US" altLang="ja-JP" sz="1800" b="0" dirty="0">
                <a:solidFill>
                  <a:prstClr val="black"/>
                </a:solidFill>
                <a:latin typeface="游ゴシック"/>
                <a:ea typeface="游ゴシック" panose="020B0400000000000000" pitchFamily="50" charset="-128"/>
              </a:rPr>
              <a:t>H27</a:t>
            </a:r>
            <a:r>
              <a:rPr kumimoji="1" lang="ja-JP" altLang="en-US" sz="1800" b="0" dirty="0">
                <a:solidFill>
                  <a:prstClr val="black"/>
                </a:solidFill>
                <a:latin typeface="游ゴシック"/>
                <a:ea typeface="游ゴシック" panose="020B0400000000000000" pitchFamily="50" charset="-128"/>
              </a:rPr>
              <a:t>　　</a:t>
            </a:r>
            <a:r>
              <a:rPr kumimoji="1" lang="en-US" altLang="ja-JP" sz="1800" b="0" dirty="0">
                <a:solidFill>
                  <a:prstClr val="black"/>
                </a:solidFill>
                <a:latin typeface="游ゴシック"/>
                <a:ea typeface="游ゴシック" panose="020B0400000000000000" pitchFamily="50" charset="-128"/>
              </a:rPr>
              <a:t> </a:t>
            </a:r>
            <a:r>
              <a:rPr kumimoji="1" lang="ja-JP" altLang="en-US" sz="1800" b="0" dirty="0">
                <a:solidFill>
                  <a:prstClr val="black"/>
                </a:solidFill>
                <a:latin typeface="游ゴシック"/>
                <a:ea typeface="游ゴシック" panose="020B0400000000000000" pitchFamily="50" charset="-128"/>
              </a:rPr>
              <a:t> </a:t>
            </a:r>
            <a:r>
              <a:rPr kumimoji="1" lang="en-US" altLang="ja-JP" sz="1800" b="0" dirty="0">
                <a:solidFill>
                  <a:prstClr val="black"/>
                </a:solidFill>
                <a:latin typeface="游ゴシック"/>
                <a:ea typeface="游ゴシック" panose="020B0400000000000000" pitchFamily="50" charset="-128"/>
              </a:rPr>
              <a:t>H28</a:t>
            </a:r>
            <a:r>
              <a:rPr kumimoji="1" lang="ja-JP" altLang="en-US" sz="1800" b="0" dirty="0">
                <a:solidFill>
                  <a:prstClr val="black"/>
                </a:solidFill>
                <a:latin typeface="游ゴシック"/>
                <a:ea typeface="游ゴシック" panose="020B0400000000000000" pitchFamily="50" charset="-128"/>
              </a:rPr>
              <a:t>　</a:t>
            </a:r>
            <a:r>
              <a:rPr kumimoji="1" lang="en-US" altLang="ja-JP" sz="1800" b="0" dirty="0">
                <a:solidFill>
                  <a:prstClr val="black"/>
                </a:solidFill>
                <a:latin typeface="游ゴシック"/>
                <a:ea typeface="游ゴシック" panose="020B0400000000000000" pitchFamily="50" charset="-128"/>
              </a:rPr>
              <a:t> </a:t>
            </a:r>
            <a:r>
              <a:rPr kumimoji="1" lang="ja-JP" altLang="en-US" sz="1800" b="0" dirty="0">
                <a:solidFill>
                  <a:prstClr val="black"/>
                </a:solidFill>
                <a:latin typeface="游ゴシック"/>
                <a:ea typeface="游ゴシック" panose="020B0400000000000000" pitchFamily="50" charset="-128"/>
              </a:rPr>
              <a:t>　 </a:t>
            </a:r>
            <a:r>
              <a:rPr kumimoji="1" lang="en-US" altLang="ja-JP" sz="1800" b="0" dirty="0">
                <a:solidFill>
                  <a:prstClr val="black"/>
                </a:solidFill>
                <a:latin typeface="游ゴシック"/>
                <a:ea typeface="游ゴシック" panose="020B0400000000000000" pitchFamily="50" charset="-128"/>
              </a:rPr>
              <a:t>H29</a:t>
            </a:r>
            <a:r>
              <a:rPr kumimoji="1" lang="ja-JP" altLang="en-US" sz="1800" b="0" dirty="0">
                <a:solidFill>
                  <a:prstClr val="black"/>
                </a:solidFill>
                <a:latin typeface="游ゴシック"/>
                <a:ea typeface="游ゴシック" panose="020B0400000000000000" pitchFamily="50" charset="-128"/>
              </a:rPr>
              <a:t>　　</a:t>
            </a:r>
            <a:r>
              <a:rPr kumimoji="1" lang="en-US" altLang="ja-JP" sz="1800" b="0" dirty="0">
                <a:solidFill>
                  <a:prstClr val="black"/>
                </a:solidFill>
                <a:latin typeface="游ゴシック"/>
                <a:ea typeface="游ゴシック" panose="020B0400000000000000" pitchFamily="50" charset="-128"/>
              </a:rPr>
              <a:t> </a:t>
            </a:r>
            <a:r>
              <a:rPr kumimoji="1" lang="ja-JP" altLang="en-US" sz="1800" b="0" dirty="0">
                <a:solidFill>
                  <a:prstClr val="black"/>
                </a:solidFill>
                <a:latin typeface="游ゴシック"/>
                <a:ea typeface="游ゴシック" panose="020B0400000000000000" pitchFamily="50" charset="-128"/>
              </a:rPr>
              <a:t>  </a:t>
            </a:r>
            <a:r>
              <a:rPr kumimoji="1" lang="en-US" altLang="ja-JP" sz="1800" b="0" dirty="0">
                <a:solidFill>
                  <a:prstClr val="black"/>
                </a:solidFill>
                <a:latin typeface="游ゴシック"/>
                <a:ea typeface="游ゴシック" panose="020B0400000000000000" pitchFamily="50" charset="-128"/>
              </a:rPr>
              <a:t>H30</a:t>
            </a:r>
            <a:r>
              <a:rPr kumimoji="1" lang="ja-JP" altLang="en-US" sz="1800" b="0" dirty="0">
                <a:solidFill>
                  <a:prstClr val="black"/>
                </a:solidFill>
                <a:latin typeface="游ゴシック"/>
                <a:ea typeface="游ゴシック" panose="020B0400000000000000" pitchFamily="50" charset="-128"/>
              </a:rPr>
              <a:t>　　 </a:t>
            </a:r>
            <a:r>
              <a:rPr kumimoji="1" lang="en-US" altLang="ja-JP" sz="1800" b="0" dirty="0">
                <a:solidFill>
                  <a:prstClr val="black"/>
                </a:solidFill>
                <a:latin typeface="游ゴシック"/>
                <a:ea typeface="游ゴシック" panose="020B0400000000000000" pitchFamily="50" charset="-128"/>
              </a:rPr>
              <a:t> H31</a:t>
            </a:r>
            <a:r>
              <a:rPr kumimoji="1" lang="ja-JP" altLang="en-US" sz="1800" b="0" dirty="0">
                <a:solidFill>
                  <a:prstClr val="black"/>
                </a:solidFill>
                <a:latin typeface="游ゴシック"/>
                <a:ea typeface="游ゴシック" panose="020B0400000000000000" pitchFamily="50" charset="-128"/>
              </a:rPr>
              <a:t>～</a:t>
            </a:r>
          </a:p>
        </p:txBody>
      </p:sp>
      <p:sp>
        <p:nvSpPr>
          <p:cNvPr id="17" name="二等辺三角形 16">
            <a:extLst>
              <a:ext uri="{FF2B5EF4-FFF2-40B4-BE49-F238E27FC236}">
                <a16:creationId xmlns:a16="http://schemas.microsoft.com/office/drawing/2014/main" id="{242D76D3-A1FA-46FE-96BE-37B75F9A2CF0}"/>
              </a:ext>
            </a:extLst>
          </p:cNvPr>
          <p:cNvSpPr/>
          <p:nvPr/>
        </p:nvSpPr>
        <p:spPr>
          <a:xfrm rot="1217378">
            <a:off x="7502869" y="5449507"/>
            <a:ext cx="259523" cy="577121"/>
          </a:xfrm>
          <a:prstGeom prst="triangle">
            <a:avLst>
              <a:gd name="adj" fmla="val 100000"/>
            </a:avLst>
          </a:prstGeom>
          <a:solidFill>
            <a:srgbClr val="C55A1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0EB699B0-F422-416D-8577-36C2072534AD}"/>
              </a:ext>
            </a:extLst>
          </p:cNvPr>
          <p:cNvSpPr/>
          <p:nvPr/>
        </p:nvSpPr>
        <p:spPr>
          <a:xfrm>
            <a:off x="6951009" y="5781726"/>
            <a:ext cx="795867" cy="983344"/>
          </a:xfrm>
          <a:prstGeom prst="rect">
            <a:avLst/>
          </a:prstGeom>
          <a:solidFill>
            <a:srgbClr val="C55A11"/>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H26*</a:t>
            </a:r>
            <a:endParaRPr kumimoji="1" lang="ja-JP" altLang="en-US"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精神保健福祉資料</a:t>
            </a:r>
          </a:p>
        </p:txBody>
      </p:sp>
      <p:sp>
        <p:nvSpPr>
          <p:cNvPr id="21" name="正方形/長方形 20">
            <a:extLst>
              <a:ext uri="{FF2B5EF4-FFF2-40B4-BE49-F238E27FC236}">
                <a16:creationId xmlns:a16="http://schemas.microsoft.com/office/drawing/2014/main" id="{890705D7-9975-425C-B34D-ECFD811CC876}"/>
              </a:ext>
            </a:extLst>
          </p:cNvPr>
          <p:cNvSpPr/>
          <p:nvPr/>
        </p:nvSpPr>
        <p:spPr>
          <a:xfrm>
            <a:off x="7749246" y="4097929"/>
            <a:ext cx="3087734" cy="720000"/>
          </a:xfrm>
          <a:prstGeom prst="rect">
            <a:avLst/>
          </a:prstGeom>
          <a:solidFill>
            <a:srgbClr val="ED7D31">
              <a:lumMod val="60000"/>
              <a:lumOff val="40000"/>
              <a:alpha val="67843"/>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游ゴシック"/>
              <a:ea typeface="游ゴシック" panose="020B0400000000000000" pitchFamily="50" charset="-128"/>
              <a:cs typeface="+mn-cs"/>
            </a:endParaRPr>
          </a:p>
        </p:txBody>
      </p:sp>
      <p:sp>
        <p:nvSpPr>
          <p:cNvPr id="22" name="テキスト ボックス 21">
            <a:extLst>
              <a:ext uri="{FF2B5EF4-FFF2-40B4-BE49-F238E27FC236}">
                <a16:creationId xmlns:a16="http://schemas.microsoft.com/office/drawing/2014/main" id="{77AC12EA-13B6-4B1E-A5CA-A90CE4210A0E}"/>
              </a:ext>
            </a:extLst>
          </p:cNvPr>
          <p:cNvSpPr txBox="1"/>
          <p:nvPr/>
        </p:nvSpPr>
        <p:spPr>
          <a:xfrm>
            <a:off x="7676383" y="5199058"/>
            <a:ext cx="553415" cy="43241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游ゴシック"/>
                <a:ea typeface="游ゴシック" panose="020B0400000000000000" pitchFamily="50" charset="-128"/>
              </a:rPr>
              <a:t>29/6</a:t>
            </a:r>
          </a:p>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游ゴシック"/>
                <a:ea typeface="游ゴシック" panose="020B0400000000000000" pitchFamily="50" charset="-128"/>
              </a:rPr>
              <a:t>*</a:t>
            </a:r>
            <a:endParaRPr kumimoji="1" lang="ja-JP" altLang="en-US" sz="1200" b="0" i="0" u="none" strike="noStrike" kern="0" cap="none" spc="0" normalizeH="0" baseline="0" noProof="0" dirty="0">
              <a:ln>
                <a:noFill/>
              </a:ln>
              <a:solidFill>
                <a:prstClr val="black"/>
              </a:solidFill>
              <a:effectLst/>
              <a:uLnTx/>
              <a:uFillTx/>
              <a:latin typeface="游ゴシック"/>
              <a:ea typeface="游ゴシック" panose="020B0400000000000000" pitchFamily="50" charset="-128"/>
            </a:endParaRPr>
          </a:p>
        </p:txBody>
      </p:sp>
      <p:sp>
        <p:nvSpPr>
          <p:cNvPr id="23" name="テキスト ボックス 22">
            <a:extLst>
              <a:ext uri="{FF2B5EF4-FFF2-40B4-BE49-F238E27FC236}">
                <a16:creationId xmlns:a16="http://schemas.microsoft.com/office/drawing/2014/main" id="{E04417B8-9CD6-4B9B-8284-515FC18B7D28}"/>
              </a:ext>
            </a:extLst>
          </p:cNvPr>
          <p:cNvSpPr txBox="1"/>
          <p:nvPr/>
        </p:nvSpPr>
        <p:spPr>
          <a:xfrm>
            <a:off x="8245245" y="4684444"/>
            <a:ext cx="553415" cy="25944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200" b="1" i="0" u="none" strike="noStrike" kern="0" cap="none" spc="0" normalizeH="0" baseline="0" noProof="0" dirty="0">
                <a:ln>
                  <a:noFill/>
                </a:ln>
                <a:solidFill>
                  <a:srgbClr val="FF0000"/>
                </a:solidFill>
                <a:effectLst/>
                <a:uLnTx/>
                <a:uFillTx/>
                <a:latin typeface="游ゴシック"/>
                <a:ea typeface="游ゴシック" panose="020B0400000000000000" pitchFamily="50" charset="-128"/>
              </a:rPr>
              <a:t>30/3</a:t>
            </a:r>
          </a:p>
        </p:txBody>
      </p:sp>
      <p:sp>
        <p:nvSpPr>
          <p:cNvPr id="24" name="テキスト ボックス 23">
            <a:extLst>
              <a:ext uri="{FF2B5EF4-FFF2-40B4-BE49-F238E27FC236}">
                <a16:creationId xmlns:a16="http://schemas.microsoft.com/office/drawing/2014/main" id="{DC44E7C8-57B5-4B8E-82A5-62319D903626}"/>
              </a:ext>
            </a:extLst>
          </p:cNvPr>
          <p:cNvSpPr txBox="1"/>
          <p:nvPr/>
        </p:nvSpPr>
        <p:spPr>
          <a:xfrm>
            <a:off x="7828733" y="4439174"/>
            <a:ext cx="658351" cy="43241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游ゴシック"/>
                <a:ea typeface="游ゴシック" panose="020B0400000000000000" pitchFamily="50" charset="-128"/>
              </a:rPr>
              <a:t>29/11</a:t>
            </a:r>
            <a:endParaRPr kumimoji="1" lang="ja-JP" altLang="en-US" sz="1200" b="0" i="0" u="none" strike="noStrike" kern="0" cap="none" spc="0" normalizeH="0" baseline="0" noProof="0" dirty="0">
              <a:ln>
                <a:noFill/>
              </a:ln>
              <a:solidFill>
                <a:prstClr val="black"/>
              </a:solidFill>
              <a:effectLst/>
              <a:uLnTx/>
              <a:uFillTx/>
              <a:latin typeface="游ゴシック"/>
              <a:ea typeface="游ゴシック" panose="020B0400000000000000"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游ゴシック"/>
                <a:ea typeface="游ゴシック" panose="020B0400000000000000" pitchFamily="50" charset="-128"/>
              </a:rPr>
              <a:t>**</a:t>
            </a:r>
          </a:p>
        </p:txBody>
      </p:sp>
      <p:sp>
        <p:nvSpPr>
          <p:cNvPr id="25" name="テキスト ボックス 24">
            <a:extLst>
              <a:ext uri="{FF2B5EF4-FFF2-40B4-BE49-F238E27FC236}">
                <a16:creationId xmlns:a16="http://schemas.microsoft.com/office/drawing/2014/main" id="{C9A49001-6FD7-4CCB-B5EB-A831A4509C27}"/>
              </a:ext>
            </a:extLst>
          </p:cNvPr>
          <p:cNvSpPr txBox="1"/>
          <p:nvPr/>
        </p:nvSpPr>
        <p:spPr>
          <a:xfrm>
            <a:off x="9183095" y="4681717"/>
            <a:ext cx="553415" cy="25944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游ゴシック"/>
                <a:ea typeface="游ゴシック" panose="020B0400000000000000" pitchFamily="50" charset="-128"/>
              </a:rPr>
              <a:t>31/3</a:t>
            </a:r>
          </a:p>
        </p:txBody>
      </p:sp>
      <p:sp>
        <p:nvSpPr>
          <p:cNvPr id="26" name="テキスト ボックス 25">
            <a:extLst>
              <a:ext uri="{FF2B5EF4-FFF2-40B4-BE49-F238E27FC236}">
                <a16:creationId xmlns:a16="http://schemas.microsoft.com/office/drawing/2014/main" id="{BD511B14-6E5A-4275-9BD5-E4945C38B6D2}"/>
              </a:ext>
            </a:extLst>
          </p:cNvPr>
          <p:cNvSpPr txBox="1"/>
          <p:nvPr/>
        </p:nvSpPr>
        <p:spPr>
          <a:xfrm>
            <a:off x="10299377" y="4706299"/>
            <a:ext cx="553415" cy="25944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游ゴシック"/>
                <a:ea typeface="游ゴシック" panose="020B0400000000000000" pitchFamily="50" charset="-128"/>
              </a:rPr>
              <a:t>32/3</a:t>
            </a:r>
          </a:p>
        </p:txBody>
      </p:sp>
      <p:sp>
        <p:nvSpPr>
          <p:cNvPr id="27" name="テキスト ボックス 26">
            <a:extLst>
              <a:ext uri="{FF2B5EF4-FFF2-40B4-BE49-F238E27FC236}">
                <a16:creationId xmlns:a16="http://schemas.microsoft.com/office/drawing/2014/main" id="{CD80526E-9D51-460B-A477-DB89F33833DF}"/>
              </a:ext>
            </a:extLst>
          </p:cNvPr>
          <p:cNvSpPr txBox="1"/>
          <p:nvPr/>
        </p:nvSpPr>
        <p:spPr>
          <a:xfrm>
            <a:off x="8106222" y="4224835"/>
            <a:ext cx="658351" cy="25944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200" b="1" i="0" u="none" strike="noStrike" kern="0" cap="none" spc="0" normalizeH="0" baseline="0" noProof="0" dirty="0">
                <a:ln>
                  <a:noFill/>
                </a:ln>
                <a:solidFill>
                  <a:srgbClr val="FF0000"/>
                </a:solidFill>
                <a:effectLst/>
                <a:uLnTx/>
                <a:uFillTx/>
                <a:latin typeface="游ゴシック"/>
                <a:ea typeface="游ゴシック" panose="020B0400000000000000" pitchFamily="50" charset="-128"/>
              </a:rPr>
              <a:t>29/12</a:t>
            </a:r>
            <a:endParaRPr kumimoji="1" lang="ja-JP" altLang="en-US" sz="1200" b="1" i="0" u="none" strike="noStrike" kern="0" cap="none" spc="0" normalizeH="0" baseline="0" noProof="0" dirty="0">
              <a:ln>
                <a:noFill/>
              </a:ln>
              <a:solidFill>
                <a:srgbClr val="FF0000"/>
              </a:solidFill>
              <a:effectLst/>
              <a:uLnTx/>
              <a:uFillTx/>
              <a:latin typeface="游ゴシック"/>
              <a:ea typeface="游ゴシック" panose="020B0400000000000000" pitchFamily="50" charset="-128"/>
            </a:endParaRPr>
          </a:p>
        </p:txBody>
      </p:sp>
      <p:grpSp>
        <p:nvGrpSpPr>
          <p:cNvPr id="55" name="グループ化 54">
            <a:extLst>
              <a:ext uri="{FF2B5EF4-FFF2-40B4-BE49-F238E27FC236}">
                <a16:creationId xmlns:a16="http://schemas.microsoft.com/office/drawing/2014/main" id="{B042F9D2-8FD3-48CC-AEBF-44B0BF59FF6F}"/>
              </a:ext>
            </a:extLst>
          </p:cNvPr>
          <p:cNvGrpSpPr/>
          <p:nvPr/>
        </p:nvGrpSpPr>
        <p:grpSpPr>
          <a:xfrm>
            <a:off x="5652106" y="5033929"/>
            <a:ext cx="1518190" cy="489639"/>
            <a:chOff x="5652106" y="5033929"/>
            <a:chExt cx="1518190" cy="489639"/>
          </a:xfrm>
        </p:grpSpPr>
        <p:sp>
          <p:nvSpPr>
            <p:cNvPr id="30" name="吹き出し: 円形 29">
              <a:extLst>
                <a:ext uri="{FF2B5EF4-FFF2-40B4-BE49-F238E27FC236}">
                  <a16:creationId xmlns:a16="http://schemas.microsoft.com/office/drawing/2014/main" id="{4827BFAA-6D2D-4A89-AED2-933A88CD0F17}"/>
                </a:ext>
              </a:extLst>
            </p:cNvPr>
            <p:cNvSpPr/>
            <p:nvPr/>
          </p:nvSpPr>
          <p:spPr>
            <a:xfrm>
              <a:off x="5652106" y="5033929"/>
              <a:ext cx="1518190" cy="489639"/>
            </a:xfrm>
            <a:prstGeom prst="wedgeEllipseCallout">
              <a:avLst>
                <a:gd name="adj1" fmla="val 85297"/>
                <a:gd name="adj2" fmla="val 31425"/>
              </a:avLst>
            </a:prstGeom>
            <a:solidFill>
              <a:schemeClr val="bg1"/>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テキスト ボックス 27">
              <a:extLst>
                <a:ext uri="{FF2B5EF4-FFF2-40B4-BE49-F238E27FC236}">
                  <a16:creationId xmlns:a16="http://schemas.microsoft.com/office/drawing/2014/main" id="{941E5B87-3BA3-4803-BB37-73B68E015F8B}"/>
                </a:ext>
              </a:extLst>
            </p:cNvPr>
            <p:cNvSpPr txBox="1"/>
            <p:nvPr/>
          </p:nvSpPr>
          <p:spPr>
            <a:xfrm>
              <a:off x="5710499" y="5078693"/>
              <a:ext cx="1401405" cy="400110"/>
            </a:xfrm>
            <a:prstGeom prst="rect">
              <a:avLst/>
            </a:prstGeom>
            <a:noFill/>
          </p:spPr>
          <p:txBody>
            <a:bodyPr wrap="square" rtlCol="0">
              <a:spAutoFit/>
            </a:bodyPr>
            <a:lstStyle/>
            <a:p>
              <a:pPr eaLnBrk="1" fontAlgn="auto" hangingPunct="1">
                <a:spcBef>
                  <a:spcPts val="0"/>
                </a:spcBef>
                <a:spcAft>
                  <a:spcPts val="0"/>
                </a:spcAft>
                <a:defRPr/>
              </a:pPr>
              <a:r>
                <a:rPr kumimoji="1" lang="en-US" altLang="ja-JP" sz="1000" b="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00" b="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医療計画等策定のための</a:t>
              </a: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現状</a:t>
              </a:r>
              <a:r>
                <a:rPr kumimoji="1" lang="ja-JP" altLang="en-US" sz="1000" b="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値用</a:t>
              </a:r>
            </a:p>
          </p:txBody>
        </p:sp>
      </p:grpSp>
      <p:sp>
        <p:nvSpPr>
          <p:cNvPr id="32" name="テキスト ボックス 31">
            <a:extLst>
              <a:ext uri="{FF2B5EF4-FFF2-40B4-BE49-F238E27FC236}">
                <a16:creationId xmlns:a16="http://schemas.microsoft.com/office/drawing/2014/main" id="{3A9F5695-2778-4C81-BA28-16211AD45D12}"/>
              </a:ext>
            </a:extLst>
          </p:cNvPr>
          <p:cNvSpPr txBox="1"/>
          <p:nvPr/>
        </p:nvSpPr>
        <p:spPr>
          <a:xfrm>
            <a:off x="1261410" y="4284964"/>
            <a:ext cx="1354666" cy="345930"/>
          </a:xfrm>
          <a:prstGeom prst="rect">
            <a:avLst/>
          </a:prstGeom>
          <a:noFill/>
        </p:spPr>
        <p:txBody>
          <a:bodyPr wrap="square" rtlCol="0">
            <a:spAutoFit/>
          </a:bodyPr>
          <a:lstStyle/>
          <a:p>
            <a:pPr eaLnBrk="1" fontAlgn="auto" hangingPunct="1">
              <a:spcBef>
                <a:spcPts val="0"/>
              </a:spcBef>
              <a:spcAft>
                <a:spcPts val="0"/>
              </a:spcAft>
              <a:defRPr/>
            </a:pPr>
            <a:r>
              <a:rPr kumimoji="1" lang="ja-JP" altLang="en-US" sz="1800" b="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新</a:t>
            </a:r>
            <a:r>
              <a:rPr kumimoji="1" lang="en-US" altLang="ja-JP" sz="1800" b="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630</a:t>
            </a:r>
            <a:r>
              <a:rPr kumimoji="1" lang="ja-JP" altLang="en-US" sz="1800" b="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調査</a:t>
            </a:r>
          </a:p>
        </p:txBody>
      </p:sp>
      <p:grpSp>
        <p:nvGrpSpPr>
          <p:cNvPr id="33" name="グループ化 32">
            <a:extLst>
              <a:ext uri="{FF2B5EF4-FFF2-40B4-BE49-F238E27FC236}">
                <a16:creationId xmlns:a16="http://schemas.microsoft.com/office/drawing/2014/main" id="{FCB0E91B-7817-4397-809A-21E833812C3F}"/>
              </a:ext>
            </a:extLst>
          </p:cNvPr>
          <p:cNvGrpSpPr/>
          <p:nvPr/>
        </p:nvGrpSpPr>
        <p:grpSpPr>
          <a:xfrm>
            <a:off x="8877792" y="4878403"/>
            <a:ext cx="795867" cy="1886667"/>
            <a:chOff x="6934200" y="4212090"/>
            <a:chExt cx="795867" cy="2014298"/>
          </a:xfrm>
        </p:grpSpPr>
        <p:sp>
          <p:nvSpPr>
            <p:cNvPr id="34" name="正方形/長方形 33">
              <a:extLst>
                <a:ext uri="{FF2B5EF4-FFF2-40B4-BE49-F238E27FC236}">
                  <a16:creationId xmlns:a16="http://schemas.microsoft.com/office/drawing/2014/main" id="{DA1F73A2-496C-4650-8364-B46D199FC643}"/>
                </a:ext>
              </a:extLst>
            </p:cNvPr>
            <p:cNvSpPr/>
            <p:nvPr/>
          </p:nvSpPr>
          <p:spPr>
            <a:xfrm>
              <a:off x="6934200" y="5210388"/>
              <a:ext cx="795867" cy="1016000"/>
            </a:xfrm>
            <a:prstGeom prst="rect">
              <a:avLst/>
            </a:prstGeom>
            <a:solidFill>
              <a:srgbClr val="ED7D31">
                <a:lumMod val="75000"/>
              </a:srgbClr>
            </a:solidFill>
            <a:ln w="6350" cap="flat" cmpd="sng" algn="ctr">
              <a:solidFill>
                <a:srgbClr val="ED7D3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H30</a:t>
              </a:r>
              <a:endParaRPr kumimoji="1" lang="ja-JP" altLang="en-US"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精神保健福祉資料</a:t>
              </a:r>
            </a:p>
          </p:txBody>
        </p:sp>
        <p:sp>
          <p:nvSpPr>
            <p:cNvPr id="35" name="二等辺三角形 34">
              <a:extLst>
                <a:ext uri="{FF2B5EF4-FFF2-40B4-BE49-F238E27FC236}">
                  <a16:creationId xmlns:a16="http://schemas.microsoft.com/office/drawing/2014/main" id="{272A308F-73E9-4800-8913-DF24F0FD6E79}"/>
                </a:ext>
              </a:extLst>
            </p:cNvPr>
            <p:cNvSpPr/>
            <p:nvPr/>
          </p:nvSpPr>
          <p:spPr>
            <a:xfrm>
              <a:off x="7486226" y="4212090"/>
              <a:ext cx="157942" cy="1017585"/>
            </a:xfrm>
            <a:prstGeom prst="triangle">
              <a:avLst/>
            </a:prstGeom>
            <a:solidFill>
              <a:srgbClr val="ED7D31">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36" name="グループ化 35">
            <a:extLst>
              <a:ext uri="{FF2B5EF4-FFF2-40B4-BE49-F238E27FC236}">
                <a16:creationId xmlns:a16="http://schemas.microsoft.com/office/drawing/2014/main" id="{E4C14A98-2B93-465C-9F37-AF0A6BA77584}"/>
              </a:ext>
            </a:extLst>
          </p:cNvPr>
          <p:cNvGrpSpPr/>
          <p:nvPr/>
        </p:nvGrpSpPr>
        <p:grpSpPr>
          <a:xfrm>
            <a:off x="9914112" y="4896427"/>
            <a:ext cx="795867" cy="1868643"/>
            <a:chOff x="6934200" y="4233025"/>
            <a:chExt cx="795867" cy="1995055"/>
          </a:xfrm>
        </p:grpSpPr>
        <p:sp>
          <p:nvSpPr>
            <p:cNvPr id="37" name="二等辺三角形 36">
              <a:extLst>
                <a:ext uri="{FF2B5EF4-FFF2-40B4-BE49-F238E27FC236}">
                  <a16:creationId xmlns:a16="http://schemas.microsoft.com/office/drawing/2014/main" id="{19ADAF3C-14A7-410E-AF23-C6AABB785B11}"/>
                </a:ext>
              </a:extLst>
            </p:cNvPr>
            <p:cNvSpPr/>
            <p:nvPr/>
          </p:nvSpPr>
          <p:spPr>
            <a:xfrm>
              <a:off x="7460826" y="4233025"/>
              <a:ext cx="176108" cy="987522"/>
            </a:xfrm>
            <a:prstGeom prst="triangle">
              <a:avLst/>
            </a:prstGeom>
            <a:solidFill>
              <a:srgbClr val="ED7D31">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B7C1F0D4-DC80-454D-B7DB-503865B64FC6}"/>
                </a:ext>
              </a:extLst>
            </p:cNvPr>
            <p:cNvSpPr/>
            <p:nvPr/>
          </p:nvSpPr>
          <p:spPr>
            <a:xfrm>
              <a:off x="6934200" y="5195147"/>
              <a:ext cx="795867" cy="1032933"/>
            </a:xfrm>
            <a:prstGeom prst="rect">
              <a:avLst/>
            </a:prstGeom>
            <a:solidFill>
              <a:srgbClr val="ED7D31">
                <a:lumMod val="75000"/>
              </a:srgbClr>
            </a:solidFill>
            <a:ln w="6350" cap="flat" cmpd="sng" algn="ctr">
              <a:solidFill>
                <a:srgbClr val="ED7D3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H31</a:t>
              </a:r>
              <a:endParaRPr kumimoji="1" lang="ja-JP" altLang="en-US"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精神保健福祉資料</a:t>
              </a:r>
            </a:p>
          </p:txBody>
        </p:sp>
      </p:grpSp>
      <p:sp>
        <p:nvSpPr>
          <p:cNvPr id="39" name="二等辺三角形 38">
            <a:extLst>
              <a:ext uri="{FF2B5EF4-FFF2-40B4-BE49-F238E27FC236}">
                <a16:creationId xmlns:a16="http://schemas.microsoft.com/office/drawing/2014/main" id="{D4706E25-4DEE-4706-A888-563C66C273CF}"/>
              </a:ext>
            </a:extLst>
          </p:cNvPr>
          <p:cNvSpPr/>
          <p:nvPr/>
        </p:nvSpPr>
        <p:spPr>
          <a:xfrm>
            <a:off x="8522500" y="4877683"/>
            <a:ext cx="174999" cy="959596"/>
          </a:xfrm>
          <a:prstGeom prst="triangle">
            <a:avLst/>
          </a:prstGeom>
          <a:solidFill>
            <a:srgbClr val="ED7D31">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0" name="二等辺三角形 39">
            <a:extLst>
              <a:ext uri="{FF2B5EF4-FFF2-40B4-BE49-F238E27FC236}">
                <a16:creationId xmlns:a16="http://schemas.microsoft.com/office/drawing/2014/main" id="{C99CC047-2688-4E3F-BF0E-3C70E4E425F9}"/>
              </a:ext>
            </a:extLst>
          </p:cNvPr>
          <p:cNvSpPr/>
          <p:nvPr/>
        </p:nvSpPr>
        <p:spPr>
          <a:xfrm>
            <a:off x="8106071" y="4671777"/>
            <a:ext cx="163077" cy="1139001"/>
          </a:xfrm>
          <a:prstGeom prst="triangle">
            <a:avLst/>
          </a:prstGeom>
          <a:solidFill>
            <a:srgbClr val="ED7D31">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1" name="直線コネクタ 40">
            <a:extLst>
              <a:ext uri="{FF2B5EF4-FFF2-40B4-BE49-F238E27FC236}">
                <a16:creationId xmlns:a16="http://schemas.microsoft.com/office/drawing/2014/main" id="{CEA6A039-78F5-4DFD-AE2D-5B510FEFE37A}"/>
              </a:ext>
            </a:extLst>
          </p:cNvPr>
          <p:cNvCxnSpPr/>
          <p:nvPr/>
        </p:nvCxnSpPr>
        <p:spPr>
          <a:xfrm flipH="1" flipV="1">
            <a:off x="8801592" y="2555327"/>
            <a:ext cx="7620" cy="3165337"/>
          </a:xfrm>
          <a:prstGeom prst="line">
            <a:avLst/>
          </a:prstGeom>
          <a:noFill/>
          <a:ln w="6350" cap="flat" cmpd="sng" algn="ctr">
            <a:solidFill>
              <a:srgbClr val="5B9BD5"/>
            </a:solidFill>
            <a:prstDash val="solid"/>
            <a:miter lim="800000"/>
          </a:ln>
          <a:effectLst/>
        </p:spPr>
      </p:cxnSp>
      <p:sp>
        <p:nvSpPr>
          <p:cNvPr id="42" name="正方形/長方形 41">
            <a:extLst>
              <a:ext uri="{FF2B5EF4-FFF2-40B4-BE49-F238E27FC236}">
                <a16:creationId xmlns:a16="http://schemas.microsoft.com/office/drawing/2014/main" id="{D3F8A7CD-0206-4716-A6F9-6887AED04B22}"/>
              </a:ext>
            </a:extLst>
          </p:cNvPr>
          <p:cNvSpPr/>
          <p:nvPr/>
        </p:nvSpPr>
        <p:spPr>
          <a:xfrm>
            <a:off x="1113940" y="2549161"/>
            <a:ext cx="3649980" cy="1090043"/>
          </a:xfrm>
          <a:prstGeom prst="rect">
            <a:avLst/>
          </a:prstGeom>
          <a:solidFill>
            <a:srgbClr val="DEEBF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平行四辺形 42">
            <a:extLst>
              <a:ext uri="{FF2B5EF4-FFF2-40B4-BE49-F238E27FC236}">
                <a16:creationId xmlns:a16="http://schemas.microsoft.com/office/drawing/2014/main" id="{8959943A-FE21-40B1-B104-A815B11F0909}"/>
              </a:ext>
            </a:extLst>
          </p:cNvPr>
          <p:cNvSpPr/>
          <p:nvPr/>
        </p:nvSpPr>
        <p:spPr>
          <a:xfrm>
            <a:off x="2742159" y="2544128"/>
            <a:ext cx="7019759" cy="1078507"/>
          </a:xfrm>
          <a:prstGeom prst="parallelogram">
            <a:avLst>
              <a:gd name="adj" fmla="val 173482"/>
            </a:avLst>
          </a:prstGeom>
          <a:solidFill>
            <a:srgbClr val="5B9BD5">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テキスト ボックス 43">
            <a:extLst>
              <a:ext uri="{FF2B5EF4-FFF2-40B4-BE49-F238E27FC236}">
                <a16:creationId xmlns:a16="http://schemas.microsoft.com/office/drawing/2014/main" id="{8839FA57-AF7E-4752-A146-1D06C53B8835}"/>
              </a:ext>
            </a:extLst>
          </p:cNvPr>
          <p:cNvSpPr txBox="1"/>
          <p:nvPr/>
        </p:nvSpPr>
        <p:spPr>
          <a:xfrm>
            <a:off x="1271354" y="2874623"/>
            <a:ext cx="1358038" cy="345930"/>
          </a:xfrm>
          <a:prstGeom prst="rect">
            <a:avLst/>
          </a:prstGeom>
          <a:noFill/>
        </p:spPr>
        <p:txBody>
          <a:bodyPr wrap="square" rtlCol="0">
            <a:spAutoFit/>
          </a:bodyPr>
          <a:lstStyle/>
          <a:p>
            <a:pPr eaLnBrk="1" fontAlgn="auto" hangingPunct="1">
              <a:spcBef>
                <a:spcPts val="0"/>
              </a:spcBef>
              <a:spcAft>
                <a:spcPts val="0"/>
              </a:spcAft>
              <a:defRPr/>
            </a:pPr>
            <a:r>
              <a:rPr kumimoji="1" lang="ja-JP" altLang="en-US" sz="1800" b="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旧</a:t>
            </a:r>
            <a:r>
              <a:rPr kumimoji="1" lang="en-US" altLang="ja-JP" sz="1800" b="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630</a:t>
            </a:r>
            <a:r>
              <a:rPr kumimoji="1" lang="ja-JP" altLang="en-US" sz="1800" b="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調査</a:t>
            </a:r>
          </a:p>
        </p:txBody>
      </p:sp>
      <p:sp>
        <p:nvSpPr>
          <p:cNvPr id="45" name="テキスト ボックス 44">
            <a:extLst>
              <a:ext uri="{FF2B5EF4-FFF2-40B4-BE49-F238E27FC236}">
                <a16:creationId xmlns:a16="http://schemas.microsoft.com/office/drawing/2014/main" id="{5BD0E1FF-FA73-4940-AE0E-06D9C06946DB}"/>
              </a:ext>
            </a:extLst>
          </p:cNvPr>
          <p:cNvSpPr txBox="1"/>
          <p:nvPr/>
        </p:nvSpPr>
        <p:spPr>
          <a:xfrm>
            <a:off x="7995183" y="2575432"/>
            <a:ext cx="553415" cy="259448"/>
          </a:xfrm>
          <a:prstGeom prst="rect">
            <a:avLst/>
          </a:prstGeom>
          <a:noFill/>
        </p:spPr>
        <p:txBody>
          <a:bodyPr wrap="square" rtlCol="0">
            <a:spAutoFit/>
          </a:bodyPr>
          <a:lstStyle/>
          <a:p>
            <a:pPr eaLnBrk="1" fontAlgn="auto" hangingPunct="1">
              <a:spcBef>
                <a:spcPts val="0"/>
              </a:spcBef>
              <a:spcAft>
                <a:spcPts val="0"/>
              </a:spcAft>
              <a:defRPr/>
            </a:pPr>
            <a:r>
              <a:rPr kumimoji="1" lang="en-US" altLang="ja-JP" sz="1200" b="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29/8</a:t>
            </a:r>
            <a:endParaRPr kumimoji="1" lang="ja-JP" altLang="en-US" sz="1200" b="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6" name="テキスト ボックス 45">
            <a:extLst>
              <a:ext uri="{FF2B5EF4-FFF2-40B4-BE49-F238E27FC236}">
                <a16:creationId xmlns:a16="http://schemas.microsoft.com/office/drawing/2014/main" id="{ECE10553-57CB-455B-BE1A-656638DE04DD}"/>
              </a:ext>
            </a:extLst>
          </p:cNvPr>
          <p:cNvSpPr txBox="1"/>
          <p:nvPr/>
        </p:nvSpPr>
        <p:spPr>
          <a:xfrm>
            <a:off x="8862552" y="2564656"/>
            <a:ext cx="1144517" cy="276999"/>
          </a:xfrm>
          <a:prstGeom prst="rect">
            <a:avLst/>
          </a:prstGeom>
          <a:noFill/>
        </p:spPr>
        <p:txBody>
          <a:bodyPr wrap="square" rtlCol="0">
            <a:spAutoFit/>
          </a:bodyPr>
          <a:lstStyle/>
          <a:p>
            <a:pPr eaLnBrk="1" fontAlgn="auto" hangingPunct="1">
              <a:spcBef>
                <a:spcPts val="0"/>
              </a:spcBef>
              <a:spcAft>
                <a:spcPts val="0"/>
              </a:spcAft>
              <a:defRPr/>
            </a:pPr>
            <a:r>
              <a:rPr kumimoji="1" lang="en-US" altLang="ja-JP" sz="1200" b="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30/</a:t>
            </a:r>
            <a:r>
              <a:rPr kumimoji="1" lang="ja-JP" altLang="en-US" sz="1200" b="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夏頃</a:t>
            </a:r>
            <a:r>
              <a:rPr kumimoji="1" lang="en-US" altLang="ja-JP" sz="1200" b="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a:t>
            </a:r>
            <a:endParaRPr kumimoji="1" lang="ja-JP" altLang="en-US" sz="1200" b="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E3EB5A35-2684-401B-8B99-12E137CA431A}"/>
              </a:ext>
            </a:extLst>
          </p:cNvPr>
          <p:cNvSpPr/>
          <p:nvPr/>
        </p:nvSpPr>
        <p:spPr>
          <a:xfrm>
            <a:off x="1121325" y="2546108"/>
            <a:ext cx="9724364" cy="1085624"/>
          </a:xfrm>
          <a:prstGeom prst="rect">
            <a:avLst/>
          </a:prstGeom>
          <a:noFill/>
          <a:ln w="1270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游ゴシック"/>
              <a:ea typeface="游ゴシック" panose="020B0400000000000000" pitchFamily="50" charset="-128"/>
              <a:cs typeface="+mn-cs"/>
            </a:endParaRPr>
          </a:p>
        </p:txBody>
      </p:sp>
      <p:sp>
        <p:nvSpPr>
          <p:cNvPr id="48" name="正方形/長方形 47">
            <a:extLst>
              <a:ext uri="{FF2B5EF4-FFF2-40B4-BE49-F238E27FC236}">
                <a16:creationId xmlns:a16="http://schemas.microsoft.com/office/drawing/2014/main" id="{6DA4F871-E799-4DD8-94E8-66867B502316}"/>
              </a:ext>
            </a:extLst>
          </p:cNvPr>
          <p:cNvSpPr/>
          <p:nvPr/>
        </p:nvSpPr>
        <p:spPr>
          <a:xfrm>
            <a:off x="1120633" y="3635990"/>
            <a:ext cx="9723120" cy="458047"/>
          </a:xfrm>
          <a:prstGeom prst="rect">
            <a:avLst/>
          </a:prstGeom>
          <a:noFill/>
          <a:ln w="1270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游ゴシック"/>
              <a:ea typeface="游ゴシック" panose="020B0400000000000000" pitchFamily="50" charset="-128"/>
              <a:cs typeface="+mn-cs"/>
            </a:endParaRPr>
          </a:p>
        </p:txBody>
      </p:sp>
      <p:grpSp>
        <p:nvGrpSpPr>
          <p:cNvPr id="80" name="グループ化 79">
            <a:extLst>
              <a:ext uri="{FF2B5EF4-FFF2-40B4-BE49-F238E27FC236}">
                <a16:creationId xmlns:a16="http://schemas.microsoft.com/office/drawing/2014/main" id="{A85627B4-DE55-46BC-897A-3BE20E0351F7}"/>
              </a:ext>
            </a:extLst>
          </p:cNvPr>
          <p:cNvGrpSpPr/>
          <p:nvPr/>
        </p:nvGrpSpPr>
        <p:grpSpPr>
          <a:xfrm>
            <a:off x="5002668" y="1385026"/>
            <a:ext cx="792686" cy="1246960"/>
            <a:chOff x="5002668" y="1385026"/>
            <a:chExt cx="792686" cy="1246960"/>
          </a:xfrm>
        </p:grpSpPr>
        <p:sp>
          <p:nvSpPr>
            <p:cNvPr id="50" name="二等辺三角形 49">
              <a:extLst>
                <a:ext uri="{FF2B5EF4-FFF2-40B4-BE49-F238E27FC236}">
                  <a16:creationId xmlns:a16="http://schemas.microsoft.com/office/drawing/2014/main" id="{069B798A-2B6D-4CF9-930C-B84B446658A5}"/>
                </a:ext>
              </a:extLst>
            </p:cNvPr>
            <p:cNvSpPr/>
            <p:nvPr/>
          </p:nvSpPr>
          <p:spPr>
            <a:xfrm flipV="1">
              <a:off x="5192299" y="2050255"/>
              <a:ext cx="362286" cy="581731"/>
            </a:xfrm>
            <a:prstGeom prst="triangle">
              <a:avLst>
                <a:gd name="adj" fmla="val 51791"/>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正方形/長方形 50">
              <a:extLst>
                <a:ext uri="{FF2B5EF4-FFF2-40B4-BE49-F238E27FC236}">
                  <a16:creationId xmlns:a16="http://schemas.microsoft.com/office/drawing/2014/main" id="{285AF9D5-95EE-4C33-9BC2-72DA7C8BBAF1}"/>
                </a:ext>
              </a:extLst>
            </p:cNvPr>
            <p:cNvSpPr/>
            <p:nvPr/>
          </p:nvSpPr>
          <p:spPr>
            <a:xfrm>
              <a:off x="5002668" y="1385026"/>
              <a:ext cx="792686" cy="990011"/>
            </a:xfrm>
            <a:prstGeom prst="rect">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6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H24</a:t>
              </a:r>
              <a:endParaRPr kumimoji="1" lang="ja-JP" altLang="en-US" sz="16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精神保健福祉資料</a:t>
              </a:r>
            </a:p>
          </p:txBody>
        </p:sp>
      </p:grpSp>
      <p:grpSp>
        <p:nvGrpSpPr>
          <p:cNvPr id="81" name="グループ化 80">
            <a:extLst>
              <a:ext uri="{FF2B5EF4-FFF2-40B4-BE49-F238E27FC236}">
                <a16:creationId xmlns:a16="http://schemas.microsoft.com/office/drawing/2014/main" id="{07A7DDAE-A5D2-4F44-865B-F089ACD29B51}"/>
              </a:ext>
            </a:extLst>
          </p:cNvPr>
          <p:cNvGrpSpPr/>
          <p:nvPr/>
        </p:nvGrpSpPr>
        <p:grpSpPr>
          <a:xfrm>
            <a:off x="5967195" y="1385026"/>
            <a:ext cx="792686" cy="1252027"/>
            <a:chOff x="5967195" y="1385026"/>
            <a:chExt cx="792686" cy="1252027"/>
          </a:xfrm>
        </p:grpSpPr>
        <p:sp>
          <p:nvSpPr>
            <p:cNvPr id="53" name="二等辺三角形 52">
              <a:extLst>
                <a:ext uri="{FF2B5EF4-FFF2-40B4-BE49-F238E27FC236}">
                  <a16:creationId xmlns:a16="http://schemas.microsoft.com/office/drawing/2014/main" id="{FEB44604-857D-4E6A-8A90-33C428C8E1B7}"/>
                </a:ext>
              </a:extLst>
            </p:cNvPr>
            <p:cNvSpPr/>
            <p:nvPr/>
          </p:nvSpPr>
          <p:spPr>
            <a:xfrm flipV="1">
              <a:off x="6146048" y="1979557"/>
              <a:ext cx="386688" cy="657496"/>
            </a:xfrm>
            <a:prstGeom prst="triangle">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4" name="正方形/長方形 53">
              <a:extLst>
                <a:ext uri="{FF2B5EF4-FFF2-40B4-BE49-F238E27FC236}">
                  <a16:creationId xmlns:a16="http://schemas.microsoft.com/office/drawing/2014/main" id="{907B9896-6918-4F5C-93E0-362843B35BA1}"/>
                </a:ext>
              </a:extLst>
            </p:cNvPr>
            <p:cNvSpPr/>
            <p:nvPr/>
          </p:nvSpPr>
          <p:spPr>
            <a:xfrm>
              <a:off x="5967195" y="1385026"/>
              <a:ext cx="792686" cy="998506"/>
            </a:xfrm>
            <a:prstGeom prst="rect">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6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H25</a:t>
              </a:r>
              <a:endParaRPr kumimoji="1" lang="ja-JP" altLang="en-US" sz="16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精神保健福祉資料</a:t>
              </a:r>
            </a:p>
          </p:txBody>
        </p:sp>
      </p:grpSp>
      <p:grpSp>
        <p:nvGrpSpPr>
          <p:cNvPr id="82" name="グループ化 81">
            <a:extLst>
              <a:ext uri="{FF2B5EF4-FFF2-40B4-BE49-F238E27FC236}">
                <a16:creationId xmlns:a16="http://schemas.microsoft.com/office/drawing/2014/main" id="{64944581-9F06-49D2-A660-F9F4216985EE}"/>
              </a:ext>
            </a:extLst>
          </p:cNvPr>
          <p:cNvGrpSpPr/>
          <p:nvPr/>
        </p:nvGrpSpPr>
        <p:grpSpPr>
          <a:xfrm>
            <a:off x="6945370" y="1385026"/>
            <a:ext cx="792686" cy="1283326"/>
            <a:chOff x="6945370" y="1385026"/>
            <a:chExt cx="792686" cy="1283326"/>
          </a:xfrm>
        </p:grpSpPr>
        <p:sp>
          <p:nvSpPr>
            <p:cNvPr id="56" name="二等辺三角形 55">
              <a:extLst>
                <a:ext uri="{FF2B5EF4-FFF2-40B4-BE49-F238E27FC236}">
                  <a16:creationId xmlns:a16="http://schemas.microsoft.com/office/drawing/2014/main" id="{A71B302C-3D17-4D3F-8CC5-BCA08006989E}"/>
                </a:ext>
              </a:extLst>
            </p:cNvPr>
            <p:cNvSpPr/>
            <p:nvPr/>
          </p:nvSpPr>
          <p:spPr>
            <a:xfrm flipV="1">
              <a:off x="7121351" y="2010856"/>
              <a:ext cx="386688" cy="657496"/>
            </a:xfrm>
            <a:prstGeom prst="triangle">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F0CFE9CE-D054-4E4A-81D3-D88579CB1799}"/>
                </a:ext>
              </a:extLst>
            </p:cNvPr>
            <p:cNvSpPr/>
            <p:nvPr/>
          </p:nvSpPr>
          <p:spPr>
            <a:xfrm>
              <a:off x="6945370" y="1385026"/>
              <a:ext cx="792686" cy="1016634"/>
            </a:xfrm>
            <a:prstGeom prst="rect">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6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H26</a:t>
              </a:r>
              <a:endParaRPr kumimoji="1" lang="ja-JP" altLang="en-US" sz="16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精神保健福祉資料</a:t>
              </a:r>
            </a:p>
          </p:txBody>
        </p:sp>
      </p:grpSp>
      <p:grpSp>
        <p:nvGrpSpPr>
          <p:cNvPr id="83" name="グループ化 82">
            <a:extLst>
              <a:ext uri="{FF2B5EF4-FFF2-40B4-BE49-F238E27FC236}">
                <a16:creationId xmlns:a16="http://schemas.microsoft.com/office/drawing/2014/main" id="{BC195120-1865-4E13-8A7B-E370D5717E13}"/>
              </a:ext>
            </a:extLst>
          </p:cNvPr>
          <p:cNvGrpSpPr/>
          <p:nvPr/>
        </p:nvGrpSpPr>
        <p:grpSpPr>
          <a:xfrm>
            <a:off x="7923545" y="1385026"/>
            <a:ext cx="792686" cy="1277946"/>
            <a:chOff x="7923545" y="1385026"/>
            <a:chExt cx="792686" cy="1277946"/>
          </a:xfrm>
        </p:grpSpPr>
        <p:sp>
          <p:nvSpPr>
            <p:cNvPr id="59" name="二等辺三角形 58">
              <a:extLst>
                <a:ext uri="{FF2B5EF4-FFF2-40B4-BE49-F238E27FC236}">
                  <a16:creationId xmlns:a16="http://schemas.microsoft.com/office/drawing/2014/main" id="{14CEF8AB-7435-47FF-957A-B95037A109A7}"/>
                </a:ext>
              </a:extLst>
            </p:cNvPr>
            <p:cNvSpPr/>
            <p:nvPr/>
          </p:nvSpPr>
          <p:spPr>
            <a:xfrm flipV="1">
              <a:off x="8153201" y="2005476"/>
              <a:ext cx="386688" cy="657496"/>
            </a:xfrm>
            <a:prstGeom prst="triangle">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475AB673-8744-4F01-A2B7-006C871C5DCE}"/>
                </a:ext>
              </a:extLst>
            </p:cNvPr>
            <p:cNvSpPr/>
            <p:nvPr/>
          </p:nvSpPr>
          <p:spPr>
            <a:xfrm>
              <a:off x="7923545" y="1385026"/>
              <a:ext cx="792686" cy="1008704"/>
            </a:xfrm>
            <a:prstGeom prst="rect">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6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H27</a:t>
              </a:r>
              <a:endParaRPr kumimoji="1" lang="ja-JP" altLang="en-US" sz="16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精神保健福祉資料</a:t>
              </a:r>
            </a:p>
          </p:txBody>
        </p:sp>
      </p:grpSp>
      <p:grpSp>
        <p:nvGrpSpPr>
          <p:cNvPr id="84" name="グループ化 83">
            <a:extLst>
              <a:ext uri="{FF2B5EF4-FFF2-40B4-BE49-F238E27FC236}">
                <a16:creationId xmlns:a16="http://schemas.microsoft.com/office/drawing/2014/main" id="{A624A63F-82C2-4F18-A170-2624F1347019}"/>
              </a:ext>
            </a:extLst>
          </p:cNvPr>
          <p:cNvGrpSpPr/>
          <p:nvPr/>
        </p:nvGrpSpPr>
        <p:grpSpPr>
          <a:xfrm>
            <a:off x="8901721" y="1385026"/>
            <a:ext cx="792686" cy="1260390"/>
            <a:chOff x="8901721" y="1385026"/>
            <a:chExt cx="792686" cy="1260390"/>
          </a:xfrm>
        </p:grpSpPr>
        <p:sp>
          <p:nvSpPr>
            <p:cNvPr id="62" name="二等辺三角形 61">
              <a:extLst>
                <a:ext uri="{FF2B5EF4-FFF2-40B4-BE49-F238E27FC236}">
                  <a16:creationId xmlns:a16="http://schemas.microsoft.com/office/drawing/2014/main" id="{E42AC3EC-C798-462D-87E5-D80DDF827C4F}"/>
                </a:ext>
              </a:extLst>
            </p:cNvPr>
            <p:cNvSpPr/>
            <p:nvPr/>
          </p:nvSpPr>
          <p:spPr>
            <a:xfrm flipV="1">
              <a:off x="9072111" y="1987920"/>
              <a:ext cx="386688" cy="657496"/>
            </a:xfrm>
            <a:prstGeom prst="triangle">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3" name="正方形/長方形 62">
              <a:extLst>
                <a:ext uri="{FF2B5EF4-FFF2-40B4-BE49-F238E27FC236}">
                  <a16:creationId xmlns:a16="http://schemas.microsoft.com/office/drawing/2014/main" id="{BDE56079-0CE7-493B-A913-4B5D128EBA9F}"/>
                </a:ext>
              </a:extLst>
            </p:cNvPr>
            <p:cNvSpPr/>
            <p:nvPr/>
          </p:nvSpPr>
          <p:spPr>
            <a:xfrm>
              <a:off x="8901721" y="1385026"/>
              <a:ext cx="792686" cy="978115"/>
            </a:xfrm>
            <a:prstGeom prst="rect">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6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H28</a:t>
              </a:r>
              <a:endParaRPr kumimoji="1" lang="ja-JP" altLang="en-US" sz="16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精神保健福祉資料</a:t>
              </a:r>
            </a:p>
          </p:txBody>
        </p:sp>
      </p:grpSp>
      <p:sp>
        <p:nvSpPr>
          <p:cNvPr id="64" name="テキスト ボックス 63">
            <a:extLst>
              <a:ext uri="{FF2B5EF4-FFF2-40B4-BE49-F238E27FC236}">
                <a16:creationId xmlns:a16="http://schemas.microsoft.com/office/drawing/2014/main" id="{4AF08C49-FC22-4CD2-8A74-C0ECB9C1F053}"/>
              </a:ext>
            </a:extLst>
          </p:cNvPr>
          <p:cNvSpPr txBox="1"/>
          <p:nvPr/>
        </p:nvSpPr>
        <p:spPr>
          <a:xfrm>
            <a:off x="1299063" y="3698643"/>
            <a:ext cx="1358038" cy="345930"/>
          </a:xfrm>
          <a:prstGeom prst="rect">
            <a:avLst/>
          </a:prstGeom>
          <a:noFill/>
        </p:spPr>
        <p:txBody>
          <a:bodyPr wrap="square" rtlCol="0">
            <a:spAutoFit/>
          </a:bodyPr>
          <a:lstStyle/>
          <a:p>
            <a:pPr eaLnBrk="1" fontAlgn="auto" hangingPunct="1">
              <a:spcBef>
                <a:spcPts val="0"/>
              </a:spcBef>
              <a:spcAft>
                <a:spcPts val="0"/>
              </a:spcAft>
              <a:defRPr/>
            </a:pPr>
            <a:r>
              <a:rPr kumimoji="1" lang="ja-JP" altLang="en-US" sz="1800" b="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a:t>
            </a:r>
          </a:p>
        </p:txBody>
      </p:sp>
      <p:grpSp>
        <p:nvGrpSpPr>
          <p:cNvPr id="65" name="グループ化 64">
            <a:extLst>
              <a:ext uri="{FF2B5EF4-FFF2-40B4-BE49-F238E27FC236}">
                <a16:creationId xmlns:a16="http://schemas.microsoft.com/office/drawing/2014/main" id="{3AC13D1C-F9BD-429D-B28E-91E32F8A4114}"/>
              </a:ext>
            </a:extLst>
          </p:cNvPr>
          <p:cNvGrpSpPr/>
          <p:nvPr/>
        </p:nvGrpSpPr>
        <p:grpSpPr>
          <a:xfrm>
            <a:off x="8767147" y="4172305"/>
            <a:ext cx="1563461" cy="603893"/>
            <a:chOff x="8620112" y="3931569"/>
            <a:chExt cx="1563461" cy="644746"/>
          </a:xfrm>
        </p:grpSpPr>
        <p:sp>
          <p:nvSpPr>
            <p:cNvPr id="66" name="二等辺三角形 65">
              <a:extLst>
                <a:ext uri="{FF2B5EF4-FFF2-40B4-BE49-F238E27FC236}">
                  <a16:creationId xmlns:a16="http://schemas.microsoft.com/office/drawing/2014/main" id="{0EC17459-B5DA-4E90-9D04-C86AF2C4D48F}"/>
                </a:ext>
              </a:extLst>
            </p:cNvPr>
            <p:cNvSpPr/>
            <p:nvPr/>
          </p:nvSpPr>
          <p:spPr>
            <a:xfrm rot="12017378">
              <a:off x="8620112" y="4051660"/>
              <a:ext cx="228992" cy="524655"/>
            </a:xfrm>
            <a:prstGeom prst="triangle">
              <a:avLst>
                <a:gd name="adj" fmla="val 100000"/>
              </a:avLst>
            </a:pr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7" name="正方形/長方形 66">
              <a:extLst>
                <a:ext uri="{FF2B5EF4-FFF2-40B4-BE49-F238E27FC236}">
                  <a16:creationId xmlns:a16="http://schemas.microsoft.com/office/drawing/2014/main" id="{C10EEF40-A09F-48FC-AF27-A17DF0A1C2C2}"/>
                </a:ext>
              </a:extLst>
            </p:cNvPr>
            <p:cNvSpPr/>
            <p:nvPr/>
          </p:nvSpPr>
          <p:spPr>
            <a:xfrm>
              <a:off x="8632653" y="3931569"/>
              <a:ext cx="1550920" cy="367972"/>
            </a:xfrm>
            <a:prstGeom prst="rect">
              <a:avLst/>
            </a:prstGeom>
            <a:solidFill>
              <a:srgbClr val="FF0000"/>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lang="en-US" altLang="ja-JP" sz="1600" kern="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7</a:t>
              </a:r>
              <a:r>
                <a:rPr kumimoji="1"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eiryo UI" panose="020B0604030504040204" pitchFamily="50" charset="-128"/>
                </a:rPr>
                <a:t>次医療計画</a:t>
              </a:r>
            </a:p>
          </p:txBody>
        </p:sp>
      </p:grpSp>
      <p:sp>
        <p:nvSpPr>
          <p:cNvPr id="69" name="二等辺三角形 68">
            <a:extLst>
              <a:ext uri="{FF2B5EF4-FFF2-40B4-BE49-F238E27FC236}">
                <a16:creationId xmlns:a16="http://schemas.microsoft.com/office/drawing/2014/main" id="{6749603F-D0AA-46BB-8D18-05C3677A372F}"/>
              </a:ext>
            </a:extLst>
          </p:cNvPr>
          <p:cNvSpPr/>
          <p:nvPr/>
        </p:nvSpPr>
        <p:spPr>
          <a:xfrm rot="12017378">
            <a:off x="8549062" y="3536670"/>
            <a:ext cx="172044" cy="791424"/>
          </a:xfrm>
          <a:prstGeom prst="triangle">
            <a:avLst>
              <a:gd name="adj" fmla="val 100000"/>
            </a:avLst>
          </a:pr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正方形/長方形 69">
            <a:extLst>
              <a:ext uri="{FF2B5EF4-FFF2-40B4-BE49-F238E27FC236}">
                <a16:creationId xmlns:a16="http://schemas.microsoft.com/office/drawing/2014/main" id="{D6C8591E-C23D-4165-89CB-9A4D8917C992}"/>
              </a:ext>
            </a:extLst>
          </p:cNvPr>
          <p:cNvSpPr/>
          <p:nvPr/>
        </p:nvSpPr>
        <p:spPr>
          <a:xfrm>
            <a:off x="8647625" y="2863300"/>
            <a:ext cx="2577484" cy="844394"/>
          </a:xfrm>
          <a:prstGeom prst="rect">
            <a:avLst/>
          </a:prstGeom>
          <a:solidFill>
            <a:srgbClr val="FF0000"/>
          </a:solidFill>
          <a:ln w="6350" cap="flat" cmpd="sng" algn="ctr">
            <a:noFill/>
            <a:prstDash val="solid"/>
            <a:miter lim="800000"/>
          </a:ln>
          <a:effectLst/>
        </p:spPr>
        <p:txBody>
          <a:bodyPr lIns="0" tIns="0" rIns="0" bIns="0" rtlCol="0" anchor="ctr"/>
          <a:lstStyle/>
          <a:p>
            <a:pPr lvl="0" algn="ctr">
              <a:defRPr/>
            </a:pPr>
            <a:r>
              <a:rPr kumimoji="1" lang="ja-JP" altLang="en-US" sz="1400" i="0" u="none"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eiryo UI" panose="020B0604030504040204" pitchFamily="50" charset="-128"/>
              </a:rPr>
              <a:t>医療計画アンケート</a:t>
            </a:r>
            <a:br>
              <a:rPr kumimoji="1" lang="en-US" altLang="ja-JP" sz="1400" i="0" u="none"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lang="ja-JP" altLang="en-US" sz="1400" kern="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①精神医療圏</a:t>
            </a:r>
            <a:r>
              <a:rPr kumimoji="1" lang="ja-JP" altLang="en-US" sz="1400" i="0" u="none"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eiryo UI" panose="020B0604030504040204" pitchFamily="50" charset="-128"/>
              </a:rPr>
              <a:t> ②</a:t>
            </a:r>
            <a:r>
              <a:rPr lang="ja-JP" altLang="en-US" sz="1400" kern="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医療機能一覧</a:t>
            </a:r>
            <a:r>
              <a:rPr lang="en-US" altLang="ja-JP" sz="1400" kern="0" baseline="300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*1</a:t>
            </a:r>
            <a:br>
              <a:rPr kumimoji="1" lang="en-US" altLang="ja-JP" sz="1400" i="0" u="none"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ja-JP" altLang="en-US" sz="1400" i="0" u="none"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eiryo UI" panose="020B0604030504040204" pitchFamily="50" charset="-128"/>
              </a:rPr>
              <a:t>③推計ワークシート利用状況</a:t>
            </a:r>
            <a:r>
              <a:rPr kumimoji="1" lang="en-US" altLang="ja-JP" sz="1400" i="0" u="none" strike="noStrike" kern="0" cap="none" spc="0" normalizeH="0" baseline="30000" noProof="0" dirty="0">
                <a:ln>
                  <a:noFill/>
                </a:ln>
                <a:solidFill>
                  <a:schemeClr val="bg1"/>
                </a:solidFill>
                <a:effectLst/>
                <a:uLnTx/>
                <a:uFillTx/>
                <a:latin typeface="Meiryo UI" panose="020B0604030504040204" pitchFamily="50" charset="-128"/>
                <a:ea typeface="Meiryo UI" panose="020B0604030504040204" pitchFamily="50" charset="-128"/>
                <a:cs typeface="Meiryo UI" panose="020B0604030504040204" pitchFamily="50" charset="-128"/>
              </a:rPr>
              <a:t>*2</a:t>
            </a:r>
            <a:br>
              <a:rPr kumimoji="1" lang="en-US" altLang="ja-JP" sz="1400" i="0" u="none"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ja-JP" altLang="en-US" sz="1400" i="0" u="none"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eiryo UI" panose="020B0604030504040204" pitchFamily="50" charset="-128"/>
              </a:rPr>
              <a:t>④医療計画指標の採用状況</a:t>
            </a:r>
          </a:p>
        </p:txBody>
      </p:sp>
      <p:sp>
        <p:nvSpPr>
          <p:cNvPr id="76" name="正方形/長方形 75">
            <a:extLst>
              <a:ext uri="{FF2B5EF4-FFF2-40B4-BE49-F238E27FC236}">
                <a16:creationId xmlns:a16="http://schemas.microsoft.com/office/drawing/2014/main" id="{3ED9F0B3-CEAE-4E85-8074-7B72F29862E1}"/>
              </a:ext>
            </a:extLst>
          </p:cNvPr>
          <p:cNvSpPr/>
          <p:nvPr/>
        </p:nvSpPr>
        <p:spPr>
          <a:xfrm>
            <a:off x="10864222" y="4207493"/>
            <a:ext cx="1327778" cy="1046230"/>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eaLnBrk="1" hangingPunct="1">
              <a:lnSpc>
                <a:spcPct val="90000"/>
              </a:lnSpc>
              <a:spcBef>
                <a:spcPct val="20000"/>
              </a:spcBef>
            </a:pPr>
            <a:r>
              <a:rPr kumimoji="1" lang="en-US" altLang="ja-JP" sz="1400" b="0" baseline="30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400" b="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a:t>
            </a:r>
            <a:r>
              <a:rPr kumimoji="1" lang="en-US" altLang="ja-JP" sz="1400" b="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400" b="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点</a:t>
            </a:r>
            <a:b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br>
            <a:r>
              <a:rPr kumimoji="1" lang="ja-JP" altLang="en-US" sz="1400" b="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400" b="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α,β,γ</a:t>
            </a:r>
            <a:r>
              <a:rPr kumimoji="1" lang="ja-JP" altLang="en-US" sz="1400" b="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の設定値</a:t>
            </a:r>
            <a:b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・都道府県ごとの</a:t>
            </a:r>
            <a:b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基盤整備必要量</a:t>
            </a:r>
            <a:b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・基準病床数</a:t>
            </a:r>
            <a:endParaRPr kumimoji="1" lang="ja-JP" altLang="en-US" sz="1400" b="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17B489AB-BB73-445F-84BF-47BE8DBD7873}"/>
              </a:ext>
            </a:extLst>
          </p:cNvPr>
          <p:cNvSpPr/>
          <p:nvPr/>
        </p:nvSpPr>
        <p:spPr>
          <a:xfrm>
            <a:off x="146892" y="2559893"/>
            <a:ext cx="953272" cy="1071839"/>
          </a:xfrm>
          <a:prstGeom prst="rect">
            <a:avLst/>
          </a:prstGeom>
          <a:solidFill>
            <a:srgbClr val="DEEBF7"/>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lang="en-US" altLang="ja-JP" sz="1600" dirty="0">
                <a:latin typeface="Meiryo UI" panose="020B0604030504040204" pitchFamily="50" charset="-128"/>
                <a:ea typeface="Meiryo UI" panose="020B0604030504040204" pitchFamily="50" charset="-128"/>
                <a:cs typeface="Meiryo UI" panose="020B0604030504040204" pitchFamily="50" charset="-128"/>
              </a:rPr>
              <a:t>&lt;</a:t>
            </a: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従来</a:t>
            </a:r>
            <a:r>
              <a:rPr kumimoji="1" lang="en-US" altLang="ja-JP" sz="1600" b="0" dirty="0">
                <a:latin typeface="Meiryo UI" panose="020B0604030504040204" pitchFamily="50" charset="-128"/>
                <a:ea typeface="Meiryo UI" panose="020B0604030504040204" pitchFamily="50" charset="-128"/>
                <a:cs typeface="Meiryo UI" panose="020B0604030504040204" pitchFamily="50" charset="-128"/>
              </a:rPr>
              <a:t>&gt;</a:t>
            </a:r>
            <a:br>
              <a:rPr kumimoji="1" lang="en-US" altLang="ja-JP" sz="1600" b="0" dirty="0">
                <a:latin typeface="Meiryo UI" panose="020B0604030504040204" pitchFamily="50" charset="-128"/>
                <a:ea typeface="Meiryo UI" panose="020B0604030504040204" pitchFamily="50" charset="-128"/>
                <a:cs typeface="Meiryo UI" panose="020B0604030504040204" pitchFamily="50" charset="-128"/>
              </a:rPr>
            </a:br>
            <a:r>
              <a:rPr lang="ja-JP" altLang="en-US" sz="1600" dirty="0">
                <a:latin typeface="Meiryo UI" panose="020B0604030504040204" pitchFamily="50" charset="-128"/>
                <a:ea typeface="Meiryo UI" panose="020B0604030504040204" pitchFamily="50" charset="-128"/>
                <a:cs typeface="Meiryo UI" panose="020B0604030504040204" pitchFamily="50" charset="-128"/>
              </a:rPr>
              <a:t>旧</a:t>
            </a:r>
            <a:br>
              <a:rPr lang="en-US" altLang="ja-JP" sz="1600" dirty="0">
                <a:latin typeface="Meiryo UI" panose="020B0604030504040204" pitchFamily="50" charset="-128"/>
                <a:ea typeface="Meiryo UI" panose="020B0604030504040204" pitchFamily="50" charset="-128"/>
                <a:cs typeface="Meiryo UI" panose="020B0604030504040204" pitchFamily="50" charset="-128"/>
              </a:rPr>
            </a:br>
            <a:r>
              <a:rPr lang="ja-JP" altLang="en-US" sz="1600" dirty="0">
                <a:latin typeface="Meiryo UI" panose="020B0604030504040204" pitchFamily="50" charset="-128"/>
                <a:ea typeface="Meiryo UI" panose="020B0604030504040204" pitchFamily="50" charset="-128"/>
                <a:cs typeface="Meiryo UI" panose="020B0604030504040204" pitchFamily="50" charset="-128"/>
              </a:rPr>
              <a:t>精神保健</a:t>
            </a:r>
            <a:br>
              <a:rPr lang="en-US" altLang="ja-JP" sz="1600" dirty="0">
                <a:latin typeface="Meiryo UI" panose="020B0604030504040204" pitchFamily="50" charset="-128"/>
                <a:ea typeface="Meiryo UI" panose="020B0604030504040204" pitchFamily="50" charset="-128"/>
                <a:cs typeface="Meiryo UI" panose="020B0604030504040204" pitchFamily="50" charset="-128"/>
              </a:rPr>
            </a:br>
            <a:r>
              <a:rPr lang="ja-JP" altLang="en-US" sz="1600" dirty="0">
                <a:latin typeface="Meiryo UI" panose="020B0604030504040204" pitchFamily="50" charset="-128"/>
                <a:ea typeface="Meiryo UI" panose="020B0604030504040204" pitchFamily="50" charset="-128"/>
                <a:cs typeface="Meiryo UI" panose="020B0604030504040204" pitchFamily="50" charset="-128"/>
              </a:rPr>
              <a:t>福祉資料</a:t>
            </a: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7" name="正方形/長方形 76">
            <a:extLst>
              <a:ext uri="{FF2B5EF4-FFF2-40B4-BE49-F238E27FC236}">
                <a16:creationId xmlns:a16="http://schemas.microsoft.com/office/drawing/2014/main" id="{F08936E2-FB32-4673-914D-6511B3F11C4F}"/>
              </a:ext>
            </a:extLst>
          </p:cNvPr>
          <p:cNvSpPr/>
          <p:nvPr/>
        </p:nvSpPr>
        <p:spPr>
          <a:xfrm>
            <a:off x="146892" y="4094037"/>
            <a:ext cx="953272" cy="1625907"/>
          </a:xfrm>
          <a:prstGeom prst="rect">
            <a:avLst/>
          </a:prstGeom>
          <a:solidFill>
            <a:srgbClr val="FFE699"/>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1600" b="0" dirty="0">
                <a:latin typeface="Meiryo UI" panose="020B0604030504040204" pitchFamily="50" charset="-128"/>
                <a:ea typeface="Meiryo UI" panose="020B0604030504040204" pitchFamily="50" charset="-128"/>
                <a:cs typeface="Meiryo UI" panose="020B0604030504040204" pitchFamily="50" charset="-128"/>
              </a:rPr>
              <a:t>&lt;</a:t>
            </a: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今後</a:t>
            </a:r>
            <a:r>
              <a:rPr kumimoji="1" lang="en-US" altLang="ja-JP" sz="1600" b="0" dirty="0">
                <a:latin typeface="Meiryo UI" panose="020B0604030504040204" pitchFamily="50" charset="-128"/>
                <a:ea typeface="Meiryo UI" panose="020B0604030504040204" pitchFamily="50" charset="-128"/>
                <a:cs typeface="Meiryo UI" panose="020B0604030504040204" pitchFamily="50" charset="-128"/>
              </a:rPr>
              <a:t>&gt;</a:t>
            </a:r>
            <a:br>
              <a:rPr kumimoji="1" lang="en-US" altLang="ja-JP" sz="1600" b="0" dirty="0">
                <a:latin typeface="Meiryo UI" panose="020B0604030504040204" pitchFamily="50" charset="-128"/>
                <a:ea typeface="Meiryo UI" panose="020B0604030504040204" pitchFamily="50" charset="-128"/>
                <a:cs typeface="Meiryo UI" panose="020B0604030504040204" pitchFamily="50" charset="-128"/>
              </a:rPr>
            </a:br>
            <a:r>
              <a:rPr lang="ja-JP" altLang="en-US" sz="1600" dirty="0">
                <a:latin typeface="Meiryo UI" panose="020B0604030504040204" pitchFamily="50" charset="-128"/>
                <a:ea typeface="Meiryo UI" panose="020B0604030504040204" pitchFamily="50" charset="-128"/>
                <a:cs typeface="Meiryo UI" panose="020B0604030504040204" pitchFamily="50" charset="-128"/>
              </a:rPr>
              <a:t>新</a:t>
            </a:r>
            <a:br>
              <a:rPr lang="en-US" altLang="ja-JP" sz="1600" dirty="0">
                <a:latin typeface="Meiryo UI" panose="020B0604030504040204" pitchFamily="50" charset="-128"/>
                <a:ea typeface="Meiryo UI" panose="020B0604030504040204" pitchFamily="50" charset="-128"/>
                <a:cs typeface="Meiryo UI" panose="020B0604030504040204" pitchFamily="50" charset="-128"/>
              </a:rPr>
            </a:br>
            <a:r>
              <a:rPr lang="ja-JP" altLang="en-US" sz="1600" dirty="0">
                <a:latin typeface="Meiryo UI" panose="020B0604030504040204" pitchFamily="50" charset="-128"/>
                <a:ea typeface="Meiryo UI" panose="020B0604030504040204" pitchFamily="50" charset="-128"/>
                <a:cs typeface="Meiryo UI" panose="020B0604030504040204" pitchFamily="50" charset="-128"/>
              </a:rPr>
              <a:t>精神保健</a:t>
            </a:r>
            <a:br>
              <a:rPr lang="en-US" altLang="ja-JP" sz="1600" dirty="0">
                <a:latin typeface="Meiryo UI" panose="020B0604030504040204" pitchFamily="50" charset="-128"/>
                <a:ea typeface="Meiryo UI" panose="020B0604030504040204" pitchFamily="50" charset="-128"/>
                <a:cs typeface="Meiryo UI" panose="020B0604030504040204" pitchFamily="50" charset="-128"/>
              </a:rPr>
            </a:br>
            <a:r>
              <a:rPr lang="ja-JP" altLang="en-US" sz="1600" dirty="0">
                <a:latin typeface="Meiryo UI" panose="020B0604030504040204" pitchFamily="50" charset="-128"/>
                <a:ea typeface="Meiryo UI" panose="020B0604030504040204" pitchFamily="50" charset="-128"/>
                <a:cs typeface="Meiryo UI" panose="020B0604030504040204" pitchFamily="50" charset="-128"/>
              </a:rPr>
              <a:t>福祉資料</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5B3F626F-C1BA-4295-B5AF-D93DF5A4B18B}"/>
              </a:ext>
            </a:extLst>
          </p:cNvPr>
          <p:cNvSpPr/>
          <p:nvPr/>
        </p:nvSpPr>
        <p:spPr>
          <a:xfrm>
            <a:off x="10864222" y="3768938"/>
            <a:ext cx="1327778" cy="403367"/>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eaLnBrk="1" hangingPunct="1">
              <a:lnSpc>
                <a:spcPct val="90000"/>
              </a:lnSpc>
              <a:spcBef>
                <a:spcPct val="20000"/>
              </a:spcBef>
            </a:pPr>
            <a:r>
              <a:rPr kumimoji="1" lang="en-US" altLang="ja-JP" sz="1400" b="0" baseline="30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400" b="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連携の考え方</a:t>
            </a:r>
            <a:br>
              <a:rPr kumimoji="1" lang="en-US" altLang="ja-JP" sz="1400" b="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br>
            <a:r>
              <a:rPr kumimoji="1" lang="ja-JP" altLang="en-US" sz="1400" b="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も含む</a:t>
            </a:r>
          </a:p>
        </p:txBody>
      </p:sp>
      <p:grpSp>
        <p:nvGrpSpPr>
          <p:cNvPr id="52" name="グループ化 51">
            <a:extLst>
              <a:ext uri="{FF2B5EF4-FFF2-40B4-BE49-F238E27FC236}">
                <a16:creationId xmlns:a16="http://schemas.microsoft.com/office/drawing/2014/main" id="{B0EB6E9F-D825-429E-B961-E929AC9434B7}"/>
              </a:ext>
            </a:extLst>
          </p:cNvPr>
          <p:cNvGrpSpPr/>
          <p:nvPr/>
        </p:nvGrpSpPr>
        <p:grpSpPr>
          <a:xfrm>
            <a:off x="6086217" y="4155632"/>
            <a:ext cx="1336316" cy="520221"/>
            <a:chOff x="6493580" y="6228988"/>
            <a:chExt cx="1336316" cy="520221"/>
          </a:xfrm>
        </p:grpSpPr>
        <p:sp>
          <p:nvSpPr>
            <p:cNvPr id="31" name="吹き出し: 円形 30">
              <a:extLst>
                <a:ext uri="{FF2B5EF4-FFF2-40B4-BE49-F238E27FC236}">
                  <a16:creationId xmlns:a16="http://schemas.microsoft.com/office/drawing/2014/main" id="{072A7F73-4DAD-458C-B6FD-015184C63121}"/>
                </a:ext>
              </a:extLst>
            </p:cNvPr>
            <p:cNvSpPr/>
            <p:nvPr/>
          </p:nvSpPr>
          <p:spPr>
            <a:xfrm>
              <a:off x="6493580" y="6228988"/>
              <a:ext cx="1320800" cy="520221"/>
            </a:xfrm>
            <a:prstGeom prst="wedgeEllipseCallout">
              <a:avLst>
                <a:gd name="adj1" fmla="val 78489"/>
                <a:gd name="adj2" fmla="val 41182"/>
              </a:avLst>
            </a:prstGeom>
            <a:solidFill>
              <a:schemeClr val="bg1"/>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テキスト ボックス 28">
              <a:extLst>
                <a:ext uri="{FF2B5EF4-FFF2-40B4-BE49-F238E27FC236}">
                  <a16:creationId xmlns:a16="http://schemas.microsoft.com/office/drawing/2014/main" id="{641D11DA-4DAE-4903-BC0F-5BA217B38D1B}"/>
                </a:ext>
              </a:extLst>
            </p:cNvPr>
            <p:cNvSpPr txBox="1"/>
            <p:nvPr/>
          </p:nvSpPr>
          <p:spPr>
            <a:xfrm>
              <a:off x="6528908" y="6301719"/>
              <a:ext cx="1300988" cy="374758"/>
            </a:xfrm>
            <a:prstGeom prst="rect">
              <a:avLst/>
            </a:prstGeom>
            <a:noFill/>
          </p:spPr>
          <p:txBody>
            <a:bodyPr wrap="square" rtlCol="0">
              <a:spAutoFit/>
            </a:bodyPr>
            <a:lstStyle/>
            <a:p>
              <a:pPr eaLnBrk="1" fontAlgn="auto" hangingPunct="1">
                <a:spcBef>
                  <a:spcPts val="0"/>
                </a:spcBef>
                <a:spcAft>
                  <a:spcPts val="0"/>
                </a:spcAft>
                <a:defRPr/>
              </a:pPr>
              <a:r>
                <a:rPr kumimoji="1" lang="en-US" altLang="ja-JP" sz="1000" b="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00" b="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医療計画等策定のための速報版</a:t>
              </a:r>
            </a:p>
          </p:txBody>
        </p:sp>
      </p:grpSp>
      <p:sp>
        <p:nvSpPr>
          <p:cNvPr id="18" name="正方形/長方形 17">
            <a:extLst>
              <a:ext uri="{FF2B5EF4-FFF2-40B4-BE49-F238E27FC236}">
                <a16:creationId xmlns:a16="http://schemas.microsoft.com/office/drawing/2014/main" id="{86F560D6-211A-48FA-99C7-5D8C09A10F59}"/>
              </a:ext>
            </a:extLst>
          </p:cNvPr>
          <p:cNvSpPr/>
          <p:nvPr/>
        </p:nvSpPr>
        <p:spPr>
          <a:xfrm>
            <a:off x="7910052" y="5801551"/>
            <a:ext cx="813435" cy="963519"/>
          </a:xfrm>
          <a:prstGeom prst="rect">
            <a:avLst/>
          </a:prstGeom>
          <a:solidFill>
            <a:srgbClr val="C55A11"/>
          </a:solidFill>
          <a:ln w="6350" cap="flat" cmpd="sng" algn="ctr">
            <a:solidFill>
              <a:srgbClr val="ED7D3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H29</a:t>
            </a:r>
            <a:endParaRPr kumimoji="1" lang="ja-JP" altLang="en-US"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精神保健福祉資料</a:t>
            </a:r>
          </a:p>
        </p:txBody>
      </p:sp>
      <p:sp>
        <p:nvSpPr>
          <p:cNvPr id="85" name="正方形/長方形 84">
            <a:extLst>
              <a:ext uri="{FF2B5EF4-FFF2-40B4-BE49-F238E27FC236}">
                <a16:creationId xmlns:a16="http://schemas.microsoft.com/office/drawing/2014/main" id="{16D478BC-33AF-4117-B7B7-CC8CB3B38BE7}"/>
              </a:ext>
            </a:extLst>
          </p:cNvPr>
          <p:cNvSpPr/>
          <p:nvPr/>
        </p:nvSpPr>
        <p:spPr>
          <a:xfrm>
            <a:off x="146892" y="5769418"/>
            <a:ext cx="3852000" cy="237641"/>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eaLnBrk="1" hangingPunct="1">
              <a:lnSpc>
                <a:spcPct val="90000"/>
              </a:lnSpc>
              <a:spcBef>
                <a:spcPct val="20000"/>
              </a:spcBef>
            </a:pPr>
            <a:r>
              <a:rPr kumimoji="1" lang="en-US" altLang="ja-JP" sz="1200" b="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0" dirty="0">
                <a:latin typeface="Meiryo UI" panose="020B0604030504040204" pitchFamily="50" charset="-128"/>
                <a:ea typeface="Meiryo UI" panose="020B0604030504040204" pitchFamily="50" charset="-128"/>
                <a:cs typeface="Meiryo UI" panose="020B0604030504040204" pitchFamily="50" charset="-128"/>
              </a:rPr>
              <a:t>レセプトデータの</a:t>
            </a:r>
            <a:r>
              <a:rPr kumimoji="1" lang="en-US" altLang="ja-JP" sz="1200" b="0" dirty="0">
                <a:latin typeface="Meiryo UI" panose="020B0604030504040204" pitchFamily="50" charset="-128"/>
                <a:ea typeface="Meiryo UI" panose="020B0604030504040204" pitchFamily="50" charset="-128"/>
                <a:cs typeface="Meiryo UI" panose="020B0604030504040204" pitchFamily="50" charset="-128"/>
              </a:rPr>
              <a:t>NDB</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を中心に、新</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630</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調査を補完的に活用</a:t>
            </a:r>
            <a:endParaRPr kumimoji="1" lang="en-US" altLang="ja-JP" sz="1200" b="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9771075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7B81C3-481A-45C4-B8A6-B946687465A4}"/>
              </a:ext>
            </a:extLst>
          </p:cNvPr>
          <p:cNvSpPr>
            <a:spLocks noGrp="1"/>
          </p:cNvSpPr>
          <p:nvPr>
            <p:ph type="title"/>
          </p:nvPr>
        </p:nvSpPr>
        <p:spPr/>
        <p:txBody>
          <a:bodyPr/>
          <a:lstStyle/>
          <a:p>
            <a:r>
              <a:rPr kumimoji="1" lang="ja-JP" altLang="en-US" dirty="0"/>
              <a:t>アジェンダ</a:t>
            </a:r>
          </a:p>
        </p:txBody>
      </p:sp>
      <p:sp>
        <p:nvSpPr>
          <p:cNvPr id="3" name="コンテンツ プレースホルダー 2">
            <a:extLst>
              <a:ext uri="{FF2B5EF4-FFF2-40B4-BE49-F238E27FC236}">
                <a16:creationId xmlns:a16="http://schemas.microsoft.com/office/drawing/2014/main" id="{A1495C3D-EFD7-4CF9-8A78-1208E632627D}"/>
              </a:ext>
            </a:extLst>
          </p:cNvPr>
          <p:cNvSpPr>
            <a:spLocks noGrp="1"/>
          </p:cNvSpPr>
          <p:nvPr>
            <p:ph idx="1"/>
          </p:nvPr>
        </p:nvSpPr>
        <p:spPr/>
        <p:txBody>
          <a:bodyPr/>
          <a:lstStyle/>
          <a:p>
            <a:endParaRPr kumimoji="1" lang="ja-JP" altLang="en-US"/>
          </a:p>
        </p:txBody>
      </p:sp>
      <p:sp>
        <p:nvSpPr>
          <p:cNvPr id="5" name="正方形/長方形 4">
            <a:extLst>
              <a:ext uri="{FF2B5EF4-FFF2-40B4-BE49-F238E27FC236}">
                <a16:creationId xmlns:a16="http://schemas.microsoft.com/office/drawing/2014/main" id="{E3FB06C1-B89A-4AF7-A33D-82BE94AD741D}"/>
              </a:ext>
            </a:extLst>
          </p:cNvPr>
          <p:cNvSpPr/>
          <p:nvPr/>
        </p:nvSpPr>
        <p:spPr>
          <a:xfrm>
            <a:off x="614149" y="4712520"/>
            <a:ext cx="5158854" cy="596457"/>
          </a:xfrm>
          <a:prstGeom prst="rect">
            <a:avLst/>
          </a:prstGeom>
          <a:no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2F1F3B82-C673-4ED5-A9A5-6FAD07AE161B}"/>
              </a:ext>
            </a:extLst>
          </p:cNvPr>
          <p:cNvSpPr/>
          <p:nvPr/>
        </p:nvSpPr>
        <p:spPr>
          <a:xfrm>
            <a:off x="887104" y="1506463"/>
            <a:ext cx="5636526" cy="3802514"/>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42900" indent="-342900" eaLnBrk="1" hangingPunct="1">
              <a:lnSpc>
                <a:spcPct val="90000"/>
              </a:lnSpc>
              <a:spcBef>
                <a:spcPct val="20000"/>
              </a:spcBef>
              <a:buFont typeface="+mj-lt"/>
              <a:buAutoNum type="arabicPeriod"/>
            </a:pPr>
            <a:r>
              <a:rPr kumimoji="1" lang="ja-JP" altLang="en-US" sz="2400" b="0" dirty="0">
                <a:latin typeface="Meiryo UI" panose="020B0604030504040204" pitchFamily="50" charset="-128"/>
                <a:ea typeface="Meiryo UI" panose="020B0604030504040204" pitchFamily="50" charset="-128"/>
                <a:cs typeface="Meiryo UI" panose="020B0604030504040204" pitchFamily="50" charset="-128"/>
              </a:rPr>
              <a:t>背景</a:t>
            </a:r>
            <a:endParaRPr kumimoji="1" lang="en-US" altLang="ja-JP" sz="2400" b="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eaLnBrk="1" hangingPunct="1">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作業全体像</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eaLnBrk="1" hangingPunct="1">
              <a:lnSpc>
                <a:spcPct val="90000"/>
              </a:lnSpc>
              <a:spcBef>
                <a:spcPct val="20000"/>
              </a:spcBef>
              <a:buFont typeface="+mj-lt"/>
              <a:buAutoNum type="arabicPeriod"/>
            </a:pPr>
            <a:r>
              <a:rPr kumimoji="1" lang="ja-JP" altLang="en-US" sz="2400" b="0" dirty="0">
                <a:latin typeface="Meiryo UI" panose="020B0604030504040204" pitchFamily="50" charset="-128"/>
                <a:ea typeface="Meiryo UI" panose="020B0604030504040204" pitchFamily="50" charset="-128"/>
                <a:cs typeface="Meiryo UI" panose="020B0604030504040204" pitchFamily="50" charset="-128"/>
              </a:rPr>
              <a:t>詳細作業内容</a:t>
            </a:r>
            <a:endParaRPr kumimoji="1" lang="en-US" altLang="ja-JP" sz="2400" b="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eaLnBrk="1" hangingPunct="1">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今後のスケジュール案</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お問い合わせ先</a:t>
            </a:r>
          </a:p>
        </p:txBody>
      </p:sp>
    </p:spTree>
    <p:extLst>
      <p:ext uri="{BB962C8B-B14F-4D97-AF65-F5344CB8AC3E}">
        <p14:creationId xmlns:p14="http://schemas.microsoft.com/office/powerpoint/2010/main" val="3113678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都道府県の医療計画等の策定における当研究班の役割</a:t>
            </a:r>
          </a:p>
        </p:txBody>
      </p:sp>
      <p:sp>
        <p:nvSpPr>
          <p:cNvPr id="3" name="コンテンツ プレースホルダー 2"/>
          <p:cNvSpPr>
            <a:spLocks noGrp="1"/>
          </p:cNvSpPr>
          <p:nvPr>
            <p:ph idx="1"/>
          </p:nvPr>
        </p:nvSpPr>
        <p:spPr>
          <a:xfrm>
            <a:off x="208308" y="1487143"/>
            <a:ext cx="11582400" cy="2837134"/>
          </a:xfrm>
        </p:spPr>
        <p:txBody>
          <a:bodyPr/>
          <a:lstStyle/>
          <a:p>
            <a:r>
              <a:rPr lang="ja-JP" altLang="en-US" dirty="0"/>
              <a:t>厚生労働科学研究班「「精神科医療提供体制の機能強化を推進する行政研究」では、精神疾患に係る第</a:t>
            </a:r>
            <a:r>
              <a:rPr lang="en-US" altLang="ja-JP" dirty="0"/>
              <a:t>7</a:t>
            </a:r>
            <a:r>
              <a:rPr lang="ja-JP" altLang="en-US" dirty="0"/>
              <a:t>次医療計画、及</a:t>
            </a:r>
            <a:endParaRPr lang="en-US" altLang="ja-JP" dirty="0"/>
          </a:p>
          <a:p>
            <a:r>
              <a:rPr lang="ja-JP" altLang="en-US" dirty="0"/>
              <a:t>び第５期障害福祉計画の策定に資する統計データの使い方・考え方、及び研究班の提案する新しい指標例について、情報提</a:t>
            </a:r>
            <a:endParaRPr lang="en-US" altLang="ja-JP" dirty="0"/>
          </a:p>
          <a:p>
            <a:r>
              <a:rPr lang="ja-JP" altLang="en-US" dirty="0"/>
              <a:t>供致します。</a:t>
            </a:r>
            <a:endParaRPr kumimoji="1" lang="ja-JP" altLang="en-US" dirty="0"/>
          </a:p>
        </p:txBody>
      </p:sp>
      <p:grpSp>
        <p:nvGrpSpPr>
          <p:cNvPr id="4" name="グループ化 3">
            <a:extLst>
              <a:ext uri="{FF2B5EF4-FFF2-40B4-BE49-F238E27FC236}">
                <a16:creationId xmlns:a16="http://schemas.microsoft.com/office/drawing/2014/main" id="{3A6AF592-0108-4C09-96F5-6795505C8E6B}"/>
              </a:ext>
            </a:extLst>
          </p:cNvPr>
          <p:cNvGrpSpPr/>
          <p:nvPr/>
        </p:nvGrpSpPr>
        <p:grpSpPr>
          <a:xfrm>
            <a:off x="9749096" y="162960"/>
            <a:ext cx="2442904" cy="302805"/>
            <a:chOff x="8112864" y="141043"/>
            <a:chExt cx="3207178" cy="366395"/>
          </a:xfrm>
        </p:grpSpPr>
        <p:sp>
          <p:nvSpPr>
            <p:cNvPr id="5" name="矢印: 五方向 4">
              <a:extLst>
                <a:ext uri="{FF2B5EF4-FFF2-40B4-BE49-F238E27FC236}">
                  <a16:creationId xmlns:a16="http://schemas.microsoft.com/office/drawing/2014/main" id="{AAAF4AFE-8C64-49E3-AAAE-916E5BAA92C8}"/>
                </a:ext>
              </a:extLst>
            </p:cNvPr>
            <p:cNvSpPr/>
            <p:nvPr/>
          </p:nvSpPr>
          <p:spPr>
            <a:xfrm>
              <a:off x="8112864"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矢印: 五方向 5">
              <a:extLst>
                <a:ext uri="{FF2B5EF4-FFF2-40B4-BE49-F238E27FC236}">
                  <a16:creationId xmlns:a16="http://schemas.microsoft.com/office/drawing/2014/main" id="{97226E7C-2749-4B75-B349-6EFCD2E55E4E}"/>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7" name="矢印: 五方向 6">
              <a:extLst>
                <a:ext uri="{FF2B5EF4-FFF2-40B4-BE49-F238E27FC236}">
                  <a16:creationId xmlns:a16="http://schemas.microsoft.com/office/drawing/2014/main" id="{06E58CAD-83DC-4906-A0A8-C34D41D1794F}"/>
                </a:ext>
              </a:extLst>
            </p:cNvPr>
            <p:cNvSpPr/>
            <p:nvPr/>
          </p:nvSpPr>
          <p:spPr>
            <a:xfrm>
              <a:off x="9706150"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8" name="矢印: 五方向 7">
              <a:extLst>
                <a:ext uri="{FF2B5EF4-FFF2-40B4-BE49-F238E27FC236}">
                  <a16:creationId xmlns:a16="http://schemas.microsoft.com/office/drawing/2014/main" id="{00F81C13-CC1E-4E33-AC60-0BCAA99C8B98}"/>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Tree>
    <p:extLst>
      <p:ext uri="{BB962C8B-B14F-4D97-AF65-F5344CB8AC3E}">
        <p14:creationId xmlns:p14="http://schemas.microsoft.com/office/powerpoint/2010/main" val="8881312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EB3F240-D04A-4BB4-8885-F17DB2233A9F}"/>
              </a:ext>
            </a:extLst>
          </p:cNvPr>
          <p:cNvSpPr>
            <a:spLocks noGrp="1"/>
          </p:cNvSpPr>
          <p:nvPr>
            <p:ph type="title"/>
          </p:nvPr>
        </p:nvSpPr>
        <p:spPr/>
        <p:txBody>
          <a:bodyPr/>
          <a:lstStyle/>
          <a:p>
            <a:r>
              <a:rPr kumimoji="1" lang="en-US" altLang="ja-JP" dirty="0"/>
              <a:t>5.</a:t>
            </a:r>
            <a:r>
              <a:rPr kumimoji="1" lang="ja-JP" altLang="en-US" dirty="0"/>
              <a:t>お問い合わせ先</a:t>
            </a:r>
          </a:p>
        </p:txBody>
      </p:sp>
      <p:sp>
        <p:nvSpPr>
          <p:cNvPr id="3" name="コンテンツ プレースホルダー 2">
            <a:extLst>
              <a:ext uri="{FF2B5EF4-FFF2-40B4-BE49-F238E27FC236}">
                <a16:creationId xmlns:a16="http://schemas.microsoft.com/office/drawing/2014/main" id="{3D8805B0-E801-4639-94C2-A88D7244E798}"/>
              </a:ext>
            </a:extLst>
          </p:cNvPr>
          <p:cNvSpPr>
            <a:spLocks noGrp="1"/>
          </p:cNvSpPr>
          <p:nvPr>
            <p:ph idx="1"/>
          </p:nvPr>
        </p:nvSpPr>
        <p:spPr/>
        <p:txBody>
          <a:bodyPr/>
          <a:lstStyle/>
          <a:p>
            <a:pPr marL="0" indent="0"/>
            <a:r>
              <a:rPr kumimoji="1" lang="ja-JP" altLang="en-US" dirty="0"/>
              <a:t>お問い合わせ、および</a:t>
            </a:r>
            <a:r>
              <a:rPr lang="ja-JP" altLang="en-US" dirty="0"/>
              <a:t>医療計画アンケートのご回答は以下の連絡先へお願いいたします。</a:t>
            </a:r>
            <a:br>
              <a:rPr lang="en-US" altLang="ja-JP" dirty="0"/>
            </a:br>
            <a:r>
              <a:rPr lang="ja-JP" altLang="en-US" dirty="0"/>
              <a:t>引き続きご協力のほどよろしくお願いいたします。</a:t>
            </a:r>
            <a:endParaRPr kumimoji="1" lang="ja-JP" altLang="en-US" dirty="0"/>
          </a:p>
        </p:txBody>
      </p:sp>
      <p:sp>
        <p:nvSpPr>
          <p:cNvPr id="4" name="正方形/長方形 3">
            <a:extLst>
              <a:ext uri="{FF2B5EF4-FFF2-40B4-BE49-F238E27FC236}">
                <a16:creationId xmlns:a16="http://schemas.microsoft.com/office/drawing/2014/main" id="{12110949-BE49-4B46-9697-2E945329C3C2}"/>
              </a:ext>
            </a:extLst>
          </p:cNvPr>
          <p:cNvSpPr/>
          <p:nvPr/>
        </p:nvSpPr>
        <p:spPr>
          <a:xfrm>
            <a:off x="3380096" y="2098343"/>
            <a:ext cx="5431809" cy="2661314"/>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nSpc>
                <a:spcPct val="90000"/>
              </a:lnSpc>
              <a:spcBef>
                <a:spcPct val="20000"/>
              </a:spcBef>
            </a:pPr>
            <a:r>
              <a:rPr lang="en-US" altLang="ja-JP" dirty="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調査事務局</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a:p>
            <a:pPr>
              <a:lnSpc>
                <a:spcPct val="90000"/>
              </a:lnSpc>
              <a:spcBef>
                <a:spcPct val="20000"/>
              </a:spcBef>
            </a:pP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lnSpc>
                <a:spcPct val="90000"/>
              </a:lnSpc>
              <a:spcBef>
                <a:spcPct val="20000"/>
              </a:spcBef>
            </a:pPr>
            <a:r>
              <a:rPr lang="ja-JP" altLang="en-US" dirty="0">
                <a:latin typeface="Meiryo UI" panose="020B0604030504040204" pitchFamily="50" charset="-128"/>
                <a:ea typeface="Meiryo UI" panose="020B0604030504040204" pitchFamily="50" charset="-128"/>
                <a:cs typeface="Meiryo UI" panose="020B0604030504040204" pitchFamily="50" charset="-128"/>
              </a:rPr>
              <a:t>国立精神・神経医療研究センター精神保健研究所</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lnSpc>
                <a:spcPct val="90000"/>
              </a:lnSpc>
              <a:spcBef>
                <a:spcPct val="20000"/>
              </a:spcBef>
            </a:pP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lnSpc>
                <a:spcPct val="90000"/>
              </a:lnSpc>
              <a:spcBef>
                <a:spcPct val="20000"/>
              </a:spcBef>
            </a:pPr>
            <a:r>
              <a:rPr lang="ja-JP" altLang="en-US" dirty="0">
                <a:latin typeface="Meiryo UI" panose="020B0604030504040204" pitchFamily="50" charset="-128"/>
                <a:ea typeface="Meiryo UI" panose="020B0604030504040204" pitchFamily="50" charset="-128"/>
                <a:cs typeface="Meiryo UI" panose="020B0604030504040204" pitchFamily="50" charset="-128"/>
              </a:rPr>
              <a:t>精神保健計画研究部</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lnSpc>
                <a:spcPct val="90000"/>
              </a:lnSpc>
              <a:spcBef>
                <a:spcPct val="20000"/>
              </a:spcBef>
            </a:pP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lnSpc>
                <a:spcPct val="90000"/>
              </a:lnSpc>
              <a:spcBef>
                <a:spcPct val="20000"/>
              </a:spcBef>
            </a:pPr>
            <a:r>
              <a:rPr lang="en-US" altLang="ja-JP" dirty="0">
                <a:latin typeface="Meiryo UI" panose="020B0604030504040204" pitchFamily="50" charset="-128"/>
                <a:ea typeface="Meiryo UI" panose="020B0604030504040204" pitchFamily="50" charset="-128"/>
                <a:cs typeface="Meiryo UI" panose="020B0604030504040204" pitchFamily="50" charset="-128"/>
              </a:rPr>
              <a:t>E-mail</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r>
              <a:rPr lang="en-US" altLang="ja-JP" dirty="0">
                <a:latin typeface="Meiryo UI" panose="020B0604030504040204" pitchFamily="50" charset="-128"/>
                <a:ea typeface="Meiryo UI" panose="020B0604030504040204" pitchFamily="50" charset="-128"/>
                <a:cs typeface="Meiryo UI" panose="020B0604030504040204" pitchFamily="50" charset="-128"/>
              </a:rPr>
              <a:t>630@ncnp.go.jp</a:t>
            </a:r>
          </a:p>
        </p:txBody>
      </p:sp>
    </p:spTree>
    <p:extLst>
      <p:ext uri="{BB962C8B-B14F-4D97-AF65-F5344CB8AC3E}">
        <p14:creationId xmlns:p14="http://schemas.microsoft.com/office/powerpoint/2010/main" val="2365762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正方形/長方形 35"/>
          <p:cNvSpPr/>
          <p:nvPr/>
        </p:nvSpPr>
        <p:spPr>
          <a:xfrm>
            <a:off x="1271466" y="2508952"/>
            <a:ext cx="4753025" cy="43184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8" name="二等辺三角形 27"/>
          <p:cNvSpPr/>
          <p:nvPr/>
        </p:nvSpPr>
        <p:spPr bwMode="auto">
          <a:xfrm>
            <a:off x="6168000" y="4639489"/>
            <a:ext cx="4608512" cy="390525"/>
          </a:xfrm>
          <a:prstGeom prst="triangle">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anchor="b"/>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バックアップ</a:t>
            </a:r>
            <a:endParaRPr kumimoji="0" lang="en-US" altLang="ja-JP"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p:txBody>
      </p:sp>
      <p:sp>
        <p:nvSpPr>
          <p:cNvPr id="4" name="テキスト ボックス 3"/>
          <p:cNvSpPr txBox="1"/>
          <p:nvPr/>
        </p:nvSpPr>
        <p:spPr>
          <a:xfrm>
            <a:off x="1143000" y="0"/>
            <a:ext cx="9906000"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精神疾患の医療体制</a:t>
            </a:r>
          </a:p>
        </p:txBody>
      </p:sp>
      <p:sp>
        <p:nvSpPr>
          <p:cNvPr id="5" name="テキスト ボックス 4"/>
          <p:cNvSpPr txBox="1"/>
          <p:nvPr/>
        </p:nvSpPr>
        <p:spPr>
          <a:xfrm>
            <a:off x="1199456" y="935200"/>
            <a:ext cx="9777536" cy="1384995"/>
          </a:xfrm>
          <a:prstGeom prst="rect">
            <a:avLst/>
          </a:prstGeom>
          <a:noFill/>
          <a:ln>
            <a:solidFill>
              <a:schemeClr val="tx2"/>
            </a:solidFill>
          </a:ln>
        </p:spPr>
        <p:txBody>
          <a:bodyPr wrap="square" rtlCol="0">
            <a:spAutoFit/>
          </a:bodyPr>
          <a:lstStyle/>
          <a:p>
            <a:pPr marL="180000" marR="0" lvl="0" indent="-457200" algn="l" defTabSz="914400" rtl="0" eaLnBrk="1" fontAlgn="auto" latinLnBrk="0" hangingPunct="1">
              <a:lnSpc>
                <a:spcPct val="100000"/>
              </a:lnSpc>
              <a:spcBef>
                <a:spcPts val="0"/>
              </a:spcBef>
              <a:spcAft>
                <a:spcPts val="0"/>
              </a:spcAft>
              <a:buClrTx/>
              <a:buSzTx/>
              <a:buFontTx/>
              <a:buNone/>
              <a:tabLst/>
              <a:defRPr/>
            </a:pPr>
            <a:r>
              <a:rPr kumimoji="1" lang="ja-JP" altLang="ja-JP" sz="1400" b="0" i="0" u="none" strike="noStrike" kern="1200" cap="none" spc="0" normalizeH="0" baseline="0" noProof="0" dirty="0">
                <a:ln>
                  <a:noFill/>
                </a:ln>
                <a:solidFill>
                  <a:prstClr val="black"/>
                </a:solidFill>
                <a:effectLst/>
                <a:uLnTx/>
                <a:uFillTx/>
                <a:latin typeface="Calibri"/>
                <a:ea typeface="ＭＳ Ｐゴシック"/>
                <a:cs typeface="+mn-cs"/>
              </a:rPr>
              <a:t>○</a:t>
            </a:r>
            <a:r>
              <a:rPr kumimoji="1" lang="ja-JP" altLang="en-US" sz="1400" b="0" i="0" u="none" strike="noStrike" kern="1200" cap="none" spc="0" normalizeH="0" baseline="0" noProof="0" dirty="0">
                <a:ln>
                  <a:noFill/>
                </a:ln>
                <a:solidFill>
                  <a:prstClr val="black"/>
                </a:solidFill>
                <a:effectLst/>
                <a:uLnTx/>
                <a:uFillTx/>
                <a:latin typeface="Calibri"/>
                <a:ea typeface="ＭＳ Ｐゴシック"/>
                <a:cs typeface="+mn-cs"/>
              </a:rPr>
              <a:t>　精神障害者が、地域の一員として安心して自分らしい暮らしをすることができるよう、精神障害にも対応した地域包括ケアシステムの構築を目指す。このため、平成</a:t>
            </a:r>
            <a:r>
              <a:rPr kumimoji="1" lang="en-US" altLang="ja-JP" sz="1400" b="0" i="0" u="none" strike="noStrike" kern="1200" cap="none" spc="0" normalizeH="0" baseline="0" noProof="0" dirty="0">
                <a:ln>
                  <a:noFill/>
                </a:ln>
                <a:solidFill>
                  <a:prstClr val="black"/>
                </a:solidFill>
                <a:effectLst/>
                <a:uLnTx/>
                <a:uFillTx/>
                <a:latin typeface="Calibri"/>
                <a:ea typeface="ＭＳ Ｐゴシック"/>
                <a:cs typeface="+mn-cs"/>
              </a:rPr>
              <a:t>32</a:t>
            </a:r>
            <a:r>
              <a:rPr kumimoji="1" lang="ja-JP" altLang="ja-JP" sz="1400" b="0" i="0" u="none" strike="noStrike" kern="1200" cap="none" spc="0" normalizeH="0" baseline="0" noProof="0" dirty="0">
                <a:ln>
                  <a:noFill/>
                </a:ln>
                <a:solidFill>
                  <a:prstClr val="black"/>
                </a:solidFill>
                <a:effectLst/>
                <a:uLnTx/>
                <a:uFillTx/>
                <a:latin typeface="Calibri"/>
                <a:ea typeface="ＭＳ Ｐゴシック"/>
                <a:cs typeface="+mn-cs"/>
              </a:rPr>
              <a:t>年</a:t>
            </a:r>
            <a:r>
              <a:rPr kumimoji="1" lang="ja-JP" altLang="en-US" sz="1400" b="0" i="0" u="none" strike="noStrike" kern="1200" cap="none" spc="0" normalizeH="0" baseline="0" noProof="0" dirty="0">
                <a:ln>
                  <a:noFill/>
                </a:ln>
                <a:solidFill>
                  <a:prstClr val="black"/>
                </a:solidFill>
                <a:effectLst/>
                <a:uLnTx/>
                <a:uFillTx/>
                <a:latin typeface="Calibri"/>
                <a:ea typeface="ＭＳ Ｐゴシック"/>
                <a:cs typeface="+mn-cs"/>
              </a:rPr>
              <a:t>度末</a:t>
            </a:r>
            <a:r>
              <a:rPr kumimoji="1" lang="ja-JP" altLang="ja-JP" sz="1400" b="0" i="0" u="none" strike="noStrike" kern="1200" cap="none" spc="0" normalizeH="0" baseline="0" noProof="0" dirty="0">
                <a:ln>
                  <a:noFill/>
                </a:ln>
                <a:solidFill>
                  <a:prstClr val="black"/>
                </a:solidFill>
                <a:effectLst/>
                <a:uLnTx/>
                <a:uFillTx/>
                <a:latin typeface="Calibri"/>
                <a:ea typeface="ＭＳ Ｐゴシック"/>
                <a:cs typeface="+mn-cs"/>
              </a:rPr>
              <a:t>・</a:t>
            </a:r>
            <a:r>
              <a:rPr kumimoji="1" lang="ja-JP" altLang="en-US" sz="1400" b="0" i="0" u="none" strike="noStrike" kern="1200" cap="none" spc="0" normalizeH="0" baseline="0" noProof="0" dirty="0">
                <a:ln>
                  <a:noFill/>
                </a:ln>
                <a:solidFill>
                  <a:prstClr val="black"/>
                </a:solidFill>
                <a:effectLst/>
                <a:uLnTx/>
                <a:uFillTx/>
                <a:latin typeface="Calibri"/>
                <a:ea typeface="ＭＳ Ｐゴシック"/>
                <a:cs typeface="+mn-cs"/>
              </a:rPr>
              <a:t>平成</a:t>
            </a:r>
            <a:r>
              <a:rPr kumimoji="1" lang="en-US" altLang="ja-JP" sz="1400" b="0" i="0" u="none" strike="noStrike" kern="1200" cap="none" spc="0" normalizeH="0" baseline="0" noProof="0" dirty="0">
                <a:ln>
                  <a:noFill/>
                </a:ln>
                <a:solidFill>
                  <a:prstClr val="black"/>
                </a:solidFill>
                <a:effectLst/>
                <a:uLnTx/>
                <a:uFillTx/>
                <a:latin typeface="Calibri"/>
                <a:ea typeface="ＭＳ Ｐゴシック"/>
                <a:cs typeface="+mn-cs"/>
              </a:rPr>
              <a:t>37</a:t>
            </a:r>
            <a:r>
              <a:rPr kumimoji="1" lang="ja-JP" altLang="ja-JP" sz="1400" b="0" i="0" u="none" strike="noStrike" kern="1200" cap="none" spc="0" normalizeH="0" baseline="0" noProof="0" dirty="0">
                <a:ln>
                  <a:noFill/>
                </a:ln>
                <a:solidFill>
                  <a:prstClr val="black"/>
                </a:solidFill>
                <a:effectLst/>
                <a:uLnTx/>
                <a:uFillTx/>
                <a:latin typeface="Calibri"/>
                <a:ea typeface="ＭＳ Ｐゴシック"/>
                <a:cs typeface="+mn-cs"/>
              </a:rPr>
              <a:t>年</a:t>
            </a:r>
            <a:r>
              <a:rPr kumimoji="1" lang="ja-JP" altLang="en-US" sz="1400" b="0" i="0" u="none" strike="noStrike" kern="1200" cap="none" spc="0" normalizeH="0" baseline="0" noProof="0" dirty="0">
                <a:ln>
                  <a:noFill/>
                </a:ln>
                <a:solidFill>
                  <a:prstClr val="black"/>
                </a:solidFill>
                <a:effectLst/>
                <a:uLnTx/>
                <a:uFillTx/>
                <a:latin typeface="Calibri"/>
                <a:ea typeface="ＭＳ Ｐゴシック"/>
                <a:cs typeface="+mn-cs"/>
              </a:rPr>
              <a:t>（</a:t>
            </a:r>
            <a:r>
              <a:rPr kumimoji="1" lang="en-US" altLang="ja-JP" sz="1400" b="0" i="0" u="none" strike="noStrike" kern="1200" cap="none" spc="0" normalizeH="0" baseline="0" noProof="0" dirty="0">
                <a:ln>
                  <a:noFill/>
                </a:ln>
                <a:solidFill>
                  <a:prstClr val="black"/>
                </a:solidFill>
                <a:effectLst/>
                <a:uLnTx/>
                <a:uFillTx/>
                <a:latin typeface="Calibri"/>
                <a:ea typeface="ＭＳ Ｐゴシック"/>
                <a:cs typeface="+mn-cs"/>
              </a:rPr>
              <a:t>2025</a:t>
            </a:r>
            <a:r>
              <a:rPr kumimoji="1" lang="ja-JP" altLang="en-US" sz="1400" b="0" i="0" u="none" strike="noStrike" kern="1200" cap="none" spc="0" normalizeH="0" baseline="0" noProof="0" dirty="0">
                <a:ln>
                  <a:noFill/>
                </a:ln>
                <a:solidFill>
                  <a:prstClr val="black"/>
                </a:solidFill>
                <a:effectLst/>
                <a:uLnTx/>
                <a:uFillTx/>
                <a:latin typeface="Calibri"/>
                <a:ea typeface="ＭＳ Ｐゴシック"/>
                <a:cs typeface="+mn-cs"/>
              </a:rPr>
              <a:t>年）</a:t>
            </a:r>
            <a:r>
              <a:rPr kumimoji="1" lang="ja-JP" altLang="ja-JP" sz="1400" b="0" i="0" u="none" strike="noStrike" kern="1200" cap="none" spc="0" normalizeH="0" baseline="0" noProof="0" dirty="0">
                <a:ln>
                  <a:noFill/>
                </a:ln>
                <a:solidFill>
                  <a:prstClr val="black"/>
                </a:solidFill>
                <a:effectLst/>
                <a:uLnTx/>
                <a:uFillTx/>
                <a:latin typeface="Calibri"/>
                <a:ea typeface="ＭＳ Ｐゴシック"/>
                <a:cs typeface="+mn-cs"/>
              </a:rPr>
              <a:t>の精神病床における入院需要（患者数）及び、地域移行に伴う基盤整備量（利用者数）の目標を明確にした上で、</a:t>
            </a:r>
            <a:r>
              <a:rPr kumimoji="1" lang="ja-JP" altLang="en-US" sz="1400" b="0" i="0" u="none" strike="noStrike" kern="1200" cap="none" spc="0" normalizeH="0" baseline="0" noProof="0" dirty="0">
                <a:ln>
                  <a:noFill/>
                </a:ln>
                <a:solidFill>
                  <a:prstClr val="black"/>
                </a:solidFill>
                <a:effectLst/>
                <a:uLnTx/>
                <a:uFillTx/>
                <a:latin typeface="Calibri"/>
                <a:ea typeface="ＭＳ Ｐゴシック"/>
                <a:cs typeface="+mn-cs"/>
              </a:rPr>
              <a:t>障害福祉計画等と整合性を図りながら</a:t>
            </a:r>
            <a:r>
              <a:rPr kumimoji="1" lang="ja-JP" altLang="ja-JP" sz="1400" b="0" i="0" u="none" strike="noStrike" kern="1200" cap="none" spc="0" normalizeH="0" baseline="0" noProof="0" dirty="0">
                <a:ln>
                  <a:noFill/>
                </a:ln>
                <a:solidFill>
                  <a:prstClr val="black"/>
                </a:solidFill>
                <a:effectLst/>
                <a:uLnTx/>
                <a:uFillTx/>
                <a:latin typeface="Calibri"/>
                <a:ea typeface="ＭＳ Ｐゴシック"/>
                <a:cs typeface="+mn-cs"/>
              </a:rPr>
              <a:t>基盤整備を推し進める。</a:t>
            </a:r>
            <a:endParaRPr kumimoji="1" lang="en-US" altLang="ja-JP" sz="1400" b="0" i="0" u="none" strike="noStrike" kern="1200" cap="none" spc="0" normalizeH="0" baseline="0" noProof="0" dirty="0">
              <a:ln>
                <a:noFill/>
              </a:ln>
              <a:solidFill>
                <a:prstClr val="black"/>
              </a:solidFill>
              <a:effectLst/>
              <a:uLnTx/>
              <a:uFillTx/>
              <a:latin typeface="Calibri"/>
              <a:ea typeface="ＭＳ Ｐゴシック"/>
              <a:cs typeface="+mn-cs"/>
            </a:endParaRPr>
          </a:p>
          <a:p>
            <a:pPr marL="180000" marR="0" lvl="0" indent="-457200" algn="l" defTabSz="914400" rtl="0" eaLnBrk="1" fontAlgn="auto" latinLnBrk="0" hangingPunct="1">
              <a:lnSpc>
                <a:spcPct val="100000"/>
              </a:lnSpc>
              <a:spcBef>
                <a:spcPts val="0"/>
              </a:spcBef>
              <a:spcAft>
                <a:spcPts val="0"/>
              </a:spcAft>
              <a:buClrTx/>
              <a:buSzTx/>
              <a:buFontTx/>
              <a:buNone/>
              <a:tabLst/>
              <a:defRPr/>
            </a:pPr>
            <a:r>
              <a:rPr kumimoji="1" lang="ja-JP" altLang="ja-JP" sz="1400" b="0" i="0" u="none" strike="noStrike" kern="1200" cap="none" spc="0" normalizeH="0" baseline="0" noProof="0" dirty="0">
                <a:ln>
                  <a:noFill/>
                </a:ln>
                <a:solidFill>
                  <a:prstClr val="black"/>
                </a:solidFill>
                <a:effectLst/>
                <a:uLnTx/>
                <a:uFillTx/>
                <a:latin typeface="Calibri"/>
                <a:ea typeface="ＭＳ Ｐゴシック"/>
                <a:cs typeface="+mn-cs"/>
              </a:rPr>
              <a:t>○</a:t>
            </a:r>
            <a:r>
              <a:rPr kumimoji="1" lang="ja-JP" altLang="en-US" sz="1400" b="0" i="0" u="none" strike="noStrike" kern="1200" cap="none" spc="0" normalizeH="0" baseline="0" noProof="0" dirty="0">
                <a:ln>
                  <a:noFill/>
                </a:ln>
                <a:solidFill>
                  <a:prstClr val="black"/>
                </a:solidFill>
                <a:effectLst/>
                <a:uLnTx/>
                <a:uFillTx/>
                <a:latin typeface="Calibri"/>
                <a:ea typeface="ＭＳ Ｐゴシック"/>
                <a:cs typeface="+mn-cs"/>
              </a:rPr>
              <a:t>　</a:t>
            </a:r>
            <a:r>
              <a:rPr kumimoji="1" lang="ja-JP" altLang="ja-JP" sz="1400" b="0" i="0" u="none" strike="noStrike" kern="1200" cap="none" spc="0" normalizeH="0" baseline="0" noProof="0" dirty="0">
                <a:ln>
                  <a:noFill/>
                </a:ln>
                <a:solidFill>
                  <a:prstClr val="black"/>
                </a:solidFill>
                <a:effectLst/>
                <a:uLnTx/>
                <a:uFillTx/>
                <a:latin typeface="Calibri"/>
                <a:ea typeface="ＭＳ Ｐゴシック"/>
                <a:cs typeface="+mn-cs"/>
              </a:rPr>
              <a:t>統合失調症、うつ病・躁うつ病、認知症、児童・思春期精神疾患、依存症などの多様な精神疾患等に対応できる医療</a:t>
            </a:r>
            <a:r>
              <a:rPr kumimoji="1" lang="ja-JP" altLang="en-US" sz="1400" b="0" i="0" u="none" strike="noStrike" kern="1200" cap="none" spc="0" normalizeH="0" baseline="0" noProof="0" dirty="0">
                <a:ln>
                  <a:noFill/>
                </a:ln>
                <a:solidFill>
                  <a:prstClr val="black"/>
                </a:solidFill>
                <a:effectLst/>
                <a:uLnTx/>
                <a:uFillTx/>
                <a:latin typeface="Calibri"/>
                <a:ea typeface="ＭＳ Ｐゴシック"/>
                <a:cs typeface="+mn-cs"/>
              </a:rPr>
              <a:t>連携</a:t>
            </a:r>
            <a:r>
              <a:rPr kumimoji="1" lang="ja-JP" altLang="ja-JP" sz="1400" b="0" i="0" u="none" strike="noStrike" kern="1200" cap="none" spc="0" normalizeH="0" baseline="0" noProof="0" dirty="0">
                <a:ln>
                  <a:noFill/>
                </a:ln>
                <a:solidFill>
                  <a:prstClr val="black"/>
                </a:solidFill>
                <a:effectLst/>
                <a:uLnTx/>
                <a:uFillTx/>
                <a:latin typeface="Calibri"/>
                <a:ea typeface="ＭＳ Ｐゴシック"/>
                <a:cs typeface="+mn-cs"/>
              </a:rPr>
              <a:t>体制の構築に向けて、</a:t>
            </a:r>
            <a:r>
              <a:rPr kumimoji="1" lang="ja-JP" altLang="en-US" sz="14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a:cs typeface="+mn-cs"/>
              </a:rPr>
              <a:t>多様な精神疾患等ごとに医療機関の役割分担・連携を推進するとともに、患者本位の医療を実現していけるよう、</a:t>
            </a:r>
            <a:r>
              <a:rPr kumimoji="1" lang="ja-JP" altLang="ja-JP" sz="1400" b="0" i="0" u="none" strike="noStrike" kern="1200" cap="none" spc="0" normalizeH="0" baseline="0" noProof="0" dirty="0">
                <a:ln>
                  <a:noFill/>
                </a:ln>
                <a:solidFill>
                  <a:prstClr val="black"/>
                </a:solidFill>
                <a:effectLst/>
                <a:uLnTx/>
                <a:uFillTx/>
                <a:latin typeface="Calibri"/>
                <a:ea typeface="ＭＳ Ｐゴシック"/>
                <a:cs typeface="+mn-cs"/>
              </a:rPr>
              <a:t>各医療機関の医療機能を明確化する。</a:t>
            </a:r>
            <a:endParaRPr kumimoji="1" lang="en-US" altLang="ja-JP" sz="1400" b="0" i="0" u="none" strike="noStrike" kern="1200" cap="none" spc="0" normalizeH="0" baseline="0" noProof="0" dirty="0">
              <a:ln>
                <a:noFill/>
              </a:ln>
              <a:solidFill>
                <a:prstClr val="black"/>
              </a:solidFill>
              <a:effectLst/>
              <a:uLnTx/>
              <a:uFillTx/>
              <a:latin typeface="Calibri"/>
              <a:ea typeface="ＭＳ Ｐゴシック"/>
              <a:cs typeface="+mn-cs"/>
            </a:endParaRPr>
          </a:p>
        </p:txBody>
      </p:sp>
      <p:sp>
        <p:nvSpPr>
          <p:cNvPr id="6" name="テキスト ボックス 5"/>
          <p:cNvSpPr txBox="1"/>
          <p:nvPr/>
        </p:nvSpPr>
        <p:spPr>
          <a:xfrm>
            <a:off x="1199456" y="596634"/>
            <a:ext cx="1008112" cy="338554"/>
          </a:xfrm>
          <a:prstGeom prst="rect">
            <a:avLst/>
          </a:prstGeom>
          <a:no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Calibri"/>
                <a:ea typeface="ＭＳ Ｐゴシック"/>
                <a:cs typeface="+mn-cs"/>
              </a:rPr>
              <a:t>【</a:t>
            </a:r>
            <a:r>
              <a:rPr kumimoji="1" lang="ja-JP" altLang="en-US" sz="1600" b="0" i="0" u="none" strike="noStrike" kern="1200" cap="none" spc="0" normalizeH="0" baseline="0" noProof="0" dirty="0">
                <a:ln>
                  <a:noFill/>
                </a:ln>
                <a:solidFill>
                  <a:prstClr val="black"/>
                </a:solidFill>
                <a:effectLst/>
                <a:uLnTx/>
                <a:uFillTx/>
                <a:latin typeface="Calibri"/>
                <a:ea typeface="ＭＳ Ｐゴシック"/>
                <a:cs typeface="+mn-cs"/>
              </a:rPr>
              <a:t>概要</a:t>
            </a:r>
            <a:r>
              <a:rPr kumimoji="1" lang="en-US" altLang="ja-JP" sz="1600" b="0" i="0" u="none" strike="noStrike" kern="1200" cap="none" spc="0" normalizeH="0" baseline="0" noProof="0" dirty="0">
                <a:ln>
                  <a:noFill/>
                </a:ln>
                <a:solidFill>
                  <a:prstClr val="black"/>
                </a:solidFill>
                <a:effectLst/>
                <a:uLnTx/>
                <a:uFillTx/>
                <a:latin typeface="Calibri"/>
                <a:ea typeface="ＭＳ Ｐゴシック"/>
                <a:cs typeface="+mn-cs"/>
              </a:rPr>
              <a:t>】</a:t>
            </a:r>
            <a:endParaRPr kumimoji="1" lang="ja-JP" altLang="en-US" sz="1600" b="0" i="0" u="none" strike="noStrike" kern="1200" cap="none" spc="0" normalizeH="0" baseline="0" noProof="0" dirty="0">
              <a:ln>
                <a:noFill/>
              </a:ln>
              <a:solidFill>
                <a:prstClr val="black"/>
              </a:solidFill>
              <a:effectLst/>
              <a:uLnTx/>
              <a:uFillTx/>
              <a:latin typeface="Calibri"/>
              <a:ea typeface="ＭＳ Ｐゴシック"/>
              <a:cs typeface="+mn-cs"/>
            </a:endParaRPr>
          </a:p>
        </p:txBody>
      </p:sp>
      <p:sp>
        <p:nvSpPr>
          <p:cNvPr id="8" name="正方形/長方形 7"/>
          <p:cNvSpPr/>
          <p:nvPr/>
        </p:nvSpPr>
        <p:spPr>
          <a:xfrm>
            <a:off x="6096000" y="2508952"/>
            <a:ext cx="4824536" cy="431849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1" name="角丸四角形 5"/>
          <p:cNvSpPr/>
          <p:nvPr/>
        </p:nvSpPr>
        <p:spPr bwMode="auto">
          <a:xfrm>
            <a:off x="6131996" y="5076604"/>
            <a:ext cx="4680520" cy="1697708"/>
          </a:xfrm>
          <a:prstGeom prst="roundRect">
            <a:avLst>
              <a:gd name="adj" fmla="val 8523"/>
            </a:avLst>
          </a:prstGeom>
          <a:solidFill>
            <a:srgbClr val="FFFF99"/>
          </a:solidFill>
          <a:ln/>
        </p:spPr>
        <p:style>
          <a:lnRef idx="1">
            <a:schemeClr val="accent2"/>
          </a:lnRef>
          <a:fillRef idx="2">
            <a:schemeClr val="accent2"/>
          </a:fillRef>
          <a:effectRef idx="1">
            <a:schemeClr val="accent2"/>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（難治性精神疾患や処遇困難事例等にも対応できるように、</a:t>
            </a:r>
            <a:endParaRPr kumimoji="0" lang="en-US" altLang="ja-JP"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都道府県立精神科病院に加えて、民間病院、大学病院、</a:t>
            </a:r>
            <a:endParaRPr kumimoji="0" lang="en-US" altLang="ja-JP"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国立病院なども参画した医療連携体制を構築することが望ましい）</a:t>
            </a:r>
            <a:endParaRPr kumimoji="0" lang="en-US" altLang="ja-JP"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p:txBody>
      </p:sp>
      <p:sp>
        <p:nvSpPr>
          <p:cNvPr id="22" name="円/楕円 21"/>
          <p:cNvSpPr/>
          <p:nvPr/>
        </p:nvSpPr>
        <p:spPr bwMode="auto">
          <a:xfrm>
            <a:off x="6157072" y="2990835"/>
            <a:ext cx="4619447" cy="1335211"/>
          </a:xfrm>
          <a:prstGeom prst="ellipse">
            <a:avLst/>
          </a:prstGeom>
          <a:ln/>
        </p:spPr>
        <p:style>
          <a:lnRef idx="1">
            <a:schemeClr val="accent6"/>
          </a:lnRef>
          <a:fillRef idx="2">
            <a:schemeClr val="accent6"/>
          </a:fillRef>
          <a:effectRef idx="1">
            <a:schemeClr val="accent6"/>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8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8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8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8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精神医療圏</a:t>
            </a:r>
            <a:endParaRPr kumimoji="0" lang="en-US" altLang="ja-JP" sz="18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8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p:txBody>
      </p:sp>
      <p:sp>
        <p:nvSpPr>
          <p:cNvPr id="23" name="角丸四角形 22"/>
          <p:cNvSpPr/>
          <p:nvPr/>
        </p:nvSpPr>
        <p:spPr>
          <a:xfrm>
            <a:off x="6146089" y="2741892"/>
            <a:ext cx="2470191" cy="545201"/>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多様な精神疾患等ごとに</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地域精神科医療提供機能を担う</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医療機関</a:t>
            </a:r>
          </a:p>
        </p:txBody>
      </p:sp>
      <p:sp>
        <p:nvSpPr>
          <p:cNvPr id="24" name="角丸四角形 46"/>
          <p:cNvSpPr/>
          <p:nvPr/>
        </p:nvSpPr>
        <p:spPr>
          <a:xfrm>
            <a:off x="6146245" y="4050996"/>
            <a:ext cx="2470191" cy="546201"/>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多様な精神疾患等ごとに</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地域連携拠点機能を担う</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医療機関</a:t>
            </a:r>
          </a:p>
        </p:txBody>
      </p:sp>
      <p:sp>
        <p:nvSpPr>
          <p:cNvPr id="25" name="角丸四角形 46"/>
          <p:cNvSpPr/>
          <p:nvPr/>
        </p:nvSpPr>
        <p:spPr>
          <a:xfrm>
            <a:off x="8760305" y="2741892"/>
            <a:ext cx="1246055" cy="545201"/>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その他の</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医療機関</a:t>
            </a:r>
          </a:p>
        </p:txBody>
      </p:sp>
      <p:sp>
        <p:nvSpPr>
          <p:cNvPr id="26" name="角丸四角形 46"/>
          <p:cNvSpPr/>
          <p:nvPr/>
        </p:nvSpPr>
        <p:spPr>
          <a:xfrm>
            <a:off x="10128483" y="3117047"/>
            <a:ext cx="726447" cy="412516"/>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市町村</a:t>
            </a:r>
          </a:p>
        </p:txBody>
      </p:sp>
      <p:sp>
        <p:nvSpPr>
          <p:cNvPr id="27" name="角丸四角形 46"/>
          <p:cNvSpPr/>
          <p:nvPr/>
        </p:nvSpPr>
        <p:spPr>
          <a:xfrm>
            <a:off x="8782208" y="4050996"/>
            <a:ext cx="1246055" cy="546201"/>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保健所</a:t>
            </a:r>
          </a:p>
        </p:txBody>
      </p:sp>
      <p:sp>
        <p:nvSpPr>
          <p:cNvPr id="29" name="角丸四角形 46"/>
          <p:cNvSpPr/>
          <p:nvPr/>
        </p:nvSpPr>
        <p:spPr>
          <a:xfrm>
            <a:off x="6182099" y="5116388"/>
            <a:ext cx="2290169" cy="546201"/>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多様な精神疾患等ごとに</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都道府県連携拠点機能を担う</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医療機関</a:t>
            </a:r>
          </a:p>
        </p:txBody>
      </p:sp>
      <p:sp>
        <p:nvSpPr>
          <p:cNvPr id="30" name="角丸四角形 46"/>
          <p:cNvSpPr/>
          <p:nvPr/>
        </p:nvSpPr>
        <p:spPr>
          <a:xfrm>
            <a:off x="8558376" y="5116388"/>
            <a:ext cx="886015" cy="546201"/>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都道府県</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本庁</a:t>
            </a:r>
          </a:p>
        </p:txBody>
      </p:sp>
      <p:sp>
        <p:nvSpPr>
          <p:cNvPr id="31" name="角丸四角形 46"/>
          <p:cNvSpPr/>
          <p:nvPr/>
        </p:nvSpPr>
        <p:spPr>
          <a:xfrm>
            <a:off x="9588380" y="5116388"/>
            <a:ext cx="1152136" cy="546201"/>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精神保健福祉</a:t>
            </a:r>
            <a:endParaRPr kumimoji="0" lang="en-US" altLang="ja-JP"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endParaRPr>
          </a:p>
          <a:p>
            <a:pPr marL="0" marR="0" lvl="0" indent="0" algn="ctr" defTabSz="957709" rtl="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solidFill>
                <a:effectLst/>
                <a:uLnTx/>
                <a:uFillTx/>
                <a:latin typeface="MS Gothic" pitchFamily="49" charset="-128"/>
                <a:ea typeface="MS Gothic" pitchFamily="49" charset="-128"/>
                <a:cs typeface="+mn-cs"/>
              </a:rPr>
              <a:t>センター</a:t>
            </a:r>
          </a:p>
        </p:txBody>
      </p:sp>
      <p:sp>
        <p:nvSpPr>
          <p:cNvPr id="32" name="角丸四角形 5"/>
          <p:cNvSpPr/>
          <p:nvPr/>
        </p:nvSpPr>
        <p:spPr bwMode="auto">
          <a:xfrm>
            <a:off x="6528048" y="3621103"/>
            <a:ext cx="3960440" cy="359540"/>
          </a:xfrm>
          <a:prstGeom prst="roundRect">
            <a:avLst/>
          </a:prstGeom>
          <a:ln/>
        </p:spPr>
        <p:style>
          <a:lnRef idx="1">
            <a:schemeClr val="accent6"/>
          </a:lnRef>
          <a:fillRef idx="2">
            <a:schemeClr val="accent6"/>
          </a:fillRef>
          <a:effectRef idx="1">
            <a:schemeClr val="accent6"/>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精神医療圏ごとの医療</a:t>
            </a:r>
            <a:r>
              <a:rPr kumimoji="0" lang="ja-JP" altLang="ja-JP"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関係者</a:t>
            </a:r>
            <a:r>
              <a:rPr kumimoji="0" lang="ja-JP" altLang="en-US"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等</a:t>
            </a:r>
            <a:r>
              <a:rPr kumimoji="0" lang="ja-JP" altLang="ja-JP"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による協議の場</a:t>
            </a:r>
            <a:endParaRPr kumimoji="0" lang="en-US" altLang="ja-JP"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精神疾患に関する圏域連携会議</a:t>
            </a:r>
            <a:endParaRPr kumimoji="0" lang="en-US" altLang="ja-JP" sz="11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p:txBody>
      </p:sp>
      <p:sp>
        <p:nvSpPr>
          <p:cNvPr id="33" name="角丸四角形 5"/>
          <p:cNvSpPr/>
          <p:nvPr/>
        </p:nvSpPr>
        <p:spPr bwMode="auto">
          <a:xfrm>
            <a:off x="6835033" y="5779120"/>
            <a:ext cx="3473445" cy="431020"/>
          </a:xfrm>
          <a:prstGeom prst="roundRect">
            <a:avLst/>
          </a:prstGeom>
          <a:solidFill>
            <a:srgbClr val="FFFF99"/>
          </a:solidFill>
          <a:ln/>
        </p:spPr>
        <p:style>
          <a:lnRef idx="1">
            <a:schemeClr val="accent2"/>
          </a:lnRef>
          <a:fillRef idx="2">
            <a:schemeClr val="accent2"/>
          </a:fillRef>
          <a:effectRef idx="1">
            <a:schemeClr val="accent2"/>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都道府県ごとの医療</a:t>
            </a:r>
            <a:r>
              <a:rPr kumimoji="0" lang="ja-JP" altLang="ja-JP"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関係者</a:t>
            </a:r>
            <a:r>
              <a:rPr kumimoji="0" lang="ja-JP" altLang="en-US"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等</a:t>
            </a:r>
            <a:r>
              <a:rPr kumimoji="0" lang="ja-JP" altLang="ja-JP"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による協議の場</a:t>
            </a:r>
            <a:endParaRPr kumimoji="0" lang="en-US" altLang="ja-JP" sz="1200" b="1"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精神疾患に関する作業部会</a:t>
            </a:r>
            <a:endParaRPr kumimoji="0" lang="en-US" altLang="ja-JP" sz="1100" b="0" i="0" u="none" strike="noStrike" kern="0" cap="none" spc="0" normalizeH="0" baseline="30000" noProof="0" dirty="0">
              <a:ln>
                <a:noFill/>
              </a:ln>
              <a:solidFill>
                <a:prstClr val="black"/>
              </a:solidFill>
              <a:effectLst/>
              <a:uLnTx/>
              <a:uFillTx/>
              <a:latin typeface="HG丸ｺﾞｼｯｸM-PRO" pitchFamily="50" charset="-128"/>
              <a:ea typeface="HG丸ｺﾞｼｯｸM-PRO" pitchFamily="50" charset="-128"/>
              <a:cs typeface="+mn-cs"/>
            </a:endParaRPr>
          </a:p>
        </p:txBody>
      </p:sp>
      <p:sp>
        <p:nvSpPr>
          <p:cNvPr id="34" name="テキスト ボックス 33"/>
          <p:cNvSpPr txBox="1"/>
          <p:nvPr/>
        </p:nvSpPr>
        <p:spPr>
          <a:xfrm>
            <a:off x="6416288" y="2355061"/>
            <a:ext cx="4314001" cy="307777"/>
          </a:xfrm>
          <a:prstGeom prst="rect">
            <a:avLst/>
          </a:prstGeom>
          <a:ln/>
        </p:spPr>
        <p:style>
          <a:lnRef idx="1">
            <a:schemeClr val="accent5"/>
          </a:lnRef>
          <a:fillRef idx="2">
            <a:schemeClr val="accent5"/>
          </a:fillRef>
          <a:effectRef idx="1">
            <a:schemeClr val="accent5"/>
          </a:effectRef>
          <a:fontRef idx="minor">
            <a:schemeClr val="dk1"/>
          </a:fontRef>
        </p:style>
        <p:txBody>
          <a:bodyPr wrap="none" rtlCol="0">
            <a:spAutoFit/>
          </a:bodyPr>
          <a:lstStyle/>
          <a:p>
            <a:pPr marL="0" marR="0" lvl="0" indent="0" algn="l" defTabSz="87943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多様な精神疾患等に対応できる医療連携体制の構築</a:t>
            </a:r>
          </a:p>
        </p:txBody>
      </p:sp>
      <p:sp>
        <p:nvSpPr>
          <p:cNvPr id="35" name="テキスト ボックス 34"/>
          <p:cNvSpPr txBox="1"/>
          <p:nvPr/>
        </p:nvSpPr>
        <p:spPr>
          <a:xfrm>
            <a:off x="1449210" y="2355061"/>
            <a:ext cx="4314001" cy="307777"/>
          </a:xfrm>
          <a:prstGeom prst="rect">
            <a:avLst/>
          </a:prstGeom>
          <a:ln/>
        </p:spPr>
        <p:style>
          <a:lnRef idx="1">
            <a:schemeClr val="accent5"/>
          </a:lnRef>
          <a:fillRef idx="2">
            <a:schemeClr val="accent5"/>
          </a:fillRef>
          <a:effectRef idx="1">
            <a:schemeClr val="accent5"/>
          </a:effectRef>
          <a:fontRef idx="minor">
            <a:schemeClr val="dk1"/>
          </a:fontRef>
        </p:style>
        <p:txBody>
          <a:bodyPr wrap="none" rtlCol="0">
            <a:spAutoFit/>
          </a:bodyPr>
          <a:lstStyle/>
          <a:p>
            <a:pPr marL="0" marR="0" lvl="0" indent="0" algn="l" defTabSz="87943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精神障害にも対応した地域包括ケアシステムの構築</a:t>
            </a:r>
          </a:p>
        </p:txBody>
      </p:sp>
      <p:sp>
        <p:nvSpPr>
          <p:cNvPr id="37" name="角丸四角形 53"/>
          <p:cNvSpPr/>
          <p:nvPr/>
        </p:nvSpPr>
        <p:spPr>
          <a:xfrm>
            <a:off x="1343476" y="2687856"/>
            <a:ext cx="4573967" cy="2825028"/>
          </a:xfrm>
          <a:prstGeom prst="roundRect">
            <a:avLst/>
          </a:prstGeom>
          <a:ln/>
        </p:spPr>
        <p:style>
          <a:lnRef idx="1">
            <a:schemeClr val="accent6"/>
          </a:lnRef>
          <a:fillRef idx="2">
            <a:schemeClr val="accent6"/>
          </a:fillRef>
          <a:effectRef idx="1">
            <a:schemeClr val="accent6"/>
          </a:effectRef>
          <a:fontRef idx="minor">
            <a:schemeClr val="dk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8" name="円/楕円 56"/>
          <p:cNvSpPr/>
          <p:nvPr/>
        </p:nvSpPr>
        <p:spPr>
          <a:xfrm>
            <a:off x="1473844" y="2745783"/>
            <a:ext cx="4296246" cy="2826654"/>
          </a:xfrm>
          <a:prstGeom prst="ellipse">
            <a:avLst/>
          </a:prstGeom>
        </p:spPr>
        <p:style>
          <a:lnRef idx="1">
            <a:schemeClr val="accent2"/>
          </a:lnRef>
          <a:fillRef idx="2">
            <a:schemeClr val="accent2"/>
          </a:fillRef>
          <a:effectRef idx="1">
            <a:schemeClr val="accent2"/>
          </a:effectRef>
          <a:fontRef idx="minor">
            <a:schemeClr val="dk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9" name="円/楕円 56"/>
          <p:cNvSpPr/>
          <p:nvPr/>
        </p:nvSpPr>
        <p:spPr>
          <a:xfrm>
            <a:off x="1991545" y="3454076"/>
            <a:ext cx="3178143" cy="1709261"/>
          </a:xfrm>
          <a:prstGeom prst="ellipse">
            <a:avLst/>
          </a:prstGeom>
        </p:spPr>
        <p:style>
          <a:lnRef idx="1">
            <a:schemeClr val="accent3"/>
          </a:lnRef>
          <a:fillRef idx="2">
            <a:schemeClr val="accent3"/>
          </a:fillRef>
          <a:effectRef idx="1">
            <a:schemeClr val="accent3"/>
          </a:effectRef>
          <a:fontRef idx="minor">
            <a:schemeClr val="dk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0" name="左カーブ矢印 76"/>
          <p:cNvSpPr/>
          <p:nvPr/>
        </p:nvSpPr>
        <p:spPr>
          <a:xfrm rot="1592324" flipH="1">
            <a:off x="2742061" y="4393934"/>
            <a:ext cx="350594" cy="598855"/>
          </a:xfrm>
          <a:prstGeom prst="curvedLeftArrow">
            <a:avLst/>
          </a:prstGeom>
        </p:spPr>
        <p:style>
          <a:lnRef idx="1">
            <a:schemeClr val="accent3"/>
          </a:lnRef>
          <a:fillRef idx="3">
            <a:schemeClr val="accent3"/>
          </a:fillRef>
          <a:effectRef idx="2">
            <a:schemeClr val="accent3"/>
          </a:effectRef>
          <a:fontRef idx="minor">
            <a:schemeClr val="lt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1" name="右カーブ矢印 75"/>
          <p:cNvSpPr/>
          <p:nvPr/>
        </p:nvSpPr>
        <p:spPr>
          <a:xfrm rot="9768053">
            <a:off x="4310887" y="4298630"/>
            <a:ext cx="408810" cy="830791"/>
          </a:xfrm>
          <a:prstGeom prst="curvedRightArrow">
            <a:avLst>
              <a:gd name="adj1" fmla="val 23452"/>
              <a:gd name="adj2" fmla="val 50000"/>
              <a:gd name="adj3" fmla="val 26143"/>
            </a:avLst>
          </a:prstGeom>
        </p:spPr>
        <p:style>
          <a:lnRef idx="1">
            <a:schemeClr val="accent6"/>
          </a:lnRef>
          <a:fillRef idx="3">
            <a:schemeClr val="accent6"/>
          </a:fillRef>
          <a:effectRef idx="2">
            <a:schemeClr val="accent6"/>
          </a:effectRef>
          <a:fontRef idx="minor">
            <a:schemeClr val="lt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2" name="円/楕円 37"/>
          <p:cNvSpPr/>
          <p:nvPr/>
        </p:nvSpPr>
        <p:spPr>
          <a:xfrm>
            <a:off x="2847911" y="4001287"/>
            <a:ext cx="1472281" cy="654100"/>
          </a:xfrm>
          <a:prstGeom prst="ellipse">
            <a:avLst/>
          </a:prstGeom>
        </p:spPr>
        <p:style>
          <a:lnRef idx="1">
            <a:schemeClr val="accent4"/>
          </a:lnRef>
          <a:fillRef idx="2">
            <a:schemeClr val="accent4"/>
          </a:fillRef>
          <a:effectRef idx="1">
            <a:schemeClr val="accent4"/>
          </a:effectRef>
          <a:fontRef idx="minor">
            <a:schemeClr val="dk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3" name="円/楕円 35"/>
          <p:cNvSpPr/>
          <p:nvPr/>
        </p:nvSpPr>
        <p:spPr>
          <a:xfrm>
            <a:off x="2510526" y="4944414"/>
            <a:ext cx="892375" cy="446631"/>
          </a:xfrm>
          <a:prstGeom prst="ellipse">
            <a:avLst/>
          </a:prstGeom>
        </p:spPr>
        <p:style>
          <a:lnRef idx="1">
            <a:schemeClr val="accent4"/>
          </a:lnRef>
          <a:fillRef idx="2">
            <a:schemeClr val="accent4"/>
          </a:fillRef>
          <a:effectRef idx="1">
            <a:schemeClr val="accent4"/>
          </a:effectRef>
          <a:fontRef idx="minor">
            <a:schemeClr val="dk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4" name="テキスト ボックス 43"/>
          <p:cNvSpPr txBox="1"/>
          <p:nvPr/>
        </p:nvSpPr>
        <p:spPr>
          <a:xfrm>
            <a:off x="2274072" y="2732156"/>
            <a:ext cx="1170130" cy="338367"/>
          </a:xfrm>
          <a:prstGeom prst="rect">
            <a:avLst/>
          </a:prstGeom>
          <a:noFill/>
        </p:spPr>
        <p:txBody>
          <a:bodyPr wrap="square" lIns="91376" tIns="45691" rIns="91376" bIns="45691"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599" b="1" i="0" u="none" strike="noStrike" kern="1200" cap="none" spc="-10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p:txBody>
      </p:sp>
      <p:sp>
        <p:nvSpPr>
          <p:cNvPr id="45" name="テキスト ボックス 44"/>
          <p:cNvSpPr txBox="1"/>
          <p:nvPr/>
        </p:nvSpPr>
        <p:spPr>
          <a:xfrm>
            <a:off x="1991544" y="4736236"/>
            <a:ext cx="3274726" cy="276940"/>
          </a:xfrm>
          <a:prstGeom prst="rect">
            <a:avLst/>
          </a:prstGeom>
          <a:noFill/>
        </p:spPr>
        <p:txBody>
          <a:bodyPr wrap="square" lIns="91376" tIns="45691" rIns="91376" bIns="45691"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100" normalizeH="0" baseline="0" noProof="0" dirty="0">
                <a:ln>
                  <a:noFill/>
                </a:ln>
                <a:solidFill>
                  <a:prstClr val="black"/>
                </a:solidFill>
                <a:effectLst/>
                <a:uLnTx/>
                <a:uFillTx/>
                <a:latin typeface="HG丸ｺﾞｼｯｸM-PRO" pitchFamily="50" charset="-128"/>
                <a:ea typeface="HG丸ｺﾞｼｯｸM-PRO" pitchFamily="50" charset="-128"/>
                <a:cs typeface="+mn-cs"/>
              </a:rPr>
              <a:t>社会参加（就労）・地域の助け合い</a:t>
            </a:r>
            <a:endParaRPr kumimoji="1" lang="en-US" altLang="ja-JP" sz="1200" b="1" i="0" u="none" strike="noStrike" kern="1200" cap="none" spc="-10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p:txBody>
      </p:sp>
      <p:sp>
        <p:nvSpPr>
          <p:cNvPr id="46" name="テキスト ボックス 45"/>
          <p:cNvSpPr txBox="1"/>
          <p:nvPr/>
        </p:nvSpPr>
        <p:spPr>
          <a:xfrm>
            <a:off x="3038368" y="4029467"/>
            <a:ext cx="1032027" cy="276940"/>
          </a:xfrm>
          <a:prstGeom prst="rect">
            <a:avLst/>
          </a:prstGeom>
          <a:noFill/>
        </p:spPr>
        <p:txBody>
          <a:bodyPr wrap="square" lIns="91376" tIns="45691" rIns="91376" bIns="45691"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100" normalizeH="0" baseline="0" noProof="0" dirty="0">
                <a:ln>
                  <a:noFill/>
                </a:ln>
                <a:solidFill>
                  <a:prstClr val="black"/>
                </a:solidFill>
                <a:effectLst/>
                <a:uLnTx/>
                <a:uFillTx/>
                <a:latin typeface="HG丸ｺﾞｼｯｸM-PRO" pitchFamily="50" charset="-128"/>
                <a:ea typeface="HG丸ｺﾞｼｯｸM-PRO" pitchFamily="50" charset="-128"/>
                <a:cs typeface="+mn-cs"/>
              </a:rPr>
              <a:t>住まい</a:t>
            </a:r>
            <a:endParaRPr kumimoji="1" lang="en-US" altLang="ja-JP" sz="1200" b="1" i="0" u="none" strike="noStrike" kern="1200" cap="none" spc="-10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p:txBody>
      </p:sp>
      <p:pic>
        <p:nvPicPr>
          <p:cNvPr id="47" name="図 46" descr="building02_house1_cl.wmf"/>
          <p:cNvPicPr>
            <a:picLocks noChangeAspect="1"/>
          </p:cNvPicPr>
          <p:nvPr/>
        </p:nvPicPr>
        <p:blipFill>
          <a:blip r:embed="rId3" cstate="print"/>
          <a:stretch>
            <a:fillRect/>
          </a:stretch>
        </p:blipFill>
        <p:spPr>
          <a:xfrm>
            <a:off x="3118649" y="4274744"/>
            <a:ext cx="651133" cy="366322"/>
          </a:xfrm>
          <a:prstGeom prst="rect">
            <a:avLst/>
          </a:prstGeom>
        </p:spPr>
      </p:pic>
      <p:sp>
        <p:nvSpPr>
          <p:cNvPr id="48" name="円/楕円 78"/>
          <p:cNvSpPr/>
          <p:nvPr/>
        </p:nvSpPr>
        <p:spPr>
          <a:xfrm>
            <a:off x="3162175" y="5162662"/>
            <a:ext cx="751474" cy="300376"/>
          </a:xfrm>
          <a:prstGeom prst="ellipse">
            <a:avLst/>
          </a:prstGeom>
        </p:spPr>
        <p:style>
          <a:lnRef idx="1">
            <a:schemeClr val="accent4"/>
          </a:lnRef>
          <a:fillRef idx="2">
            <a:schemeClr val="accent4"/>
          </a:fillRef>
          <a:effectRef idx="1">
            <a:schemeClr val="accent4"/>
          </a:effectRef>
          <a:fontRef idx="minor">
            <a:schemeClr val="dk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9" name="円/楕円 71"/>
          <p:cNvSpPr/>
          <p:nvPr/>
        </p:nvSpPr>
        <p:spPr>
          <a:xfrm>
            <a:off x="3741900" y="4958997"/>
            <a:ext cx="848099" cy="446631"/>
          </a:xfrm>
          <a:prstGeom prst="ellipse">
            <a:avLst/>
          </a:prstGeom>
        </p:spPr>
        <p:style>
          <a:lnRef idx="1">
            <a:schemeClr val="accent4"/>
          </a:lnRef>
          <a:fillRef idx="2">
            <a:schemeClr val="accent4"/>
          </a:fillRef>
          <a:effectRef idx="1">
            <a:schemeClr val="accent4"/>
          </a:effectRef>
          <a:fontRef idx="minor">
            <a:schemeClr val="dk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50" name="Picture 2" descr="19"/>
          <p:cNvPicPr>
            <a:picLocks noChangeAspect="1" noChangeArrowheads="1"/>
          </p:cNvPicPr>
          <p:nvPr/>
        </p:nvPicPr>
        <p:blipFill>
          <a:blip r:embed="rId4" cstate="print"/>
          <a:srcRect/>
          <a:stretch>
            <a:fillRect/>
          </a:stretch>
        </p:blipFill>
        <p:spPr bwMode="auto">
          <a:xfrm>
            <a:off x="2639628" y="4934545"/>
            <a:ext cx="564029" cy="384474"/>
          </a:xfrm>
          <a:prstGeom prst="rect">
            <a:avLst/>
          </a:prstGeom>
          <a:noFill/>
        </p:spPr>
      </p:pic>
      <p:pic>
        <p:nvPicPr>
          <p:cNvPr id="51" name="Picture 2" descr="C:\Users\TSDHV\Desktop\20160625推計第4弾\boy_socc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28297" y="4958987"/>
            <a:ext cx="257624" cy="438509"/>
          </a:xfrm>
          <a:prstGeom prst="rect">
            <a:avLst/>
          </a:prstGeom>
          <a:noFill/>
          <a:extLst>
            <a:ext uri="{909E8E84-426E-40DD-AFC4-6F175D3DCCD1}">
              <a14:hiddenFill xmlns:a14="http://schemas.microsoft.com/office/drawing/2010/main">
                <a:solidFill>
                  <a:srgbClr val="FFFFFF"/>
                </a:solidFill>
              </a14:hiddenFill>
            </a:ext>
          </a:extLst>
        </p:spPr>
      </p:pic>
      <p:sp>
        <p:nvSpPr>
          <p:cNvPr id="52" name="角丸四角形 8"/>
          <p:cNvSpPr/>
          <p:nvPr/>
        </p:nvSpPr>
        <p:spPr bwMode="auto">
          <a:xfrm>
            <a:off x="1343481" y="5704182"/>
            <a:ext cx="4471359" cy="226336"/>
          </a:xfrm>
          <a:prstGeom prst="roundRect">
            <a:avLst/>
          </a:prstGeom>
          <a:ln/>
        </p:spPr>
        <p:style>
          <a:lnRef idx="1">
            <a:schemeClr val="accent2"/>
          </a:lnRef>
          <a:fillRef idx="2">
            <a:schemeClr val="accent2"/>
          </a:fillRef>
          <a:effectRef idx="1">
            <a:schemeClr val="accent2"/>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市町村ごとの</a:t>
            </a:r>
            <a:r>
              <a:rPr kumimoji="0" lang="ja-JP" altLang="ja-JP" sz="10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保健・医療・福祉関係者による協議の場</a:t>
            </a:r>
            <a:r>
              <a:rPr kumimoji="0" lang="ja-JP" altLang="en-US" sz="10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、市町村</a:t>
            </a:r>
          </a:p>
        </p:txBody>
      </p:sp>
      <p:sp>
        <p:nvSpPr>
          <p:cNvPr id="53" name="角丸四角形 5"/>
          <p:cNvSpPr/>
          <p:nvPr/>
        </p:nvSpPr>
        <p:spPr bwMode="auto">
          <a:xfrm>
            <a:off x="1343478" y="6103057"/>
            <a:ext cx="4470894" cy="240204"/>
          </a:xfrm>
          <a:prstGeom prst="roundRect">
            <a:avLst/>
          </a:prstGeom>
          <a:ln/>
        </p:spPr>
        <p:style>
          <a:lnRef idx="1">
            <a:schemeClr val="accent6"/>
          </a:lnRef>
          <a:fillRef idx="2">
            <a:schemeClr val="accent6"/>
          </a:fillRef>
          <a:effectRef idx="1">
            <a:schemeClr val="accent6"/>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障害保健福祉</a:t>
            </a:r>
            <a:r>
              <a:rPr kumimoji="0" lang="ja-JP" altLang="ja-JP" sz="10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圏域ごとの保健・医療・福祉関係者による協議の場</a:t>
            </a:r>
            <a:r>
              <a:rPr kumimoji="0" lang="ja-JP" altLang="en-US" sz="10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、保健所</a:t>
            </a:r>
          </a:p>
        </p:txBody>
      </p:sp>
      <p:sp>
        <p:nvSpPr>
          <p:cNvPr id="54" name="二等辺三角形 53"/>
          <p:cNvSpPr/>
          <p:nvPr/>
        </p:nvSpPr>
        <p:spPr bwMode="auto">
          <a:xfrm>
            <a:off x="1353255" y="5895083"/>
            <a:ext cx="4461582" cy="197984"/>
          </a:xfrm>
          <a:prstGeom prst="triangle">
            <a:avLst/>
          </a:prstGeom>
          <a:ln/>
        </p:spPr>
        <p:style>
          <a:lnRef idx="1">
            <a:schemeClr val="accent6"/>
          </a:lnRef>
          <a:fillRef idx="3">
            <a:schemeClr val="accent6"/>
          </a:fillRef>
          <a:effectRef idx="2">
            <a:schemeClr val="accent6"/>
          </a:effectRef>
          <a:fontRef idx="minor">
            <a:schemeClr val="lt1"/>
          </a:fontRef>
        </p:style>
        <p:txBody>
          <a:bodyPr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バックアップ</a:t>
            </a:r>
          </a:p>
        </p:txBody>
      </p:sp>
      <p:sp>
        <p:nvSpPr>
          <p:cNvPr id="55" name="二等辺三角形 54"/>
          <p:cNvSpPr/>
          <p:nvPr/>
        </p:nvSpPr>
        <p:spPr bwMode="auto">
          <a:xfrm>
            <a:off x="1353255" y="5513852"/>
            <a:ext cx="4461582" cy="211223"/>
          </a:xfrm>
          <a:prstGeom prst="triangle">
            <a:avLst/>
          </a:prstGeom>
          <a:ln/>
        </p:spPr>
        <p:style>
          <a:lnRef idx="1">
            <a:schemeClr val="accent2"/>
          </a:lnRef>
          <a:fillRef idx="3">
            <a:schemeClr val="accent2"/>
          </a:fillRef>
          <a:effectRef idx="2">
            <a:schemeClr val="accent2"/>
          </a:effectRef>
          <a:fontRef idx="minor">
            <a:schemeClr val="lt1"/>
          </a:fontRef>
        </p:style>
        <p:txBody>
          <a:bodyPr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バックアップ</a:t>
            </a:r>
          </a:p>
        </p:txBody>
      </p:sp>
      <p:sp>
        <p:nvSpPr>
          <p:cNvPr id="56" name="円/楕円 34"/>
          <p:cNvSpPr/>
          <p:nvPr/>
        </p:nvSpPr>
        <p:spPr>
          <a:xfrm>
            <a:off x="1809841" y="3374811"/>
            <a:ext cx="1352334" cy="453941"/>
          </a:xfrm>
          <a:prstGeom prst="ellipse">
            <a:avLst/>
          </a:prstGeom>
        </p:spPr>
        <p:style>
          <a:lnRef idx="1">
            <a:schemeClr val="accent4"/>
          </a:lnRef>
          <a:fillRef idx="2">
            <a:schemeClr val="accent4"/>
          </a:fillRef>
          <a:effectRef idx="1">
            <a:schemeClr val="accent4"/>
          </a:effectRef>
          <a:fontRef idx="minor">
            <a:schemeClr val="dk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57" name="図 56" descr="doctor4_3.gif"/>
          <p:cNvPicPr>
            <a:picLocks noChangeAspect="1"/>
          </p:cNvPicPr>
          <p:nvPr/>
        </p:nvPicPr>
        <p:blipFill>
          <a:blip r:embed="rId6" cstate="print"/>
          <a:stretch>
            <a:fillRect/>
          </a:stretch>
        </p:blipFill>
        <p:spPr>
          <a:xfrm>
            <a:off x="2063554" y="3167830"/>
            <a:ext cx="486803" cy="513305"/>
          </a:xfrm>
          <a:prstGeom prst="rect">
            <a:avLst/>
          </a:prstGeom>
        </p:spPr>
      </p:pic>
      <p:pic>
        <p:nvPicPr>
          <p:cNvPr id="58" name="図 57" descr="doctor_illust07_02.gif"/>
          <p:cNvPicPr>
            <a:picLocks noChangeAspect="1"/>
          </p:cNvPicPr>
          <p:nvPr/>
        </p:nvPicPr>
        <p:blipFill>
          <a:blip r:embed="rId7" cstate="print"/>
          <a:stretch>
            <a:fillRect/>
          </a:stretch>
        </p:blipFill>
        <p:spPr>
          <a:xfrm>
            <a:off x="2422304" y="3184590"/>
            <a:ext cx="486805" cy="538970"/>
          </a:xfrm>
          <a:prstGeom prst="rect">
            <a:avLst/>
          </a:prstGeom>
        </p:spPr>
      </p:pic>
      <p:sp>
        <p:nvSpPr>
          <p:cNvPr id="59" name="正方形/長方形 58"/>
          <p:cNvSpPr/>
          <p:nvPr/>
        </p:nvSpPr>
        <p:spPr>
          <a:xfrm>
            <a:off x="1549726" y="2715575"/>
            <a:ext cx="1161898" cy="492186"/>
          </a:xfrm>
          <a:prstGeom prst="rect">
            <a:avLst/>
          </a:prstGeom>
        </p:spPr>
        <p:txBody>
          <a:bodyPr wrap="square">
            <a:spAutoFit/>
          </a:bodyPr>
          <a:lstStyle/>
          <a:p>
            <a:pPr marL="0" marR="0" lvl="0" indent="0" algn="l" defTabSz="913668" rtl="0" eaLnBrk="1" fontAlgn="auto" latinLnBrk="0" hangingPunct="1">
              <a:lnSpc>
                <a:spcPct val="100000"/>
              </a:lnSpc>
              <a:spcBef>
                <a:spcPts val="0"/>
              </a:spcBef>
              <a:spcAft>
                <a:spcPts val="0"/>
              </a:spcAft>
              <a:buClrTx/>
              <a:buSzTx/>
              <a:buFontTx/>
              <a:buNone/>
              <a:tabLst/>
              <a:defRPr/>
            </a:pPr>
            <a:r>
              <a:rPr kumimoji="1" lang="ja-JP" altLang="en-US" sz="1399" b="1" i="0" u="none" strike="noStrike" kern="1200" cap="none" spc="-100" normalizeH="0" baseline="0" noProof="0" dirty="0">
                <a:ln>
                  <a:noFill/>
                </a:ln>
                <a:solidFill>
                  <a:prstClr val="black"/>
                </a:solidFill>
                <a:effectLst/>
                <a:uLnTx/>
                <a:uFillTx/>
                <a:latin typeface="HG丸ｺﾞｼｯｸM-PRO" pitchFamily="50" charset="-128"/>
                <a:ea typeface="HG丸ｺﾞｼｯｸM-PRO" pitchFamily="50" charset="-128"/>
                <a:cs typeface="+mn-cs"/>
              </a:rPr>
              <a:t>　</a:t>
            </a:r>
            <a:r>
              <a:rPr kumimoji="1" lang="ja-JP" altLang="en-US" sz="1200" b="1" i="0" u="none" strike="noStrike" kern="1200" cap="none" spc="-100" normalizeH="0" baseline="0" noProof="0" dirty="0">
                <a:ln>
                  <a:noFill/>
                </a:ln>
                <a:solidFill>
                  <a:prstClr val="black"/>
                </a:solidFill>
                <a:effectLst/>
                <a:uLnTx/>
                <a:uFillTx/>
                <a:latin typeface="HG丸ｺﾞｼｯｸM-PRO" pitchFamily="50" charset="-128"/>
                <a:ea typeface="HG丸ｺﾞｼｯｸM-PRO" pitchFamily="50" charset="-128"/>
                <a:cs typeface="+mn-cs"/>
              </a:rPr>
              <a:t>医療</a:t>
            </a:r>
            <a:endParaRPr kumimoji="1" lang="en-US" altLang="ja-JP" sz="1200" b="1" i="0" u="none" strike="noStrike" kern="1200" cap="none" spc="-10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l" defTabSz="913668" rtl="0" eaLnBrk="1" fontAlgn="auto" latinLnBrk="0" hangingPunct="1">
              <a:lnSpc>
                <a:spcPct val="100000"/>
              </a:lnSpc>
              <a:spcBef>
                <a:spcPts val="0"/>
              </a:spcBef>
              <a:spcAft>
                <a:spcPts val="0"/>
              </a:spcAft>
              <a:buClrTx/>
              <a:buSzTx/>
              <a:buFontTx/>
              <a:buNone/>
              <a:tabLst/>
              <a:defRPr/>
            </a:pPr>
            <a:endParaRPr kumimoji="1" lang="ja-JP" altLang="en-US" sz="1199" b="0" i="0" u="none" strike="noStrike" kern="1200" cap="none" spc="-100" normalizeH="0" baseline="0" noProof="0" dirty="0">
              <a:ln>
                <a:noFill/>
              </a:ln>
              <a:solidFill>
                <a:prstClr val="black"/>
              </a:solidFill>
              <a:effectLst/>
              <a:uLnTx/>
              <a:uFillTx/>
              <a:latin typeface="ＭＳ Ｐゴシック"/>
              <a:ea typeface="ＭＳ Ｐゴシック"/>
              <a:cs typeface="+mn-cs"/>
            </a:endParaRPr>
          </a:p>
        </p:txBody>
      </p:sp>
      <p:sp>
        <p:nvSpPr>
          <p:cNvPr id="60" name="右カーブ矢印 72"/>
          <p:cNvSpPr/>
          <p:nvPr/>
        </p:nvSpPr>
        <p:spPr>
          <a:xfrm rot="18156404">
            <a:off x="2544388" y="3796807"/>
            <a:ext cx="349618" cy="777267"/>
          </a:xfrm>
          <a:prstGeom prst="curvedRightArrow">
            <a:avLst/>
          </a:prstGeom>
        </p:spPr>
        <p:style>
          <a:lnRef idx="1">
            <a:schemeClr val="accent6"/>
          </a:lnRef>
          <a:fillRef idx="3">
            <a:schemeClr val="accent6"/>
          </a:fillRef>
          <a:effectRef idx="2">
            <a:schemeClr val="accent6"/>
          </a:effectRef>
          <a:fontRef idx="minor">
            <a:schemeClr val="lt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1" name="左カーブ矢印 73"/>
          <p:cNvSpPr/>
          <p:nvPr/>
        </p:nvSpPr>
        <p:spPr>
          <a:xfrm rot="9981534" flipH="1">
            <a:off x="3108505" y="3559876"/>
            <a:ext cx="224242" cy="621651"/>
          </a:xfrm>
          <a:prstGeom prst="curvedLeftArrow">
            <a:avLst/>
          </a:prstGeom>
        </p:spPr>
        <p:style>
          <a:lnRef idx="1">
            <a:schemeClr val="accent3"/>
          </a:lnRef>
          <a:fillRef idx="3">
            <a:schemeClr val="accent3"/>
          </a:fillRef>
          <a:effectRef idx="2">
            <a:schemeClr val="accent3"/>
          </a:effectRef>
          <a:fontRef idx="minor">
            <a:schemeClr val="lt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3" name="円/楕円 69"/>
          <p:cNvSpPr/>
          <p:nvPr/>
        </p:nvSpPr>
        <p:spPr>
          <a:xfrm>
            <a:off x="1343472" y="3136807"/>
            <a:ext cx="882232" cy="395549"/>
          </a:xfrm>
          <a:prstGeom prst="ellipse">
            <a:avLst/>
          </a:prstGeom>
        </p:spPr>
        <p:style>
          <a:lnRef idx="1">
            <a:schemeClr val="accent4"/>
          </a:lnRef>
          <a:fillRef idx="2">
            <a:schemeClr val="accent4"/>
          </a:fillRef>
          <a:effectRef idx="1">
            <a:schemeClr val="accent4"/>
          </a:effectRef>
          <a:fontRef idx="minor">
            <a:schemeClr val="dk1"/>
          </a:fontRef>
        </p:style>
        <p:txBody>
          <a:bodyPr lIns="91376" tIns="45691" rIns="91376" bIns="45691"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5" name="円/楕円 68"/>
          <p:cNvSpPr/>
          <p:nvPr/>
        </p:nvSpPr>
        <p:spPr>
          <a:xfrm>
            <a:off x="4309415" y="3529610"/>
            <a:ext cx="1068161" cy="387952"/>
          </a:xfrm>
          <a:prstGeom prst="ellipse">
            <a:avLst/>
          </a:prstGeom>
        </p:spPr>
        <p:style>
          <a:lnRef idx="1">
            <a:schemeClr val="accent4"/>
          </a:lnRef>
          <a:fillRef idx="2">
            <a:schemeClr val="accent4"/>
          </a:fillRef>
          <a:effectRef idx="1">
            <a:schemeClr val="accent4"/>
          </a:effectRef>
          <a:fontRef idx="minor">
            <a:schemeClr val="dk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6" name="円/楕円 47"/>
          <p:cNvSpPr/>
          <p:nvPr/>
        </p:nvSpPr>
        <p:spPr>
          <a:xfrm>
            <a:off x="3791753" y="3302796"/>
            <a:ext cx="1314647" cy="412057"/>
          </a:xfrm>
          <a:prstGeom prst="ellipse">
            <a:avLst/>
          </a:prstGeom>
        </p:spPr>
        <p:style>
          <a:lnRef idx="1">
            <a:schemeClr val="accent4"/>
          </a:lnRef>
          <a:fillRef idx="2">
            <a:schemeClr val="accent4"/>
          </a:fillRef>
          <a:effectRef idx="1">
            <a:schemeClr val="accent4"/>
          </a:effectRef>
          <a:fontRef idx="minor">
            <a:schemeClr val="dk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67" name="図 66" descr="build32.wmf"/>
          <p:cNvPicPr>
            <a:picLocks noChangeAspect="1"/>
          </p:cNvPicPr>
          <p:nvPr/>
        </p:nvPicPr>
        <p:blipFill>
          <a:blip r:embed="rId8" cstate="print"/>
          <a:stretch>
            <a:fillRect/>
          </a:stretch>
        </p:blipFill>
        <p:spPr>
          <a:xfrm>
            <a:off x="5174917" y="3289795"/>
            <a:ext cx="689327" cy="445048"/>
          </a:xfrm>
          <a:prstGeom prst="rect">
            <a:avLst/>
          </a:prstGeom>
        </p:spPr>
      </p:pic>
      <p:pic>
        <p:nvPicPr>
          <p:cNvPr id="68" name="図 67" descr="build34.wmf"/>
          <p:cNvPicPr>
            <a:picLocks noChangeAspect="1"/>
          </p:cNvPicPr>
          <p:nvPr/>
        </p:nvPicPr>
        <p:blipFill>
          <a:blip r:embed="rId9" cstate="print"/>
          <a:stretch>
            <a:fillRect/>
          </a:stretch>
        </p:blipFill>
        <p:spPr>
          <a:xfrm>
            <a:off x="4216524" y="3135021"/>
            <a:ext cx="439316" cy="311790"/>
          </a:xfrm>
          <a:prstGeom prst="rect">
            <a:avLst/>
          </a:prstGeom>
        </p:spPr>
      </p:pic>
      <p:sp>
        <p:nvSpPr>
          <p:cNvPr id="69" name="テキスト ボックス 68"/>
          <p:cNvSpPr txBox="1"/>
          <p:nvPr/>
        </p:nvSpPr>
        <p:spPr>
          <a:xfrm>
            <a:off x="3287688" y="2743339"/>
            <a:ext cx="3246868" cy="276940"/>
          </a:xfrm>
          <a:prstGeom prst="rect">
            <a:avLst/>
          </a:prstGeom>
          <a:noFill/>
        </p:spPr>
        <p:txBody>
          <a:bodyPr wrap="square" lIns="91376" tIns="45691" rIns="91376" bIns="45691"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100" normalizeH="0" baseline="0" noProof="0" dirty="0">
                <a:ln>
                  <a:noFill/>
                </a:ln>
                <a:solidFill>
                  <a:prstClr val="black"/>
                </a:solidFill>
                <a:effectLst/>
                <a:uLnTx/>
                <a:uFillTx/>
                <a:latin typeface="HG丸ｺﾞｼｯｸM-PRO" pitchFamily="50" charset="-128"/>
                <a:ea typeface="HG丸ｺﾞｼｯｸM-PRO" pitchFamily="50" charset="-128"/>
                <a:cs typeface="+mn-cs"/>
              </a:rPr>
              <a:t>　　　</a:t>
            </a:r>
            <a:r>
              <a:rPr kumimoji="1" lang="ja-JP" altLang="en-US" sz="1200" b="1" i="0" u="none" strike="noStrike" kern="1200" cap="none" spc="-100" normalizeH="0" baseline="0" noProof="0" dirty="0">
                <a:ln>
                  <a:noFill/>
                </a:ln>
                <a:solidFill>
                  <a:prstClr val="black"/>
                </a:solidFill>
                <a:effectLst/>
                <a:uLnTx/>
                <a:uFillTx/>
                <a:latin typeface="HG丸ｺﾞｼｯｸM-PRO" pitchFamily="50" charset="-128"/>
                <a:ea typeface="HG丸ｺﾞｼｯｸM-PRO" pitchFamily="50" charset="-128"/>
                <a:cs typeface="+mn-cs"/>
              </a:rPr>
              <a:t>障害福祉・介護</a:t>
            </a:r>
            <a:endParaRPr kumimoji="1" lang="en-US" altLang="ja-JP" sz="1200" b="1" i="0" u="none" strike="noStrike" kern="1200" cap="none" spc="-10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p:txBody>
      </p:sp>
      <p:sp>
        <p:nvSpPr>
          <p:cNvPr id="70" name="テキスト ボックス 69"/>
          <p:cNvSpPr txBox="1"/>
          <p:nvPr/>
        </p:nvSpPr>
        <p:spPr>
          <a:xfrm>
            <a:off x="4711472" y="4206339"/>
            <a:ext cx="1744568" cy="253857"/>
          </a:xfrm>
          <a:prstGeom prst="rect">
            <a:avLst/>
          </a:prstGeom>
          <a:noFill/>
        </p:spPr>
        <p:txBody>
          <a:bodyPr wrap="square" lIns="91376" tIns="45691" rIns="91376" bIns="4569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100" normalizeH="0" baseline="0" noProof="0" dirty="0">
                <a:ln>
                  <a:noFill/>
                </a:ln>
                <a:solidFill>
                  <a:prstClr val="black"/>
                </a:solidFill>
                <a:effectLst/>
                <a:uLnTx/>
                <a:uFillTx/>
                <a:latin typeface="ＭＳ Ｐゴシック"/>
                <a:ea typeface="ＭＳ Ｐゴシック"/>
                <a:cs typeface="+mn-cs"/>
              </a:rPr>
              <a:t>■介護保険サービス</a:t>
            </a:r>
            <a:endParaRPr kumimoji="1" lang="en-US" altLang="ja-JP" sz="1050" b="0" i="0" u="none" strike="noStrike" kern="1200" cap="none" spc="-100" normalizeH="0" baseline="0" noProof="0" dirty="0">
              <a:ln>
                <a:noFill/>
              </a:ln>
              <a:solidFill>
                <a:prstClr val="black"/>
              </a:solidFill>
              <a:effectLst/>
              <a:uLnTx/>
              <a:uFillTx/>
              <a:latin typeface="ＭＳ Ｐゴシック"/>
              <a:ea typeface="ＭＳ Ｐゴシック"/>
              <a:cs typeface="+mn-cs"/>
            </a:endParaRPr>
          </a:p>
        </p:txBody>
      </p:sp>
      <p:pic>
        <p:nvPicPr>
          <p:cNvPr id="71" name="図 70" descr="health_0166.wmf"/>
          <p:cNvPicPr>
            <a:picLocks noChangeAspect="1"/>
          </p:cNvPicPr>
          <p:nvPr/>
        </p:nvPicPr>
        <p:blipFill>
          <a:blip r:embed="rId10" cstate="print"/>
          <a:stretch>
            <a:fillRect/>
          </a:stretch>
        </p:blipFill>
        <p:spPr>
          <a:xfrm>
            <a:off x="4747247" y="3587298"/>
            <a:ext cx="529392" cy="345148"/>
          </a:xfrm>
          <a:prstGeom prst="rect">
            <a:avLst/>
          </a:prstGeom>
        </p:spPr>
      </p:pic>
      <p:pic>
        <p:nvPicPr>
          <p:cNvPr id="72"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858426" y="3164483"/>
            <a:ext cx="278507" cy="348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 name="Picture 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628155" y="3149261"/>
            <a:ext cx="302021" cy="371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4" name="右カーブ矢印 74"/>
          <p:cNvSpPr/>
          <p:nvPr/>
        </p:nvSpPr>
        <p:spPr>
          <a:xfrm rot="11588426" flipH="1">
            <a:off x="3597860" y="3453006"/>
            <a:ext cx="318551" cy="586976"/>
          </a:xfrm>
          <a:prstGeom prst="curvedRightArrow">
            <a:avLst/>
          </a:prstGeom>
        </p:spPr>
        <p:style>
          <a:lnRef idx="1">
            <a:schemeClr val="accent3"/>
          </a:lnRef>
          <a:fillRef idx="3">
            <a:schemeClr val="accent3"/>
          </a:fillRef>
          <a:effectRef idx="2">
            <a:schemeClr val="accent3"/>
          </a:effectRef>
          <a:fontRef idx="minor">
            <a:schemeClr val="lt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75" name="左カーブ矢印 70"/>
          <p:cNvSpPr/>
          <p:nvPr/>
        </p:nvSpPr>
        <p:spPr>
          <a:xfrm rot="2216199">
            <a:off x="4344184" y="3704658"/>
            <a:ext cx="296540" cy="704081"/>
          </a:xfrm>
          <a:prstGeom prst="curvedLeftArrow">
            <a:avLst/>
          </a:prstGeom>
        </p:spPr>
        <p:style>
          <a:lnRef idx="1">
            <a:schemeClr val="accent6"/>
          </a:lnRef>
          <a:fillRef idx="3">
            <a:schemeClr val="accent6"/>
          </a:fillRef>
          <a:effectRef idx="2">
            <a:schemeClr val="accent6"/>
          </a:effectRef>
          <a:fontRef idx="minor">
            <a:schemeClr val="lt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76" name="テキスト ボックス 75"/>
          <p:cNvSpPr txBox="1"/>
          <p:nvPr/>
        </p:nvSpPr>
        <p:spPr>
          <a:xfrm>
            <a:off x="3226515" y="2924957"/>
            <a:ext cx="1429327" cy="253857"/>
          </a:xfrm>
          <a:prstGeom prst="rect">
            <a:avLst/>
          </a:prstGeom>
          <a:noFill/>
        </p:spPr>
        <p:txBody>
          <a:bodyPr wrap="square" lIns="91376" tIns="45691" rIns="91376" bIns="45691"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100" normalizeH="0" baseline="0" noProof="0" dirty="0">
                <a:ln>
                  <a:noFill/>
                </a:ln>
                <a:solidFill>
                  <a:prstClr val="black"/>
                </a:solidFill>
                <a:effectLst/>
                <a:uLnTx/>
                <a:uFillTx/>
                <a:latin typeface="ＭＳ Ｐゴシック"/>
                <a:ea typeface="ＭＳ Ｐゴシック"/>
                <a:cs typeface="+mn-cs"/>
              </a:rPr>
              <a:t>■地域生活支援拠点</a:t>
            </a:r>
            <a:endParaRPr kumimoji="1" lang="en-US" altLang="ja-JP" sz="1050" b="0" i="0" u="none" strike="noStrike" kern="1200" cap="none" spc="-100" normalizeH="0" baseline="0" noProof="0" dirty="0">
              <a:ln>
                <a:noFill/>
              </a:ln>
              <a:solidFill>
                <a:prstClr val="black"/>
              </a:solidFill>
              <a:effectLst/>
              <a:uLnTx/>
              <a:uFillTx/>
              <a:latin typeface="ＭＳ Ｐゴシック"/>
              <a:ea typeface="ＭＳ Ｐゴシック"/>
              <a:cs typeface="+mn-cs"/>
            </a:endParaRPr>
          </a:p>
        </p:txBody>
      </p:sp>
      <p:sp>
        <p:nvSpPr>
          <p:cNvPr id="77" name="テキスト ボックス 76"/>
          <p:cNvSpPr txBox="1"/>
          <p:nvPr/>
        </p:nvSpPr>
        <p:spPr>
          <a:xfrm>
            <a:off x="4711473" y="4029477"/>
            <a:ext cx="1289287" cy="253857"/>
          </a:xfrm>
          <a:prstGeom prst="rect">
            <a:avLst/>
          </a:prstGeom>
          <a:noFill/>
        </p:spPr>
        <p:txBody>
          <a:bodyPr wrap="square" lIns="91376" tIns="45691" rIns="91376" bIns="4569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100" normalizeH="0" baseline="0" noProof="0" dirty="0">
                <a:ln>
                  <a:noFill/>
                </a:ln>
                <a:solidFill>
                  <a:prstClr val="black"/>
                </a:solidFill>
                <a:effectLst/>
                <a:uLnTx/>
                <a:uFillTx/>
                <a:latin typeface="ＭＳ Ｐゴシック"/>
                <a:ea typeface="ＭＳ Ｐゴシック"/>
                <a:cs typeface="+mn-cs"/>
              </a:rPr>
              <a:t>■障害福祉サービス</a:t>
            </a:r>
            <a:endParaRPr kumimoji="1" lang="en-US" altLang="ja-JP" sz="1050" b="0" i="0" u="none" strike="noStrike" kern="1200" cap="none" spc="-100" normalizeH="0" baseline="0" noProof="0" dirty="0">
              <a:ln>
                <a:noFill/>
              </a:ln>
              <a:solidFill>
                <a:prstClr val="black"/>
              </a:solidFill>
              <a:effectLst/>
              <a:uLnTx/>
              <a:uFillTx/>
              <a:latin typeface="ＭＳ Ｐゴシック"/>
              <a:ea typeface="ＭＳ Ｐゴシック"/>
              <a:cs typeface="+mn-cs"/>
            </a:endParaRPr>
          </a:p>
        </p:txBody>
      </p:sp>
      <p:sp>
        <p:nvSpPr>
          <p:cNvPr id="78" name="角丸四角形 5"/>
          <p:cNvSpPr/>
          <p:nvPr/>
        </p:nvSpPr>
        <p:spPr bwMode="auto">
          <a:xfrm>
            <a:off x="1343478" y="6485215"/>
            <a:ext cx="4470894" cy="240204"/>
          </a:xfrm>
          <a:prstGeom prst="roundRect">
            <a:avLst/>
          </a:prstGeom>
          <a:solidFill>
            <a:srgbClr val="FFFF99"/>
          </a:solidFill>
          <a:ln/>
        </p:spPr>
        <p:style>
          <a:lnRef idx="1">
            <a:schemeClr val="accent2"/>
          </a:lnRef>
          <a:fillRef idx="2">
            <a:schemeClr val="accent2"/>
          </a:fillRef>
          <a:effectRef idx="1">
            <a:schemeClr val="accent2"/>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都道府県</a:t>
            </a:r>
            <a:r>
              <a:rPr kumimoji="0" lang="ja-JP" altLang="ja-JP" sz="10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ごとの保健・医療・福祉関係者による協議の場</a:t>
            </a:r>
            <a:r>
              <a:rPr kumimoji="0" lang="ja-JP" altLang="en-US" sz="10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、都道府県</a:t>
            </a:r>
            <a:endParaRPr kumimoji="0" lang="en-US" altLang="ja-JP" sz="10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p:txBody>
      </p:sp>
      <p:sp>
        <p:nvSpPr>
          <p:cNvPr id="79" name="二等辺三角形 78"/>
          <p:cNvSpPr/>
          <p:nvPr/>
        </p:nvSpPr>
        <p:spPr bwMode="auto">
          <a:xfrm>
            <a:off x="1343472" y="6327138"/>
            <a:ext cx="4461582" cy="197984"/>
          </a:xfrm>
          <a:prstGeom prst="triangle">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a:ln>
                  <a:noFill/>
                </a:ln>
                <a:solidFill>
                  <a:prstClr val="black"/>
                </a:solidFill>
                <a:effectLst/>
                <a:uLnTx/>
                <a:uFillTx/>
                <a:latin typeface="HG丸ｺﾞｼｯｸM-PRO" pitchFamily="50" charset="-128"/>
                <a:ea typeface="HG丸ｺﾞｼｯｸM-PRO" pitchFamily="50" charset="-128"/>
                <a:cs typeface="+mn-cs"/>
              </a:rPr>
              <a:t>バックアップ</a:t>
            </a:r>
          </a:p>
        </p:txBody>
      </p:sp>
      <p:pic>
        <p:nvPicPr>
          <p:cNvPr id="80" name="図 79" descr="building03_cl2.wmf"/>
          <p:cNvPicPr>
            <a:picLocks noChangeAspect="1"/>
          </p:cNvPicPr>
          <p:nvPr/>
        </p:nvPicPr>
        <p:blipFill>
          <a:blip r:embed="rId13" cstate="print"/>
          <a:stretch>
            <a:fillRect/>
          </a:stretch>
        </p:blipFill>
        <p:spPr>
          <a:xfrm flipH="1">
            <a:off x="1631504" y="4310913"/>
            <a:ext cx="462184" cy="392777"/>
          </a:xfrm>
          <a:prstGeom prst="rect">
            <a:avLst/>
          </a:prstGeom>
        </p:spPr>
      </p:pic>
      <p:pic>
        <p:nvPicPr>
          <p:cNvPr id="81" name="図 80" descr="person_0290.wmf"/>
          <p:cNvPicPr>
            <a:picLocks noChangeAspect="1"/>
          </p:cNvPicPr>
          <p:nvPr/>
        </p:nvPicPr>
        <p:blipFill>
          <a:blip r:embed="rId14" cstate="print"/>
          <a:stretch>
            <a:fillRect/>
          </a:stretch>
        </p:blipFill>
        <p:spPr>
          <a:xfrm flipH="1">
            <a:off x="1415480" y="4526938"/>
            <a:ext cx="291222" cy="543184"/>
          </a:xfrm>
          <a:prstGeom prst="rect">
            <a:avLst/>
          </a:prstGeom>
        </p:spPr>
      </p:pic>
      <p:pic>
        <p:nvPicPr>
          <p:cNvPr id="82" name="Picture 4"/>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757135" y="3941687"/>
            <a:ext cx="574358" cy="601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 name="Picture 3" descr="C:\Users\KNUIP\Desktop\illust3682thumb.gif"/>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935765" y="5030987"/>
            <a:ext cx="540527" cy="343488"/>
          </a:xfrm>
          <a:prstGeom prst="rect">
            <a:avLst/>
          </a:prstGeom>
          <a:noFill/>
          <a:extLst>
            <a:ext uri="{909E8E84-426E-40DD-AFC4-6F175D3DCCD1}">
              <a14:hiddenFill xmlns:a14="http://schemas.microsoft.com/office/drawing/2010/main">
                <a:solidFill>
                  <a:srgbClr val="FFFFFF"/>
                </a:solidFill>
              </a14:hiddenFill>
            </a:ext>
          </a:extLst>
        </p:spPr>
      </p:pic>
      <p:pic>
        <p:nvPicPr>
          <p:cNvPr id="90" name="図 89" descr="小規模building03_cl2.png"/>
          <p:cNvPicPr>
            <a:picLocks noChangeAspect="1"/>
          </p:cNvPicPr>
          <p:nvPr/>
        </p:nvPicPr>
        <p:blipFill>
          <a:blip r:embed="rId17" cstate="print"/>
          <a:stretch>
            <a:fillRect/>
          </a:stretch>
        </p:blipFill>
        <p:spPr>
          <a:xfrm>
            <a:off x="1453002" y="2875636"/>
            <a:ext cx="378703" cy="422550"/>
          </a:xfrm>
          <a:prstGeom prst="rect">
            <a:avLst/>
          </a:prstGeom>
        </p:spPr>
      </p:pic>
      <p:pic>
        <p:nvPicPr>
          <p:cNvPr id="91" name="Picture 2" descr="C:\Users\KNXVS\AppData\Local\Microsoft\Windows\Temporary Internet Files\Content.IE5\ADV5CF2Q\MC900426352[1].wmf"/>
          <p:cNvPicPr>
            <a:picLocks noChangeAspect="1" noChangeArrowheads="1"/>
          </p:cNvPicPr>
          <p:nvPr/>
        </p:nvPicPr>
        <p:blipFill>
          <a:blip r:embed="rId18" cstate="print"/>
          <a:srcRect/>
          <a:stretch>
            <a:fillRect/>
          </a:stretch>
        </p:blipFill>
        <p:spPr bwMode="auto">
          <a:xfrm>
            <a:off x="1776673" y="3166817"/>
            <a:ext cx="437307" cy="330173"/>
          </a:xfrm>
          <a:prstGeom prst="rect">
            <a:avLst/>
          </a:prstGeom>
          <a:noFill/>
        </p:spPr>
      </p:pic>
      <p:sp>
        <p:nvSpPr>
          <p:cNvPr id="92" name="テキスト ボックス 91"/>
          <p:cNvSpPr txBox="1"/>
          <p:nvPr/>
        </p:nvSpPr>
        <p:spPr>
          <a:xfrm>
            <a:off x="1127449" y="4077074"/>
            <a:ext cx="1534419" cy="276940"/>
          </a:xfrm>
          <a:prstGeom prst="rect">
            <a:avLst/>
          </a:prstGeom>
          <a:noFill/>
        </p:spPr>
        <p:txBody>
          <a:bodyPr wrap="square" lIns="91376" tIns="45691" rIns="91376" bIns="45691"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100" normalizeH="0" baseline="0" noProof="0" dirty="0">
                <a:ln>
                  <a:noFill/>
                </a:ln>
                <a:solidFill>
                  <a:prstClr val="black"/>
                </a:solidFill>
                <a:effectLst/>
                <a:uLnTx/>
                <a:uFillTx/>
                <a:latin typeface="HG丸ｺﾞｼｯｸM-PRO" pitchFamily="50" charset="-128"/>
                <a:ea typeface="HG丸ｺﾞｼｯｸM-PRO" pitchFamily="50" charset="-128"/>
                <a:cs typeface="+mn-cs"/>
              </a:rPr>
              <a:t>様々な相談窓口</a:t>
            </a:r>
            <a:endParaRPr kumimoji="1" lang="en-US" altLang="ja-JP" sz="1200" b="1" i="0" u="none" strike="noStrike" kern="1200" cap="none" spc="-100" normalizeH="0" baseline="0" noProof="0" dirty="0">
              <a:ln>
                <a:noFill/>
              </a:ln>
              <a:solidFill>
                <a:prstClr val="black"/>
              </a:solidFill>
              <a:effectLst/>
              <a:uLnTx/>
              <a:uFillTx/>
              <a:latin typeface="HG丸ｺﾞｼｯｸM-PRO" pitchFamily="50" charset="-128"/>
              <a:ea typeface="HG丸ｺﾞｼｯｸM-PRO" pitchFamily="50" charset="-128"/>
              <a:cs typeface="+mn-cs"/>
            </a:endParaRPr>
          </a:p>
        </p:txBody>
      </p:sp>
      <p:sp>
        <p:nvSpPr>
          <p:cNvPr id="93" name="角丸四角形 53"/>
          <p:cNvSpPr/>
          <p:nvPr/>
        </p:nvSpPr>
        <p:spPr>
          <a:xfrm>
            <a:off x="4822541" y="4566071"/>
            <a:ext cx="1053863" cy="1077781"/>
          </a:xfrm>
          <a:prstGeom prst="roundRect">
            <a:avLst/>
          </a:prstGeom>
          <a:ln w="38100">
            <a:solidFill>
              <a:schemeClr val="accent6"/>
            </a:solidFill>
            <a:prstDash val="dash"/>
          </a:ln>
        </p:spPr>
        <p:style>
          <a:lnRef idx="1">
            <a:schemeClr val="accent6"/>
          </a:lnRef>
          <a:fillRef idx="2">
            <a:schemeClr val="accent6"/>
          </a:fillRef>
          <a:effectRef idx="1">
            <a:schemeClr val="accent6"/>
          </a:effectRef>
          <a:fontRef idx="minor">
            <a:schemeClr val="dk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94" name="円/楕円 56"/>
          <p:cNvSpPr/>
          <p:nvPr/>
        </p:nvSpPr>
        <p:spPr>
          <a:xfrm>
            <a:off x="4843481" y="4874937"/>
            <a:ext cx="988976" cy="592590"/>
          </a:xfrm>
          <a:prstGeom prst="ellipse">
            <a:avLst/>
          </a:prstGeom>
        </p:spPr>
        <p:style>
          <a:lnRef idx="1">
            <a:schemeClr val="accent2"/>
          </a:lnRef>
          <a:fillRef idx="2">
            <a:schemeClr val="accent2"/>
          </a:fillRef>
          <a:effectRef idx="1">
            <a:schemeClr val="accent2"/>
          </a:effectRef>
          <a:fontRef idx="minor">
            <a:schemeClr val="dk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10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95" name="円/楕円 56"/>
          <p:cNvSpPr/>
          <p:nvPr/>
        </p:nvSpPr>
        <p:spPr>
          <a:xfrm>
            <a:off x="4930172" y="4963446"/>
            <a:ext cx="839658" cy="233420"/>
          </a:xfrm>
          <a:prstGeom prst="ellipse">
            <a:avLst/>
          </a:prstGeom>
        </p:spPr>
        <p:style>
          <a:lnRef idx="1">
            <a:schemeClr val="accent3"/>
          </a:lnRef>
          <a:fillRef idx="2">
            <a:schemeClr val="accent3"/>
          </a:fillRef>
          <a:effectRef idx="1">
            <a:schemeClr val="accent3"/>
          </a:effectRef>
          <a:fontRef idx="minor">
            <a:schemeClr val="dk1"/>
          </a:fontRef>
        </p:style>
        <p:txBody>
          <a:bodyPr lIns="91376" tIns="45691" rIns="91376" bIns="4569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10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日常生活圏域</a:t>
            </a:r>
          </a:p>
        </p:txBody>
      </p:sp>
      <p:sp>
        <p:nvSpPr>
          <p:cNvPr id="96" name="テキスト ボックス 95"/>
          <p:cNvSpPr txBox="1"/>
          <p:nvPr/>
        </p:nvSpPr>
        <p:spPr>
          <a:xfrm>
            <a:off x="4655862" y="5199656"/>
            <a:ext cx="1360379" cy="259045"/>
          </a:xfrm>
          <a:prstGeom prst="rect">
            <a:avLst/>
          </a:prstGeom>
          <a:noFill/>
        </p:spPr>
        <p:txBody>
          <a:bodyPr wrap="square" rtlCol="0">
            <a:spAutoFit/>
          </a:bodyPr>
          <a:lstStyle/>
          <a:p>
            <a:pPr marL="0" marR="0" lvl="0" indent="0" algn="ctr" defTabSz="914400" rtl="0" eaLnBrk="1" fontAlgn="auto" latinLnBrk="0" hangingPunct="1">
              <a:lnSpc>
                <a:spcPts val="13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Calibri"/>
                <a:ea typeface="ＭＳ Ｐゴシック"/>
                <a:cs typeface="+mn-cs"/>
              </a:rPr>
              <a:t>基本圏域（市町村）</a:t>
            </a:r>
          </a:p>
        </p:txBody>
      </p:sp>
      <p:sp>
        <p:nvSpPr>
          <p:cNvPr id="97" name="テキスト ボックス 96"/>
          <p:cNvSpPr txBox="1"/>
          <p:nvPr/>
        </p:nvSpPr>
        <p:spPr>
          <a:xfrm>
            <a:off x="4511830" y="5435156"/>
            <a:ext cx="1723069" cy="259045"/>
          </a:xfrm>
          <a:prstGeom prst="rect">
            <a:avLst/>
          </a:prstGeom>
          <a:noFill/>
        </p:spPr>
        <p:txBody>
          <a:bodyPr wrap="square" rtlCol="0">
            <a:spAutoFit/>
          </a:bodyPr>
          <a:lstStyle/>
          <a:p>
            <a:pPr marL="0" marR="0" lvl="0" indent="0" algn="ctr" defTabSz="914400" rtl="0" eaLnBrk="1" fontAlgn="auto" latinLnBrk="0" hangingPunct="1">
              <a:lnSpc>
                <a:spcPts val="13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Calibri"/>
                <a:ea typeface="ＭＳ Ｐゴシック"/>
                <a:cs typeface="+mn-cs"/>
              </a:rPr>
              <a:t>障害保健福祉圏域</a:t>
            </a:r>
            <a:endParaRPr kumimoji="1" lang="en-US" altLang="ja-JP" sz="900" b="0" i="0" u="none" strike="noStrike" kern="1200" cap="none" spc="0" normalizeH="0" baseline="0" noProof="0" dirty="0">
              <a:ln>
                <a:noFill/>
              </a:ln>
              <a:solidFill>
                <a:prstClr val="black"/>
              </a:solidFill>
              <a:effectLst/>
              <a:uLnTx/>
              <a:uFillTx/>
              <a:latin typeface="Calibri"/>
              <a:ea typeface="ＭＳ Ｐゴシック"/>
              <a:cs typeface="+mn-cs"/>
            </a:endParaRPr>
          </a:p>
        </p:txBody>
      </p:sp>
      <p:sp>
        <p:nvSpPr>
          <p:cNvPr id="98" name="角丸四角形 58"/>
          <p:cNvSpPr/>
          <p:nvPr/>
        </p:nvSpPr>
        <p:spPr>
          <a:xfrm>
            <a:off x="4899508" y="4653137"/>
            <a:ext cx="945854" cy="201343"/>
          </a:xfrm>
          <a:prstGeom prst="roundRect">
            <a:avLst>
              <a:gd name="adj" fmla="val 4948"/>
            </a:avLst>
          </a:prstGeom>
          <a:ln>
            <a:noFill/>
            <a:prstDash val="dash"/>
          </a:ln>
        </p:spPr>
        <p:style>
          <a:lnRef idx="2">
            <a:schemeClr val="accent3"/>
          </a:lnRef>
          <a:fillRef idx="1">
            <a:schemeClr val="lt1"/>
          </a:fillRef>
          <a:effectRef idx="0">
            <a:schemeClr val="accent3"/>
          </a:effectRef>
          <a:fontRef idx="minor">
            <a:schemeClr val="dk1"/>
          </a:fontRef>
        </p:style>
        <p:txBody>
          <a:bodyPr lIns="91376" tIns="45691" rIns="91376" bIns="45691" rtlCol="0" anchor="ctr"/>
          <a:lstStyle/>
          <a:p>
            <a:pPr marL="174538" marR="0" lvl="0" indent="-174538"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10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圏域の考え方</a:t>
            </a:r>
          </a:p>
        </p:txBody>
      </p:sp>
      <p:sp>
        <p:nvSpPr>
          <p:cNvPr id="3" name="スライド番号プレースホルダー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grpSp>
        <p:nvGrpSpPr>
          <p:cNvPr id="104" name="グループ化 103">
            <a:extLst>
              <a:ext uri="{FF2B5EF4-FFF2-40B4-BE49-F238E27FC236}">
                <a16:creationId xmlns:a16="http://schemas.microsoft.com/office/drawing/2014/main" id="{E7DE8DB6-20AF-49D9-8546-2AF276B9FD99}"/>
              </a:ext>
            </a:extLst>
          </p:cNvPr>
          <p:cNvGrpSpPr/>
          <p:nvPr/>
        </p:nvGrpSpPr>
        <p:grpSpPr>
          <a:xfrm>
            <a:off x="9749096" y="162960"/>
            <a:ext cx="2442904" cy="302805"/>
            <a:chOff x="8112864" y="141043"/>
            <a:chExt cx="3207178" cy="366395"/>
          </a:xfrm>
        </p:grpSpPr>
        <p:sp>
          <p:nvSpPr>
            <p:cNvPr id="105" name="矢印: 五方向 104">
              <a:extLst>
                <a:ext uri="{FF2B5EF4-FFF2-40B4-BE49-F238E27FC236}">
                  <a16:creationId xmlns:a16="http://schemas.microsoft.com/office/drawing/2014/main" id="{312CC5AE-90D7-49C1-92AE-4EFA2743BAAA}"/>
                </a:ext>
              </a:extLst>
            </p:cNvPr>
            <p:cNvSpPr/>
            <p:nvPr/>
          </p:nvSpPr>
          <p:spPr>
            <a:xfrm>
              <a:off x="8112864"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6" name="矢印: 五方向 105">
              <a:extLst>
                <a:ext uri="{FF2B5EF4-FFF2-40B4-BE49-F238E27FC236}">
                  <a16:creationId xmlns:a16="http://schemas.microsoft.com/office/drawing/2014/main" id="{4FC3FA78-ED3D-4298-8242-18E56F57E6D4}"/>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107" name="矢印: 五方向 106">
              <a:extLst>
                <a:ext uri="{FF2B5EF4-FFF2-40B4-BE49-F238E27FC236}">
                  <a16:creationId xmlns:a16="http://schemas.microsoft.com/office/drawing/2014/main" id="{18EE48C3-73DC-4496-A881-F10E55F651A3}"/>
                </a:ext>
              </a:extLst>
            </p:cNvPr>
            <p:cNvSpPr/>
            <p:nvPr/>
          </p:nvSpPr>
          <p:spPr>
            <a:xfrm>
              <a:off x="9706150"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108" name="矢印: 五方向 107">
              <a:extLst>
                <a:ext uri="{FF2B5EF4-FFF2-40B4-BE49-F238E27FC236}">
                  <a16:creationId xmlns:a16="http://schemas.microsoft.com/office/drawing/2014/main" id="{BC5EBDDB-C867-495E-A164-42BFE164138C}"/>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Tree>
    <p:extLst>
      <p:ext uri="{BB962C8B-B14F-4D97-AF65-F5344CB8AC3E}">
        <p14:creationId xmlns:p14="http://schemas.microsoft.com/office/powerpoint/2010/main" val="8315121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166C6A6-A2EC-4364-B857-92863C9D519A}"/>
              </a:ext>
            </a:extLst>
          </p:cNvPr>
          <p:cNvSpPr>
            <a:spLocks noGrp="1"/>
          </p:cNvSpPr>
          <p:nvPr>
            <p:ph type="title"/>
          </p:nvPr>
        </p:nvSpPr>
        <p:spPr/>
        <p:txBody>
          <a:bodyPr/>
          <a:lstStyle/>
          <a:p>
            <a:r>
              <a:rPr lang="en-US" altLang="ja-JP" dirty="0"/>
              <a:t>1.</a:t>
            </a:r>
            <a:r>
              <a:rPr lang="ja-JP" altLang="en-US" dirty="0"/>
              <a:t>背景 </a:t>
            </a:r>
            <a:r>
              <a:rPr lang="en-US" altLang="ja-JP" dirty="0"/>
              <a:t>–630</a:t>
            </a:r>
            <a:r>
              <a:rPr lang="ja-JP" altLang="en-US" dirty="0"/>
              <a:t>調査の改訂内容</a:t>
            </a:r>
            <a:endParaRPr kumimoji="1" lang="ja-JP" altLang="en-US" dirty="0"/>
          </a:p>
        </p:txBody>
      </p:sp>
      <p:sp>
        <p:nvSpPr>
          <p:cNvPr id="4" name="コンテンツ プレースホルダー 2">
            <a:extLst>
              <a:ext uri="{FF2B5EF4-FFF2-40B4-BE49-F238E27FC236}">
                <a16:creationId xmlns:a16="http://schemas.microsoft.com/office/drawing/2014/main" id="{0735D947-ABD3-42BB-89B6-88780A540C61}"/>
              </a:ext>
            </a:extLst>
          </p:cNvPr>
          <p:cNvSpPr>
            <a:spLocks noGrp="1"/>
          </p:cNvSpPr>
          <p:nvPr>
            <p:ph idx="1"/>
          </p:nvPr>
        </p:nvSpPr>
        <p:spPr>
          <a:xfrm>
            <a:off x="65087" y="779417"/>
            <a:ext cx="12035473" cy="864000"/>
          </a:xfrm>
          <a:ln>
            <a:solidFill>
              <a:schemeClr val="tx1"/>
            </a:solidFill>
          </a:ln>
        </p:spPr>
        <p:txBody>
          <a:bodyPr/>
          <a:lstStyle/>
          <a:p>
            <a:pPr>
              <a:lnSpc>
                <a:spcPts val="1600"/>
              </a:lnSpc>
              <a:spcBef>
                <a:spcPts val="0"/>
              </a:spcBef>
            </a:pPr>
            <a:r>
              <a:rPr lang="en-US" altLang="ja-JP" sz="1400" dirty="0"/>
              <a:t>630</a:t>
            </a:r>
            <a:r>
              <a:rPr lang="ja-JP" altLang="en-US" sz="1400" dirty="0"/>
              <a:t>調査とは：毎年</a:t>
            </a:r>
            <a:r>
              <a:rPr lang="en-US" altLang="ja-JP" sz="1400" dirty="0"/>
              <a:t>6</a:t>
            </a:r>
            <a:r>
              <a:rPr lang="ja-JP" altLang="en-US" sz="1400" dirty="0"/>
              <a:t>月</a:t>
            </a:r>
            <a:r>
              <a:rPr lang="en-US" altLang="ja-JP" sz="1400" dirty="0"/>
              <a:t>30</a:t>
            </a:r>
            <a:r>
              <a:rPr lang="ja-JP" altLang="en-US" sz="1400" dirty="0"/>
              <a:t>日付で、全国の精神科病院、精神科診療所、自治体等における、精神保健医療福祉の現況モニタリングを行う調査。</a:t>
            </a:r>
            <a:endParaRPr lang="en-US" altLang="ja-JP" sz="1400" dirty="0"/>
          </a:p>
          <a:p>
            <a:pPr>
              <a:lnSpc>
                <a:spcPts val="1600"/>
              </a:lnSpc>
              <a:spcBef>
                <a:spcPts val="0"/>
              </a:spcBef>
            </a:pPr>
            <a:r>
              <a:rPr lang="ja-JP" altLang="en-US" sz="1400" dirty="0"/>
              <a:t>目的：調査結果をまとめたものを「精神保健福祉資料」として公表し、その内容を自治体が把握することで、医療計画の策定等に役立てること。</a:t>
            </a:r>
            <a:endParaRPr lang="en-US" altLang="ja-JP" sz="1400" dirty="0"/>
          </a:p>
          <a:p>
            <a:pPr>
              <a:lnSpc>
                <a:spcPts val="1600"/>
              </a:lnSpc>
              <a:spcBef>
                <a:spcPts val="0"/>
              </a:spcBef>
            </a:pPr>
            <a:r>
              <a:rPr lang="ja-JP" altLang="en-US" sz="1400" dirty="0"/>
              <a:t>経緯：平成</a:t>
            </a:r>
            <a:r>
              <a:rPr lang="en-US" altLang="ja-JP" sz="1400" dirty="0"/>
              <a:t>9</a:t>
            </a:r>
            <a:r>
              <a:rPr lang="ja-JP" altLang="en-US" sz="1400" dirty="0"/>
              <a:t>年度以降、</a:t>
            </a:r>
            <a:r>
              <a:rPr lang="zh-TW" altLang="en-US" sz="1400" dirty="0"/>
              <a:t>厚生労働科学研究費補助金</a:t>
            </a:r>
            <a:r>
              <a:rPr lang="ja-JP" altLang="en-US" sz="1400" dirty="0"/>
              <a:t>として、国立精神・神経医療研究センターに委託される形で行われてきたが、長年の運用による遅延等の課題が</a:t>
            </a:r>
            <a:endParaRPr lang="en-US" altLang="ja-JP" sz="1400" dirty="0"/>
          </a:p>
          <a:p>
            <a:pPr>
              <a:lnSpc>
                <a:spcPts val="1600"/>
              </a:lnSpc>
              <a:spcBef>
                <a:spcPts val="0"/>
              </a:spcBef>
            </a:pPr>
            <a:r>
              <a:rPr lang="ja-JP" altLang="en-US" sz="1400" dirty="0"/>
              <a:t>　　　　 指摘されたため、医療計画の策定等に資するデータをより迅速かつ効率的に得る目的で、平成</a:t>
            </a:r>
            <a:r>
              <a:rPr lang="en-US" altLang="ja-JP" sz="1400" dirty="0"/>
              <a:t>29</a:t>
            </a:r>
            <a:r>
              <a:rPr lang="ja-JP" altLang="en-US" sz="1400" dirty="0"/>
              <a:t>年度より大幅改訂を行った。</a:t>
            </a:r>
            <a:endParaRPr lang="en-US" altLang="ja-JP" sz="1400" dirty="0"/>
          </a:p>
          <a:p>
            <a:pPr>
              <a:lnSpc>
                <a:spcPts val="1600"/>
              </a:lnSpc>
              <a:spcBef>
                <a:spcPts val="0"/>
              </a:spcBef>
            </a:pPr>
            <a:endParaRPr lang="ja-JP" altLang="en-US" sz="1400" dirty="0"/>
          </a:p>
        </p:txBody>
      </p:sp>
      <p:sp>
        <p:nvSpPr>
          <p:cNvPr id="7" name="テキスト ボックス 6">
            <a:extLst>
              <a:ext uri="{FF2B5EF4-FFF2-40B4-BE49-F238E27FC236}">
                <a16:creationId xmlns:a16="http://schemas.microsoft.com/office/drawing/2014/main" id="{424ACBEF-6AD7-4E68-92AE-0AEE15D81543}"/>
              </a:ext>
            </a:extLst>
          </p:cNvPr>
          <p:cNvSpPr txBox="1"/>
          <p:nvPr/>
        </p:nvSpPr>
        <p:spPr>
          <a:xfrm>
            <a:off x="5870874" y="1643417"/>
            <a:ext cx="2073751" cy="317154"/>
          </a:xfrm>
          <a:prstGeom prst="rect">
            <a:avLst/>
          </a:prstGeom>
          <a:noFill/>
          <a:ln>
            <a:noFill/>
          </a:ln>
        </p:spPr>
        <p:txBody>
          <a:bodyPr wrap="square" rtlCol="0" anchor="ctr">
            <a:spAutoFit/>
          </a:bodyPr>
          <a:lstStyle/>
          <a:p>
            <a:r>
              <a:rPr lang="ja-JP" altLang="en-US" sz="1400" b="1" dirty="0">
                <a:latin typeface="Meiryo UI" pitchFamily="50" charset="-128"/>
                <a:ea typeface="Meiryo UI" pitchFamily="50" charset="-128"/>
                <a:cs typeface="Meiryo UI" pitchFamily="50" charset="-128"/>
              </a:rPr>
              <a:t>主な調査項目の変更点</a:t>
            </a:r>
            <a:endParaRPr kumimoji="1" lang="ja-JP" altLang="en-US" sz="1400" b="1" dirty="0">
              <a:latin typeface="Meiryo UI" pitchFamily="50" charset="-128"/>
              <a:ea typeface="Meiryo UI" pitchFamily="50" charset="-128"/>
              <a:cs typeface="Meiryo UI" pitchFamily="50" charset="-128"/>
            </a:endParaRPr>
          </a:p>
        </p:txBody>
      </p:sp>
      <p:sp>
        <p:nvSpPr>
          <p:cNvPr id="8" name="角丸四角形 52">
            <a:extLst>
              <a:ext uri="{FF2B5EF4-FFF2-40B4-BE49-F238E27FC236}">
                <a16:creationId xmlns:a16="http://schemas.microsoft.com/office/drawing/2014/main" id="{4E8A3166-820D-4AD0-97D6-B6BAD1630325}"/>
              </a:ext>
            </a:extLst>
          </p:cNvPr>
          <p:cNvSpPr/>
          <p:nvPr/>
        </p:nvSpPr>
        <p:spPr>
          <a:xfrm>
            <a:off x="5791200" y="1685714"/>
            <a:ext cx="6309359" cy="2628000"/>
          </a:xfrm>
          <a:prstGeom prst="roundRect">
            <a:avLst>
              <a:gd name="adj" fmla="val 7459"/>
            </a:avLst>
          </a:prstGeom>
          <a:no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endParaRPr lang="ja-JP" altLang="en-US" sz="1600" dirty="0">
              <a:solidFill>
                <a:srgbClr val="000000"/>
              </a:solidFill>
              <a:latin typeface="Meiryo UI" pitchFamily="50" charset="-128"/>
              <a:ea typeface="Meiryo UI" pitchFamily="50" charset="-128"/>
              <a:cs typeface="Meiryo UI" pitchFamily="50" charset="-128"/>
            </a:endParaRPr>
          </a:p>
        </p:txBody>
      </p:sp>
      <p:grpSp>
        <p:nvGrpSpPr>
          <p:cNvPr id="3" name="グループ化 2">
            <a:extLst>
              <a:ext uri="{FF2B5EF4-FFF2-40B4-BE49-F238E27FC236}">
                <a16:creationId xmlns:a16="http://schemas.microsoft.com/office/drawing/2014/main" id="{97C7F3DA-D095-471B-92AC-A62030FB95AC}"/>
              </a:ext>
            </a:extLst>
          </p:cNvPr>
          <p:cNvGrpSpPr/>
          <p:nvPr/>
        </p:nvGrpSpPr>
        <p:grpSpPr>
          <a:xfrm>
            <a:off x="7719061" y="4366702"/>
            <a:ext cx="4381500" cy="2255520"/>
            <a:chOff x="7719061" y="4421294"/>
            <a:chExt cx="4381500" cy="2255520"/>
          </a:xfrm>
        </p:grpSpPr>
        <p:sp>
          <p:nvSpPr>
            <p:cNvPr id="5" name="テキスト ボックス 4">
              <a:extLst>
                <a:ext uri="{FF2B5EF4-FFF2-40B4-BE49-F238E27FC236}">
                  <a16:creationId xmlns:a16="http://schemas.microsoft.com/office/drawing/2014/main" id="{8ADB94BC-8594-4579-A675-8D2A26522F48}"/>
                </a:ext>
              </a:extLst>
            </p:cNvPr>
            <p:cNvSpPr txBox="1"/>
            <p:nvPr/>
          </p:nvSpPr>
          <p:spPr>
            <a:xfrm>
              <a:off x="7732361" y="4429334"/>
              <a:ext cx="2808515" cy="307777"/>
            </a:xfrm>
            <a:prstGeom prst="rect">
              <a:avLst/>
            </a:prstGeom>
            <a:noFill/>
            <a:ln>
              <a:noFill/>
            </a:ln>
          </p:spPr>
          <p:txBody>
            <a:bodyPr wrap="square" rtlCol="0" anchor="ctr">
              <a:spAutoFit/>
            </a:bodyPr>
            <a:lstStyle/>
            <a:p>
              <a:r>
                <a:rPr lang="ja-JP" altLang="en-US" sz="1400" b="1" dirty="0">
                  <a:latin typeface="Meiryo UI" pitchFamily="50" charset="-128"/>
                  <a:ea typeface="Meiryo UI" pitchFamily="50" charset="-128"/>
                  <a:cs typeface="Meiryo UI" pitchFamily="50" charset="-128"/>
                </a:rPr>
                <a:t>調査結果の公表について</a:t>
              </a:r>
              <a:endParaRPr kumimoji="1" lang="ja-JP" altLang="en-US" sz="1400" b="1" dirty="0">
                <a:latin typeface="Meiryo UI" pitchFamily="50" charset="-128"/>
                <a:ea typeface="Meiryo UI" pitchFamily="50" charset="-128"/>
                <a:cs typeface="Meiryo UI" pitchFamily="50" charset="-128"/>
              </a:endParaRPr>
            </a:p>
          </p:txBody>
        </p:sp>
        <p:sp>
          <p:nvSpPr>
            <p:cNvPr id="9" name="角丸四角形 55">
              <a:extLst>
                <a:ext uri="{FF2B5EF4-FFF2-40B4-BE49-F238E27FC236}">
                  <a16:creationId xmlns:a16="http://schemas.microsoft.com/office/drawing/2014/main" id="{84632462-2F2B-450E-947E-FE758C13322B}"/>
                </a:ext>
              </a:extLst>
            </p:cNvPr>
            <p:cNvSpPr/>
            <p:nvPr/>
          </p:nvSpPr>
          <p:spPr>
            <a:xfrm>
              <a:off x="7719061" y="4421294"/>
              <a:ext cx="4381500" cy="2255520"/>
            </a:xfrm>
            <a:prstGeom prst="roundRect">
              <a:avLst>
                <a:gd name="adj" fmla="val 7459"/>
              </a:avLst>
            </a:prstGeom>
            <a:noFill/>
            <a:ln>
              <a:solidFill>
                <a:schemeClr val="tx1"/>
              </a:solidFill>
            </a:ln>
          </p:spPr>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nSpc>
                  <a:spcPct val="90000"/>
                </a:lnSpc>
                <a:spcBef>
                  <a:spcPct val="20000"/>
                </a:spcBef>
              </a:pPr>
              <a:r>
                <a:rPr lang="ja-JP" altLang="en-US" sz="1200" dirty="0">
                  <a:solidFill>
                    <a:srgbClr val="000000"/>
                  </a:solidFill>
                  <a:latin typeface="Meiryo UI" pitchFamily="50" charset="-128"/>
                  <a:ea typeface="Meiryo UI" pitchFamily="50" charset="-128"/>
                  <a:cs typeface="Meiryo UI" pitchFamily="50" charset="-128"/>
                </a:rPr>
                <a:t>○公表方法</a:t>
              </a:r>
              <a:endParaRPr lang="en-US" altLang="ja-JP" sz="1200" dirty="0">
                <a:solidFill>
                  <a:srgbClr val="000000"/>
                </a:solidFill>
                <a:latin typeface="Meiryo UI" pitchFamily="50" charset="-128"/>
                <a:ea typeface="Meiryo UI" pitchFamily="50" charset="-128"/>
                <a:cs typeface="Meiryo UI" pitchFamily="50" charset="-128"/>
              </a:endParaRPr>
            </a:p>
            <a:p>
              <a:pPr>
                <a:lnSpc>
                  <a:spcPct val="90000"/>
                </a:lnSpc>
                <a:spcBef>
                  <a:spcPct val="20000"/>
                </a:spcBef>
              </a:pPr>
              <a:r>
                <a:rPr lang="ja-JP" altLang="en-US" sz="1200" dirty="0">
                  <a:solidFill>
                    <a:srgbClr val="000000"/>
                  </a:solidFill>
                  <a:latin typeface="Meiryo UI" pitchFamily="50" charset="-128"/>
                  <a:ea typeface="Meiryo UI" pitchFamily="50" charset="-128"/>
                  <a:cs typeface="Meiryo UI" pitchFamily="50" charset="-128"/>
                </a:rPr>
                <a:t>　 ・</a:t>
              </a:r>
              <a:r>
                <a:rPr lang="en-US" altLang="ja-JP" sz="1200" dirty="0">
                  <a:solidFill>
                    <a:srgbClr val="000000"/>
                  </a:solidFill>
                  <a:latin typeface="Meiryo UI" pitchFamily="50" charset="-128"/>
                  <a:ea typeface="Meiryo UI" pitchFamily="50" charset="-128"/>
                  <a:cs typeface="Meiryo UI" pitchFamily="50" charset="-128"/>
                </a:rPr>
                <a:t>NDB</a:t>
              </a:r>
              <a:r>
                <a:rPr lang="ja-JP" altLang="en-US" sz="1200" dirty="0">
                  <a:solidFill>
                    <a:srgbClr val="000000"/>
                  </a:solidFill>
                  <a:latin typeface="Meiryo UI" pitchFamily="50" charset="-128"/>
                  <a:ea typeface="Meiryo UI" pitchFamily="50" charset="-128"/>
                  <a:cs typeface="Meiryo UI" pitchFamily="50" charset="-128"/>
                </a:rPr>
                <a:t>等のデータソースと合わせ作成した総合的な「精神保健福</a:t>
              </a:r>
              <a:endParaRPr lang="en-US" altLang="ja-JP" sz="1200" dirty="0">
                <a:solidFill>
                  <a:srgbClr val="000000"/>
                </a:solidFill>
                <a:latin typeface="Meiryo UI" pitchFamily="50" charset="-128"/>
                <a:ea typeface="Meiryo UI" pitchFamily="50" charset="-128"/>
                <a:cs typeface="Meiryo UI" pitchFamily="50" charset="-128"/>
              </a:endParaRPr>
            </a:p>
            <a:p>
              <a:pPr>
                <a:lnSpc>
                  <a:spcPct val="90000"/>
                </a:lnSpc>
                <a:spcBef>
                  <a:spcPct val="20000"/>
                </a:spcBef>
              </a:pPr>
              <a:r>
                <a:rPr lang="ja-JP" altLang="en-US" sz="1200" dirty="0">
                  <a:solidFill>
                    <a:srgbClr val="000000"/>
                  </a:solidFill>
                  <a:latin typeface="Meiryo UI" pitchFamily="50" charset="-128"/>
                  <a:ea typeface="Meiryo UI" pitchFamily="50" charset="-128"/>
                  <a:cs typeface="Meiryo UI" pitchFamily="50" charset="-128"/>
                </a:rPr>
                <a:t>　　祉資料」として、国立精神・神経医療研究センターの</a:t>
              </a:r>
              <a:r>
                <a:rPr lang="en-US" altLang="ja-JP" sz="1200" dirty="0">
                  <a:solidFill>
                    <a:srgbClr val="000000"/>
                  </a:solidFill>
                  <a:latin typeface="Meiryo UI" pitchFamily="50" charset="-128"/>
                  <a:ea typeface="Meiryo UI" pitchFamily="50" charset="-128"/>
                  <a:cs typeface="Meiryo UI" pitchFamily="50" charset="-128"/>
                </a:rPr>
                <a:t>web</a:t>
              </a:r>
              <a:r>
                <a:rPr lang="ja-JP" altLang="en-US" sz="1200" dirty="0">
                  <a:solidFill>
                    <a:srgbClr val="000000"/>
                  </a:solidFill>
                  <a:latin typeface="Meiryo UI" pitchFamily="50" charset="-128"/>
                  <a:ea typeface="Meiryo UI" pitchFamily="50" charset="-128"/>
                  <a:cs typeface="Meiryo UI" pitchFamily="50" charset="-128"/>
                </a:rPr>
                <a:t>ページに　</a:t>
              </a:r>
              <a:endParaRPr lang="en-US" altLang="ja-JP" sz="1200" dirty="0">
                <a:solidFill>
                  <a:srgbClr val="000000"/>
                </a:solidFill>
                <a:latin typeface="Meiryo UI" pitchFamily="50" charset="-128"/>
                <a:ea typeface="Meiryo UI" pitchFamily="50" charset="-128"/>
                <a:cs typeface="Meiryo UI" pitchFamily="50" charset="-128"/>
              </a:endParaRPr>
            </a:p>
            <a:p>
              <a:pPr>
                <a:lnSpc>
                  <a:spcPct val="90000"/>
                </a:lnSpc>
                <a:spcBef>
                  <a:spcPct val="20000"/>
                </a:spcBef>
              </a:pPr>
              <a:r>
                <a:rPr lang="ja-JP" altLang="en-US" sz="1200" dirty="0">
                  <a:solidFill>
                    <a:srgbClr val="000000"/>
                  </a:solidFill>
                  <a:latin typeface="Meiryo UI" pitchFamily="50" charset="-128"/>
                  <a:ea typeface="Meiryo UI" pitchFamily="50" charset="-128"/>
                  <a:cs typeface="Meiryo UI" pitchFamily="50" charset="-128"/>
                </a:rPr>
                <a:t>　　掲載する。</a:t>
              </a:r>
              <a:endParaRPr lang="en-US" altLang="ja-JP" sz="1200" dirty="0">
                <a:solidFill>
                  <a:srgbClr val="000000"/>
                </a:solidFill>
                <a:latin typeface="Meiryo UI" pitchFamily="50" charset="-128"/>
                <a:ea typeface="Meiryo UI" pitchFamily="50" charset="-128"/>
                <a:cs typeface="Meiryo UI" pitchFamily="50" charset="-128"/>
              </a:endParaRPr>
            </a:p>
            <a:p>
              <a:pPr>
                <a:lnSpc>
                  <a:spcPct val="90000"/>
                </a:lnSpc>
                <a:spcBef>
                  <a:spcPct val="20000"/>
                </a:spcBef>
              </a:pPr>
              <a:r>
                <a:rPr lang="ja-JP" altLang="en-US" sz="1200" dirty="0">
                  <a:solidFill>
                    <a:srgbClr val="000000"/>
                  </a:solidFill>
                  <a:latin typeface="Meiryo UI" pitchFamily="50" charset="-128"/>
                  <a:ea typeface="Meiryo UI" pitchFamily="50" charset="-128"/>
                  <a:cs typeface="Meiryo UI" pitchFamily="50" charset="-128"/>
                </a:rPr>
                <a:t>○公表スケジュール</a:t>
              </a:r>
              <a:endParaRPr lang="en-US" altLang="ja-JP" sz="1200" dirty="0">
                <a:solidFill>
                  <a:srgbClr val="000000"/>
                </a:solidFill>
                <a:latin typeface="Meiryo UI" pitchFamily="50" charset="-128"/>
                <a:ea typeface="Meiryo UI" pitchFamily="50" charset="-128"/>
                <a:cs typeface="Meiryo UI" pitchFamily="50" charset="-128"/>
              </a:endParaRPr>
            </a:p>
            <a:p>
              <a:pPr>
                <a:lnSpc>
                  <a:spcPct val="90000"/>
                </a:lnSpc>
                <a:spcBef>
                  <a:spcPct val="20000"/>
                </a:spcBef>
              </a:pPr>
              <a:r>
                <a:rPr lang="ja-JP" altLang="en-US" sz="1200" dirty="0">
                  <a:solidFill>
                    <a:srgbClr val="000000"/>
                  </a:solidFill>
                  <a:latin typeface="Meiryo UI" pitchFamily="50" charset="-128"/>
                  <a:ea typeface="Meiryo UI" pitchFamily="50" charset="-128"/>
                  <a:cs typeface="Meiryo UI" pitchFamily="50" charset="-128"/>
                </a:rPr>
                <a:t> 　・毎年度末</a:t>
              </a:r>
              <a:r>
                <a:rPr lang="en-US" altLang="ja-JP" sz="1200" dirty="0">
                  <a:solidFill>
                    <a:srgbClr val="000000"/>
                  </a:solidFill>
                  <a:latin typeface="Meiryo UI" pitchFamily="50" charset="-128"/>
                  <a:ea typeface="Meiryo UI" pitchFamily="50" charset="-128"/>
                  <a:cs typeface="Meiryo UI" pitchFamily="50" charset="-128"/>
                </a:rPr>
                <a:t>(</a:t>
              </a:r>
              <a:r>
                <a:rPr lang="ja-JP" altLang="en-US" sz="1200" dirty="0">
                  <a:solidFill>
                    <a:srgbClr val="000000"/>
                  </a:solidFill>
                  <a:latin typeface="Meiryo UI" pitchFamily="50" charset="-128"/>
                  <a:ea typeface="Meiryo UI" pitchFamily="50" charset="-128"/>
                  <a:cs typeface="Meiryo UI" pitchFamily="50" charset="-128"/>
                </a:rPr>
                <a:t>旧調査にあたるＨ</a:t>
              </a:r>
              <a:r>
                <a:rPr lang="en-US" altLang="ja-JP" sz="1200" dirty="0">
                  <a:solidFill>
                    <a:srgbClr val="000000"/>
                  </a:solidFill>
                  <a:latin typeface="Meiryo UI" pitchFamily="50" charset="-128"/>
                  <a:ea typeface="Meiryo UI" pitchFamily="50" charset="-128"/>
                  <a:cs typeface="Meiryo UI" pitchFamily="50" charset="-128"/>
                </a:rPr>
                <a:t>28</a:t>
              </a:r>
              <a:r>
                <a:rPr lang="ja-JP" altLang="en-US" sz="1200" dirty="0">
                  <a:solidFill>
                    <a:srgbClr val="000000"/>
                  </a:solidFill>
                  <a:latin typeface="Meiryo UI" pitchFamily="50" charset="-128"/>
                  <a:ea typeface="Meiryo UI" pitchFamily="50" charset="-128"/>
                  <a:cs typeface="Meiryo UI" pitchFamily="50" charset="-128"/>
                </a:rPr>
                <a:t>年度調査までは遅延して公表</a:t>
              </a:r>
              <a:r>
                <a:rPr lang="en-US" altLang="ja-JP" sz="1200" dirty="0">
                  <a:solidFill>
                    <a:srgbClr val="000000"/>
                  </a:solidFill>
                  <a:latin typeface="Meiryo UI" pitchFamily="50" charset="-128"/>
                  <a:ea typeface="Meiryo UI" pitchFamily="50" charset="-128"/>
                  <a:cs typeface="Meiryo UI" pitchFamily="50" charset="-128"/>
                </a:rPr>
                <a:t>)</a:t>
              </a:r>
            </a:p>
            <a:p>
              <a:pPr>
                <a:lnSpc>
                  <a:spcPct val="90000"/>
                </a:lnSpc>
                <a:spcBef>
                  <a:spcPct val="20000"/>
                </a:spcBef>
              </a:pPr>
              <a:r>
                <a:rPr lang="ja-JP" altLang="en-US" sz="1200" dirty="0">
                  <a:solidFill>
                    <a:srgbClr val="000000"/>
                  </a:solidFill>
                  <a:latin typeface="Meiryo UI" pitchFamily="50" charset="-128"/>
                  <a:ea typeface="Meiryo UI" pitchFamily="50" charset="-128"/>
                  <a:cs typeface="Meiryo UI" pitchFamily="50" charset="-128"/>
                </a:rPr>
                <a:t>○想定される利用目的</a:t>
              </a:r>
              <a:endParaRPr lang="en-US" altLang="ja-JP" sz="1200" dirty="0">
                <a:solidFill>
                  <a:srgbClr val="000000"/>
                </a:solidFill>
                <a:latin typeface="Meiryo UI" pitchFamily="50" charset="-128"/>
                <a:ea typeface="Meiryo UI" pitchFamily="50" charset="-128"/>
                <a:cs typeface="Meiryo UI" pitchFamily="50" charset="-128"/>
              </a:endParaRPr>
            </a:p>
            <a:p>
              <a:pPr>
                <a:lnSpc>
                  <a:spcPct val="90000"/>
                </a:lnSpc>
                <a:spcBef>
                  <a:spcPct val="20000"/>
                </a:spcBef>
              </a:pPr>
              <a:r>
                <a:rPr lang="ja-JP" altLang="en-US" sz="1200" dirty="0">
                  <a:solidFill>
                    <a:srgbClr val="000000"/>
                  </a:solidFill>
                  <a:latin typeface="Meiryo UI" pitchFamily="50" charset="-128"/>
                  <a:ea typeface="Meiryo UI" pitchFamily="50" charset="-128"/>
                  <a:cs typeface="Meiryo UI" pitchFamily="50" charset="-128"/>
                </a:rPr>
                <a:t>　 ・医療計画、障害福祉計画等の策定に資するための現況把握モニタ</a:t>
              </a:r>
              <a:endParaRPr lang="en-US" altLang="ja-JP" sz="1200" dirty="0">
                <a:solidFill>
                  <a:srgbClr val="000000"/>
                </a:solidFill>
                <a:latin typeface="Meiryo UI" pitchFamily="50" charset="-128"/>
                <a:ea typeface="Meiryo UI" pitchFamily="50" charset="-128"/>
                <a:cs typeface="Meiryo UI" pitchFamily="50" charset="-128"/>
              </a:endParaRPr>
            </a:p>
            <a:p>
              <a:pPr>
                <a:lnSpc>
                  <a:spcPct val="90000"/>
                </a:lnSpc>
                <a:spcBef>
                  <a:spcPct val="20000"/>
                </a:spcBef>
              </a:pPr>
              <a:r>
                <a:rPr lang="en-US" altLang="ja-JP" sz="1200" dirty="0">
                  <a:solidFill>
                    <a:srgbClr val="000000"/>
                  </a:solidFill>
                  <a:latin typeface="Meiryo UI" pitchFamily="50" charset="-128"/>
                  <a:ea typeface="Meiryo UI" pitchFamily="50" charset="-128"/>
                  <a:cs typeface="Meiryo UI" pitchFamily="50" charset="-128"/>
                </a:rPr>
                <a:t>    </a:t>
              </a:r>
              <a:r>
                <a:rPr lang="ja-JP" altLang="en-US" sz="1200" dirty="0">
                  <a:solidFill>
                    <a:srgbClr val="000000"/>
                  </a:solidFill>
                  <a:latin typeface="Meiryo UI" pitchFamily="50" charset="-128"/>
                  <a:ea typeface="Meiryo UI" pitchFamily="50" charset="-128"/>
                  <a:cs typeface="Meiryo UI" pitchFamily="50" charset="-128"/>
                </a:rPr>
                <a:t>リングとしての活用を想定。</a:t>
              </a:r>
            </a:p>
          </p:txBody>
        </p:sp>
      </p:grpSp>
      <p:graphicFrame>
        <p:nvGraphicFramePr>
          <p:cNvPr id="10" name="表 9">
            <a:extLst>
              <a:ext uri="{FF2B5EF4-FFF2-40B4-BE49-F238E27FC236}">
                <a16:creationId xmlns:a16="http://schemas.microsoft.com/office/drawing/2014/main" id="{C2BD5659-A3C3-41DD-BFAA-39CFCE2B75FF}"/>
              </a:ext>
            </a:extLst>
          </p:cNvPr>
          <p:cNvGraphicFramePr>
            <a:graphicFrameLocks noGrp="1"/>
          </p:cNvGraphicFramePr>
          <p:nvPr>
            <p:extLst>
              <p:ext uri="{D42A27DB-BD31-4B8C-83A1-F6EECF244321}">
                <p14:modId xmlns:p14="http://schemas.microsoft.com/office/powerpoint/2010/main" val="4170680532"/>
              </p:ext>
            </p:extLst>
          </p:nvPr>
        </p:nvGraphicFramePr>
        <p:xfrm>
          <a:off x="5850567" y="1937181"/>
          <a:ext cx="6190828" cy="2319866"/>
        </p:xfrm>
        <a:graphic>
          <a:graphicData uri="http://schemas.openxmlformats.org/drawingml/2006/table">
            <a:tbl>
              <a:tblPr firstRow="1" bandRow="1">
                <a:tableStyleId>{5C22544A-7EE6-4342-B048-85BDC9FD1C3A}</a:tableStyleId>
              </a:tblPr>
              <a:tblGrid>
                <a:gridCol w="640081">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gridCol w="2026920">
                  <a:extLst>
                    <a:ext uri="{9D8B030D-6E8A-4147-A177-3AD203B41FA5}">
                      <a16:colId xmlns:a16="http://schemas.microsoft.com/office/drawing/2014/main" val="20002"/>
                    </a:ext>
                  </a:extLst>
                </a:gridCol>
                <a:gridCol w="1618827">
                  <a:extLst>
                    <a:ext uri="{9D8B030D-6E8A-4147-A177-3AD203B41FA5}">
                      <a16:colId xmlns:a16="http://schemas.microsoft.com/office/drawing/2014/main" val="20003"/>
                    </a:ext>
                  </a:extLst>
                </a:gridCol>
              </a:tblGrid>
              <a:tr h="213360">
                <a:tc>
                  <a:txBody>
                    <a:bodyPr/>
                    <a:lstStyle/>
                    <a:p>
                      <a:r>
                        <a:rPr kumimoji="1" lang="ja-JP" altLang="en-US" sz="800" dirty="0">
                          <a:latin typeface="Meiryo UI" pitchFamily="50" charset="-128"/>
                          <a:ea typeface="Meiryo UI" pitchFamily="50" charset="-128"/>
                          <a:cs typeface="Meiryo UI" pitchFamily="50" charset="-128"/>
                        </a:rPr>
                        <a:t>対象</a:t>
                      </a:r>
                    </a:p>
                  </a:txBody>
                  <a:tcPr/>
                </a:tc>
                <a:tc>
                  <a:txBody>
                    <a:bodyPr/>
                    <a:lstStyle/>
                    <a:p>
                      <a:r>
                        <a:rPr kumimoji="1" lang="ja-JP" altLang="en-US" sz="800" dirty="0">
                          <a:latin typeface="Meiryo UI" pitchFamily="50" charset="-128"/>
                          <a:ea typeface="Meiryo UI" pitchFamily="50" charset="-128"/>
                          <a:cs typeface="Meiryo UI" pitchFamily="50" charset="-128"/>
                        </a:rPr>
                        <a:t>旧調査項目</a:t>
                      </a:r>
                    </a:p>
                  </a:txBody>
                  <a:tcPr/>
                </a:tc>
                <a:tc>
                  <a:txBody>
                    <a:bodyPr/>
                    <a:lstStyle/>
                    <a:p>
                      <a:r>
                        <a:rPr kumimoji="1" lang="ja-JP" altLang="en-US" sz="800" dirty="0">
                          <a:latin typeface="Meiryo UI" pitchFamily="50" charset="-128"/>
                          <a:ea typeface="Meiryo UI" pitchFamily="50" charset="-128"/>
                          <a:cs typeface="Meiryo UI" pitchFamily="50" charset="-128"/>
                        </a:rPr>
                        <a:t>新調査項目</a:t>
                      </a:r>
                    </a:p>
                  </a:txBody>
                  <a:tcPr/>
                </a:tc>
                <a:tc>
                  <a:txBody>
                    <a:bodyPr/>
                    <a:lstStyle/>
                    <a:p>
                      <a:r>
                        <a:rPr kumimoji="1" lang="ja-JP" altLang="en-US" sz="800" dirty="0">
                          <a:latin typeface="Meiryo UI" pitchFamily="50" charset="-128"/>
                          <a:ea typeface="Meiryo UI" pitchFamily="50" charset="-128"/>
                          <a:cs typeface="Meiryo UI" pitchFamily="50" charset="-128"/>
                        </a:rPr>
                        <a:t>変更の主目的</a:t>
                      </a:r>
                    </a:p>
                  </a:txBody>
                  <a:tcPr/>
                </a:tc>
                <a:extLst>
                  <a:ext uri="{0D108BD9-81ED-4DB2-BD59-A6C34878D82A}">
                    <a16:rowId xmlns:a16="http://schemas.microsoft.com/office/drawing/2014/main" val="10000"/>
                  </a:ext>
                </a:extLst>
              </a:tr>
              <a:tr h="335280">
                <a:tc rowSpan="4">
                  <a:txBody>
                    <a:bodyPr/>
                    <a:lstStyle/>
                    <a:p>
                      <a:pPr marL="266700" indent="-266700" algn="l"/>
                      <a:r>
                        <a:rPr kumimoji="1" lang="ja-JP" altLang="en-US" sz="800" b="0" dirty="0">
                          <a:solidFill>
                            <a:schemeClr val="tx1"/>
                          </a:solidFill>
                          <a:latin typeface="Meiryo UI" pitchFamily="50" charset="-128"/>
                          <a:ea typeface="Meiryo UI" pitchFamily="50" charset="-128"/>
                          <a:cs typeface="Meiryo UI" pitchFamily="50" charset="-128"/>
                        </a:rPr>
                        <a:t>病院・</a:t>
                      </a:r>
                      <a:endParaRPr kumimoji="1" lang="en-US" altLang="ja-JP" sz="800" b="0" dirty="0">
                        <a:solidFill>
                          <a:schemeClr val="tx1"/>
                        </a:solidFill>
                        <a:latin typeface="Meiryo UI" pitchFamily="50" charset="-128"/>
                        <a:ea typeface="Meiryo UI" pitchFamily="50" charset="-128"/>
                        <a:cs typeface="Meiryo UI" pitchFamily="50" charset="-128"/>
                      </a:endParaRPr>
                    </a:p>
                    <a:p>
                      <a:pPr marL="266700" indent="-266700" algn="l"/>
                      <a:r>
                        <a:rPr kumimoji="1" lang="ja-JP" altLang="en-US" sz="800" b="0" dirty="0">
                          <a:solidFill>
                            <a:schemeClr val="tx1"/>
                          </a:solidFill>
                          <a:latin typeface="Meiryo UI" pitchFamily="50" charset="-128"/>
                          <a:ea typeface="Meiryo UI" pitchFamily="50" charset="-128"/>
                          <a:cs typeface="Meiryo UI" pitchFamily="50" charset="-128"/>
                        </a:rPr>
                        <a:t>診療所</a:t>
                      </a:r>
                      <a:endParaRPr kumimoji="1" lang="en-US" altLang="ja-JP" sz="800" b="0" dirty="0">
                        <a:solidFill>
                          <a:schemeClr val="tx1"/>
                        </a:solidFill>
                        <a:latin typeface="Meiryo UI" pitchFamily="50" charset="-128"/>
                        <a:ea typeface="Meiryo UI" pitchFamily="50" charset="-128"/>
                        <a:cs typeface="Meiryo UI" pitchFamily="50" charset="-128"/>
                      </a:endParaRPr>
                    </a:p>
                  </a:txBody>
                  <a:tcPr anchor="ctr"/>
                </a:tc>
                <a:tc>
                  <a:txBody>
                    <a:bodyPr/>
                    <a:lstStyle/>
                    <a:p>
                      <a:pPr marL="0" indent="0" algn="l"/>
                      <a:r>
                        <a:rPr kumimoji="1" lang="ja-JP" altLang="en-US" sz="800" b="0" dirty="0">
                          <a:solidFill>
                            <a:schemeClr val="tx1"/>
                          </a:solidFill>
                          <a:latin typeface="Meiryo UI" pitchFamily="50" charset="-128"/>
                          <a:ea typeface="Meiryo UI" pitchFamily="50" charset="-128"/>
                          <a:cs typeface="Meiryo UI" pitchFamily="50" charset="-128"/>
                        </a:rPr>
                        <a:t>精神病床を持つ病院、県が定めた診療所</a:t>
                      </a:r>
                      <a:endParaRPr kumimoji="1" lang="en-US" altLang="ja-JP" sz="800" b="0" dirty="0">
                        <a:solidFill>
                          <a:schemeClr val="tx1"/>
                        </a:solidFill>
                        <a:latin typeface="Meiryo UI" pitchFamily="50" charset="-128"/>
                        <a:ea typeface="Meiryo UI" pitchFamily="50" charset="-128"/>
                        <a:cs typeface="Meiryo UI"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b="0" dirty="0">
                          <a:solidFill>
                            <a:schemeClr val="tx1"/>
                          </a:solidFill>
                          <a:latin typeface="Meiryo UI" pitchFamily="50" charset="-128"/>
                          <a:ea typeface="Meiryo UI" pitchFamily="50" charset="-128"/>
                          <a:cs typeface="Meiryo UI" pitchFamily="50" charset="-128"/>
                        </a:rPr>
                        <a:t>精神病床を持つ病院、精神科・心療内科を標榜する診療所</a:t>
                      </a:r>
                      <a:endParaRPr kumimoji="1" lang="en-US" altLang="ja-JP" sz="800" b="0" dirty="0">
                        <a:solidFill>
                          <a:schemeClr val="tx1"/>
                        </a:solidFill>
                        <a:latin typeface="Meiryo UI" pitchFamily="50" charset="-128"/>
                        <a:ea typeface="Meiryo UI" pitchFamily="50" charset="-128"/>
                        <a:cs typeface="Meiryo UI" pitchFamily="50" charset="-128"/>
                      </a:endParaRPr>
                    </a:p>
                  </a:txBody>
                  <a:tcPr/>
                </a:tc>
                <a:tc>
                  <a:txBody>
                    <a:bodyPr/>
                    <a:lstStyle/>
                    <a:p>
                      <a:pPr algn="l"/>
                      <a:r>
                        <a:rPr kumimoji="1" lang="ja-JP" altLang="en-US" sz="800" b="0" dirty="0">
                          <a:latin typeface="Meiryo UI" pitchFamily="50" charset="-128"/>
                          <a:ea typeface="Meiryo UI" pitchFamily="50" charset="-128"/>
                          <a:cs typeface="Meiryo UI" pitchFamily="50" charset="-128"/>
                        </a:rPr>
                        <a:t>調査対象の定義を明確にするため</a:t>
                      </a:r>
                    </a:p>
                  </a:txBody>
                  <a:tcPr/>
                </a:tc>
                <a:extLst>
                  <a:ext uri="{0D108BD9-81ED-4DB2-BD59-A6C34878D82A}">
                    <a16:rowId xmlns:a16="http://schemas.microsoft.com/office/drawing/2014/main" val="10001"/>
                  </a:ext>
                </a:extLst>
              </a:tr>
              <a:tr h="335280">
                <a:tc vMerge="1">
                  <a:txBody>
                    <a:bodyPr/>
                    <a:lstStyle/>
                    <a:p>
                      <a:endParaRPr kumimoji="1" lang="ja-JP" altLang="en-US"/>
                    </a:p>
                  </a:txBody>
                  <a:tcPr/>
                </a:tc>
                <a:tc>
                  <a:txBody>
                    <a:bodyPr/>
                    <a:lstStyle/>
                    <a:p>
                      <a:pPr marL="266700" marR="0" indent="-266700" algn="l" defTabSz="914400" rtl="0" eaLnBrk="1" fontAlgn="auto" latinLnBrk="0" hangingPunct="1">
                        <a:lnSpc>
                          <a:spcPct val="100000"/>
                        </a:lnSpc>
                        <a:spcBef>
                          <a:spcPts val="0"/>
                        </a:spcBef>
                        <a:spcAft>
                          <a:spcPts val="0"/>
                        </a:spcAft>
                        <a:buClrTx/>
                        <a:buSzTx/>
                        <a:buFontTx/>
                        <a:buNone/>
                        <a:tabLst/>
                        <a:defRPr/>
                      </a:pPr>
                      <a:r>
                        <a:rPr kumimoji="1" lang="en-US" altLang="ja-JP" sz="800" b="0" dirty="0">
                          <a:solidFill>
                            <a:schemeClr val="tx1"/>
                          </a:solidFill>
                          <a:latin typeface="Meiryo UI" pitchFamily="50" charset="-128"/>
                          <a:ea typeface="Meiryo UI" pitchFamily="50" charset="-128"/>
                          <a:cs typeface="Meiryo UI" pitchFamily="50" charset="-128"/>
                        </a:rPr>
                        <a:t>6</a:t>
                      </a:r>
                      <a:r>
                        <a:rPr kumimoji="1" lang="ja-JP" altLang="en-US" sz="800" b="0" dirty="0">
                          <a:solidFill>
                            <a:schemeClr val="tx1"/>
                          </a:solidFill>
                          <a:latin typeface="Meiryo UI" pitchFamily="50" charset="-128"/>
                          <a:ea typeface="Meiryo UI" pitchFamily="50" charset="-128"/>
                          <a:cs typeface="Meiryo UI" pitchFamily="50" charset="-128"/>
                        </a:rPr>
                        <a:t>月</a:t>
                      </a:r>
                      <a:r>
                        <a:rPr kumimoji="1" lang="en-US" altLang="ja-JP" sz="800" b="0" dirty="0">
                          <a:solidFill>
                            <a:schemeClr val="tx1"/>
                          </a:solidFill>
                          <a:latin typeface="Meiryo UI" pitchFamily="50" charset="-128"/>
                          <a:ea typeface="Meiryo UI" pitchFamily="50" charset="-128"/>
                          <a:cs typeface="Meiryo UI" pitchFamily="50" charset="-128"/>
                        </a:rPr>
                        <a:t>30</a:t>
                      </a:r>
                      <a:r>
                        <a:rPr kumimoji="1" lang="ja-JP" altLang="en-US" sz="800" b="0" dirty="0">
                          <a:solidFill>
                            <a:schemeClr val="tx1"/>
                          </a:solidFill>
                          <a:latin typeface="Meiryo UI" pitchFamily="50" charset="-128"/>
                          <a:ea typeface="Meiryo UI" pitchFamily="50" charset="-128"/>
                          <a:cs typeface="Meiryo UI" pitchFamily="50" charset="-128"/>
                        </a:rPr>
                        <a:t>日の入院患者の年代（</a:t>
                      </a:r>
                      <a:r>
                        <a:rPr kumimoji="1" lang="en-US" altLang="ja-JP" sz="800" b="0" dirty="0">
                          <a:solidFill>
                            <a:schemeClr val="tx1"/>
                          </a:solidFill>
                          <a:latin typeface="Meiryo UI" pitchFamily="50" charset="-128"/>
                          <a:ea typeface="Meiryo UI" pitchFamily="50" charset="-128"/>
                          <a:cs typeface="Meiryo UI" pitchFamily="50" charset="-128"/>
                        </a:rPr>
                        <a:t>4</a:t>
                      </a:r>
                      <a:r>
                        <a:rPr kumimoji="1" lang="ja-JP" altLang="en-US" sz="800" b="0" dirty="0">
                          <a:solidFill>
                            <a:schemeClr val="tx1"/>
                          </a:solidFill>
                          <a:latin typeface="Meiryo UI" pitchFamily="50" charset="-128"/>
                          <a:ea typeface="Meiryo UI" pitchFamily="50" charset="-128"/>
                          <a:cs typeface="Meiryo UI" pitchFamily="50" charset="-128"/>
                        </a:rPr>
                        <a:t>区分）</a:t>
                      </a:r>
                      <a:endParaRPr kumimoji="1" lang="en-US" altLang="ja-JP" sz="800" b="0" dirty="0">
                        <a:solidFill>
                          <a:schemeClr val="tx1"/>
                        </a:solidFill>
                        <a:latin typeface="Meiryo UI" pitchFamily="50" charset="-128"/>
                        <a:ea typeface="Meiryo UI" pitchFamily="50" charset="-128"/>
                        <a:cs typeface="Meiryo UI"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800" b="0" dirty="0">
                          <a:solidFill>
                            <a:schemeClr val="tx1"/>
                          </a:solidFill>
                          <a:latin typeface="Meiryo UI" pitchFamily="50" charset="-128"/>
                          <a:ea typeface="Meiryo UI" pitchFamily="50" charset="-128"/>
                          <a:cs typeface="Meiryo UI" pitchFamily="50" charset="-128"/>
                        </a:rPr>
                        <a:t>6</a:t>
                      </a:r>
                      <a:r>
                        <a:rPr kumimoji="1" lang="ja-JP" altLang="en-US" sz="800" b="0" dirty="0">
                          <a:solidFill>
                            <a:schemeClr val="tx1"/>
                          </a:solidFill>
                          <a:latin typeface="Meiryo UI" pitchFamily="50" charset="-128"/>
                          <a:ea typeface="Meiryo UI" pitchFamily="50" charset="-128"/>
                          <a:cs typeface="Meiryo UI" pitchFamily="50" charset="-128"/>
                        </a:rPr>
                        <a:t>月</a:t>
                      </a:r>
                      <a:r>
                        <a:rPr kumimoji="1" lang="en-US" altLang="ja-JP" sz="800" b="0" dirty="0">
                          <a:solidFill>
                            <a:schemeClr val="tx1"/>
                          </a:solidFill>
                          <a:latin typeface="Meiryo UI" pitchFamily="50" charset="-128"/>
                          <a:ea typeface="Meiryo UI" pitchFamily="50" charset="-128"/>
                          <a:cs typeface="Meiryo UI" pitchFamily="50" charset="-128"/>
                        </a:rPr>
                        <a:t>30</a:t>
                      </a:r>
                      <a:r>
                        <a:rPr kumimoji="1" lang="ja-JP" altLang="en-US" sz="800" b="0" dirty="0">
                          <a:solidFill>
                            <a:schemeClr val="tx1"/>
                          </a:solidFill>
                          <a:latin typeface="Meiryo UI" pitchFamily="50" charset="-128"/>
                          <a:ea typeface="Meiryo UI" pitchFamily="50" charset="-128"/>
                          <a:cs typeface="Meiryo UI" pitchFamily="50" charset="-128"/>
                        </a:rPr>
                        <a:t>日深夜</a:t>
                      </a:r>
                      <a:r>
                        <a:rPr kumimoji="1" lang="en-US" altLang="ja-JP" sz="800" b="0" dirty="0">
                          <a:solidFill>
                            <a:schemeClr val="tx1"/>
                          </a:solidFill>
                          <a:latin typeface="Meiryo UI" pitchFamily="50" charset="-128"/>
                          <a:ea typeface="Meiryo UI" pitchFamily="50" charset="-128"/>
                          <a:cs typeface="Meiryo UI" pitchFamily="50" charset="-128"/>
                        </a:rPr>
                        <a:t>0</a:t>
                      </a:r>
                      <a:r>
                        <a:rPr kumimoji="1" lang="ja-JP" altLang="en-US" sz="800" b="0" dirty="0">
                          <a:solidFill>
                            <a:schemeClr val="tx1"/>
                          </a:solidFill>
                          <a:latin typeface="Meiryo UI" pitchFamily="50" charset="-128"/>
                          <a:ea typeface="Meiryo UI" pitchFamily="50" charset="-128"/>
                          <a:cs typeface="Meiryo UI" pitchFamily="50" charset="-128"/>
                        </a:rPr>
                        <a:t>時時点での入院患者の年代（</a:t>
                      </a:r>
                      <a:r>
                        <a:rPr kumimoji="1" lang="en-US" altLang="ja-JP" sz="800" b="0" dirty="0">
                          <a:solidFill>
                            <a:schemeClr val="tx1"/>
                          </a:solidFill>
                          <a:latin typeface="Meiryo UI" pitchFamily="50" charset="-128"/>
                          <a:ea typeface="Meiryo UI" pitchFamily="50" charset="-128"/>
                          <a:cs typeface="Meiryo UI" pitchFamily="50" charset="-128"/>
                        </a:rPr>
                        <a:t>5</a:t>
                      </a:r>
                      <a:r>
                        <a:rPr kumimoji="1" lang="ja-JP" altLang="en-US" sz="800" b="0" dirty="0">
                          <a:solidFill>
                            <a:schemeClr val="tx1"/>
                          </a:solidFill>
                          <a:latin typeface="Meiryo UI" pitchFamily="50" charset="-128"/>
                          <a:ea typeface="Meiryo UI" pitchFamily="50" charset="-128"/>
                          <a:cs typeface="Meiryo UI" pitchFamily="50" charset="-128"/>
                        </a:rPr>
                        <a:t>歳刻み）</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b="0" dirty="0">
                          <a:latin typeface="Meiryo UI" pitchFamily="50" charset="-128"/>
                          <a:ea typeface="Meiryo UI" pitchFamily="50" charset="-128"/>
                          <a:cs typeface="Meiryo UI" pitchFamily="50" charset="-128"/>
                        </a:rPr>
                        <a:t>調査時点の定義を明確にし、入院患者の年代を詳細に把握するため</a:t>
                      </a:r>
                    </a:p>
                  </a:txBody>
                  <a:tcPr/>
                </a:tc>
                <a:extLst>
                  <a:ext uri="{0D108BD9-81ED-4DB2-BD59-A6C34878D82A}">
                    <a16:rowId xmlns:a16="http://schemas.microsoft.com/office/drawing/2014/main" val="10002"/>
                  </a:ext>
                </a:extLst>
              </a:tr>
              <a:tr h="216746">
                <a:tc vMerge="1">
                  <a:txBody>
                    <a:bodyPr/>
                    <a:lstStyle/>
                    <a:p>
                      <a:endParaRPr kumimoji="1" lang="ja-JP"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b="0" dirty="0">
                          <a:solidFill>
                            <a:schemeClr val="tx1"/>
                          </a:solidFill>
                          <a:latin typeface="Meiryo UI" pitchFamily="50" charset="-128"/>
                          <a:ea typeface="Meiryo UI" pitchFamily="50" charset="-128"/>
                          <a:cs typeface="Meiryo UI" pitchFamily="50" charset="-128"/>
                        </a:rPr>
                        <a:t>なし</a:t>
                      </a:r>
                      <a:endParaRPr kumimoji="1" lang="en-US" altLang="ja-JP" sz="800" b="0" dirty="0">
                        <a:solidFill>
                          <a:schemeClr val="tx1"/>
                        </a:solidFill>
                        <a:latin typeface="Meiryo UI" pitchFamily="50" charset="-128"/>
                        <a:ea typeface="Meiryo UI" pitchFamily="50" charset="-128"/>
                        <a:cs typeface="Meiryo UI"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b="0">
                          <a:latin typeface="Meiryo UI" pitchFamily="50" charset="-128"/>
                          <a:ea typeface="Meiryo UI" pitchFamily="50" charset="-128"/>
                          <a:cs typeface="Meiryo UI" pitchFamily="50" charset="-128"/>
                        </a:rPr>
                        <a:t>患者の市町村単位での入院前</a:t>
                      </a:r>
                      <a:r>
                        <a:rPr kumimoji="1" lang="ja-JP" altLang="en-US" sz="800" b="0" dirty="0">
                          <a:latin typeface="Meiryo UI" pitchFamily="50" charset="-128"/>
                          <a:ea typeface="Meiryo UI" pitchFamily="50" charset="-128"/>
                          <a:cs typeface="Meiryo UI" pitchFamily="50" charset="-128"/>
                        </a:rPr>
                        <a:t>住所別集計</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b="0" dirty="0">
                          <a:latin typeface="Meiryo UI" pitchFamily="50" charset="-128"/>
                          <a:ea typeface="Meiryo UI" pitchFamily="50" charset="-128"/>
                          <a:cs typeface="Meiryo UI" pitchFamily="50" charset="-128"/>
                        </a:rPr>
                        <a:t>患者動態を把握するため</a:t>
                      </a:r>
                    </a:p>
                  </a:txBody>
                  <a:tcPr/>
                </a:tc>
                <a:extLst>
                  <a:ext uri="{0D108BD9-81ED-4DB2-BD59-A6C34878D82A}">
                    <a16:rowId xmlns:a16="http://schemas.microsoft.com/office/drawing/2014/main" val="10003"/>
                  </a:ext>
                </a:extLst>
              </a:tr>
              <a:tr h="213360">
                <a:tc vMerge="1">
                  <a:txBody>
                    <a:bodyPr/>
                    <a:lstStyle/>
                    <a:p>
                      <a:endParaRPr kumimoji="1" lang="ja-JP" altLang="en-US"/>
                    </a:p>
                  </a:txBody>
                  <a:tcPr/>
                </a:tc>
                <a:tc>
                  <a:txBody>
                    <a:bodyPr/>
                    <a:lstStyle/>
                    <a:p>
                      <a:pPr marL="0" indent="0" algn="l"/>
                      <a:r>
                        <a:rPr kumimoji="1" lang="ja-JP" altLang="en-US" sz="800" b="0" dirty="0">
                          <a:solidFill>
                            <a:schemeClr val="tx1"/>
                          </a:solidFill>
                          <a:latin typeface="Meiryo UI" pitchFamily="50" charset="-128"/>
                          <a:ea typeface="Meiryo UI" pitchFamily="50" charset="-128"/>
                          <a:cs typeface="Meiryo UI" pitchFamily="50" charset="-128"/>
                        </a:rPr>
                        <a:t>なし</a:t>
                      </a:r>
                      <a:endParaRPr kumimoji="1" lang="en-US" altLang="ja-JP" sz="800" b="0" dirty="0">
                        <a:solidFill>
                          <a:schemeClr val="tx1"/>
                        </a:solidFill>
                        <a:latin typeface="Meiryo UI" pitchFamily="50" charset="-128"/>
                        <a:ea typeface="Meiryo UI" pitchFamily="50" charset="-128"/>
                        <a:cs typeface="Meiryo UI" pitchFamily="50" charset="-128"/>
                      </a:endParaRPr>
                    </a:p>
                  </a:txBody>
                  <a:tcPr/>
                </a:tc>
                <a:tc>
                  <a:txBody>
                    <a:bodyPr/>
                    <a:lstStyle/>
                    <a:p>
                      <a:pPr algn="l"/>
                      <a:r>
                        <a:rPr kumimoji="1" lang="ja-JP" altLang="en-US" sz="800" b="0" dirty="0">
                          <a:solidFill>
                            <a:schemeClr val="tx1"/>
                          </a:solidFill>
                          <a:latin typeface="Meiryo UI" pitchFamily="50" charset="-128"/>
                          <a:ea typeface="Meiryo UI" pitchFamily="50" charset="-128"/>
                          <a:cs typeface="Meiryo UI" pitchFamily="50" charset="-128"/>
                        </a:rPr>
                        <a:t>各種研修を受講した職員数</a:t>
                      </a:r>
                    </a:p>
                  </a:txBody>
                  <a:tcPr/>
                </a:tc>
                <a:tc>
                  <a:txBody>
                    <a:bodyPr/>
                    <a:lstStyle/>
                    <a:p>
                      <a:pPr algn="l"/>
                      <a:r>
                        <a:rPr kumimoji="1" lang="ja-JP" altLang="en-US" sz="800" b="0" dirty="0">
                          <a:latin typeface="Meiryo UI" pitchFamily="50" charset="-128"/>
                          <a:ea typeface="Meiryo UI" pitchFamily="50" charset="-128"/>
                          <a:cs typeface="Meiryo UI" pitchFamily="50" charset="-128"/>
                        </a:rPr>
                        <a:t>医療機関の機能を把握するため</a:t>
                      </a:r>
                    </a:p>
                  </a:txBody>
                  <a:tcPr/>
                </a:tc>
                <a:extLst>
                  <a:ext uri="{0D108BD9-81ED-4DB2-BD59-A6C34878D82A}">
                    <a16:rowId xmlns:a16="http://schemas.microsoft.com/office/drawing/2014/main" val="10004"/>
                  </a:ext>
                </a:extLst>
              </a:tr>
              <a:tr h="335280">
                <a:tc>
                  <a:txBody>
                    <a:bodyPr/>
                    <a:lstStyle/>
                    <a:p>
                      <a:pPr algn="l"/>
                      <a:r>
                        <a:rPr kumimoji="1" lang="ja-JP" altLang="en-US" sz="800" b="0" dirty="0">
                          <a:latin typeface="Meiryo UI" pitchFamily="50" charset="-128"/>
                          <a:ea typeface="Meiryo UI" pitchFamily="50" charset="-128"/>
                          <a:cs typeface="Meiryo UI" pitchFamily="50" charset="-128"/>
                        </a:rPr>
                        <a:t>訪問看護ステーション</a:t>
                      </a:r>
                    </a:p>
                  </a:txBody>
                  <a:tcPr anchor="ctr"/>
                </a:tc>
                <a:tc>
                  <a:txBody>
                    <a:bodyPr/>
                    <a:lstStyle/>
                    <a:p>
                      <a:pPr algn="l"/>
                      <a:r>
                        <a:rPr kumimoji="1" lang="ja-JP" altLang="en-US" sz="800" b="0" dirty="0">
                          <a:latin typeface="Meiryo UI" pitchFamily="50" charset="-128"/>
                          <a:ea typeface="Meiryo UI" pitchFamily="50" charset="-128"/>
                          <a:cs typeface="Meiryo UI" pitchFamily="50" charset="-128"/>
                        </a:rPr>
                        <a:t>なし</a:t>
                      </a:r>
                      <a:endParaRPr kumimoji="1" lang="en-US" altLang="ja-JP" sz="800" b="0" dirty="0">
                        <a:latin typeface="Meiryo UI" pitchFamily="50" charset="-128"/>
                        <a:ea typeface="Meiryo UI" pitchFamily="50" charset="-128"/>
                        <a:cs typeface="Meiryo UI" pitchFamily="50" charset="-128"/>
                      </a:endParaRPr>
                    </a:p>
                    <a:p>
                      <a:pPr algn="l"/>
                      <a:r>
                        <a:rPr kumimoji="1" lang="ja-JP" altLang="en-US" sz="800" b="0" dirty="0">
                          <a:latin typeface="Meiryo UI" pitchFamily="50" charset="-128"/>
                          <a:ea typeface="Meiryo UI" pitchFamily="50" charset="-128"/>
                          <a:cs typeface="Meiryo UI" pitchFamily="50" charset="-128"/>
                        </a:rPr>
                        <a:t>（他の研究班調査で実施）</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b="0" dirty="0">
                          <a:solidFill>
                            <a:schemeClr val="tx1"/>
                          </a:solidFill>
                        </a:rPr>
                        <a:t>精神科患者への訪問看護の状況等</a:t>
                      </a:r>
                      <a:endParaRPr kumimoji="1" lang="en-US" altLang="ja-JP" sz="800" b="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b="0" dirty="0">
                          <a:solidFill>
                            <a:schemeClr val="tx1"/>
                          </a:solidFill>
                          <a:latin typeface="Meiryo UI" pitchFamily="50" charset="-128"/>
                          <a:ea typeface="Meiryo UI" pitchFamily="50" charset="-128"/>
                          <a:cs typeface="Meiryo UI" pitchFamily="50" charset="-128"/>
                        </a:rPr>
                        <a:t>（他の研究班調査を</a:t>
                      </a:r>
                      <a:r>
                        <a:rPr kumimoji="1" lang="en-US" altLang="ja-JP" sz="800" b="0" dirty="0">
                          <a:solidFill>
                            <a:schemeClr val="tx1"/>
                          </a:solidFill>
                          <a:latin typeface="Meiryo UI" pitchFamily="50" charset="-128"/>
                          <a:ea typeface="Meiryo UI" pitchFamily="50" charset="-128"/>
                          <a:cs typeface="Meiryo UI" pitchFamily="50" charset="-128"/>
                        </a:rPr>
                        <a:t>630</a:t>
                      </a:r>
                      <a:r>
                        <a:rPr kumimoji="1" lang="ja-JP" altLang="en-US" sz="800" b="0" dirty="0">
                          <a:solidFill>
                            <a:schemeClr val="tx1"/>
                          </a:solidFill>
                          <a:latin typeface="Meiryo UI" pitchFamily="50" charset="-128"/>
                          <a:ea typeface="Meiryo UI" pitchFamily="50" charset="-128"/>
                          <a:cs typeface="Meiryo UI" pitchFamily="50" charset="-128"/>
                        </a:rPr>
                        <a:t>調査に統合）</a:t>
                      </a:r>
                    </a:p>
                  </a:txBody>
                  <a:tcPr/>
                </a:tc>
                <a:tc>
                  <a:txBody>
                    <a:bodyPr/>
                    <a:lstStyle/>
                    <a:p>
                      <a:pPr algn="l"/>
                      <a:r>
                        <a:rPr kumimoji="1" lang="ja-JP" altLang="en-US" sz="800" b="0" dirty="0">
                          <a:latin typeface="Meiryo UI" pitchFamily="50" charset="-128"/>
                          <a:ea typeface="Meiryo UI" pitchFamily="50" charset="-128"/>
                          <a:cs typeface="Meiryo UI" pitchFamily="50" charset="-128"/>
                        </a:rPr>
                        <a:t>訪問看護ステーションの状況についても悉皆調査を行うため</a:t>
                      </a:r>
                    </a:p>
                  </a:txBody>
                  <a:tcPr/>
                </a:tc>
                <a:extLst>
                  <a:ext uri="{0D108BD9-81ED-4DB2-BD59-A6C34878D82A}">
                    <a16:rowId xmlns:a16="http://schemas.microsoft.com/office/drawing/2014/main" val="10005"/>
                  </a:ext>
                </a:extLst>
              </a:tr>
              <a:tr h="335280">
                <a:tc rowSpan="2">
                  <a:txBody>
                    <a:bodyPr/>
                    <a:lstStyle/>
                    <a:p>
                      <a:pPr algn="l"/>
                      <a:r>
                        <a:rPr kumimoji="1" lang="ja-JP" altLang="en-US" sz="800" b="0" dirty="0">
                          <a:latin typeface="Meiryo UI" pitchFamily="50" charset="-128"/>
                          <a:ea typeface="Meiryo UI" pitchFamily="50" charset="-128"/>
                          <a:cs typeface="Meiryo UI" pitchFamily="50" charset="-128"/>
                        </a:rPr>
                        <a:t>自治体</a:t>
                      </a:r>
                    </a:p>
                  </a:txBody>
                  <a:tcPr anchor="ctr"/>
                </a:tc>
                <a:tc>
                  <a:txBody>
                    <a:bodyPr/>
                    <a:lstStyle/>
                    <a:p>
                      <a:pPr algn="l"/>
                      <a:r>
                        <a:rPr kumimoji="1" lang="ja-JP" altLang="en-US" sz="800" b="0" dirty="0">
                          <a:solidFill>
                            <a:schemeClr val="tx1"/>
                          </a:solidFill>
                          <a:latin typeface="Meiryo UI" pitchFamily="50" charset="-128"/>
                          <a:ea typeface="Meiryo UI" pitchFamily="50" charset="-128"/>
                          <a:cs typeface="Meiryo UI" pitchFamily="50" charset="-128"/>
                        </a:rPr>
                        <a:t>措置入院（</a:t>
                      </a:r>
                      <a:r>
                        <a:rPr kumimoji="1" lang="en-US" altLang="ja-JP" sz="800" b="0" dirty="0">
                          <a:solidFill>
                            <a:schemeClr val="tx1"/>
                          </a:solidFill>
                          <a:latin typeface="Meiryo UI" pitchFamily="50" charset="-128"/>
                          <a:ea typeface="Meiryo UI" pitchFamily="50" charset="-128"/>
                          <a:cs typeface="Meiryo UI" pitchFamily="50" charset="-128"/>
                        </a:rPr>
                        <a:t>27</a:t>
                      </a:r>
                      <a:r>
                        <a:rPr kumimoji="1" lang="ja-JP" altLang="en-US" sz="800" b="0" dirty="0">
                          <a:solidFill>
                            <a:schemeClr val="tx1"/>
                          </a:solidFill>
                          <a:latin typeface="Meiryo UI" pitchFamily="50" charset="-128"/>
                          <a:ea typeface="Meiryo UI" pitchFamily="50" charset="-128"/>
                          <a:cs typeface="Meiryo UI" pitchFamily="50" charset="-128"/>
                        </a:rPr>
                        <a:t>条</a:t>
                      </a:r>
                      <a:r>
                        <a:rPr kumimoji="1" lang="en-US" altLang="ja-JP" sz="800" b="0" dirty="0">
                          <a:solidFill>
                            <a:schemeClr val="tx1"/>
                          </a:solidFill>
                          <a:latin typeface="Meiryo UI" pitchFamily="50" charset="-128"/>
                          <a:ea typeface="Meiryo UI" pitchFamily="50" charset="-128"/>
                          <a:cs typeface="Meiryo UI" pitchFamily="50" charset="-128"/>
                        </a:rPr>
                        <a:t>2</a:t>
                      </a:r>
                      <a:r>
                        <a:rPr kumimoji="1" lang="ja-JP" altLang="en-US" sz="800" b="0" dirty="0">
                          <a:solidFill>
                            <a:schemeClr val="tx1"/>
                          </a:solidFill>
                          <a:latin typeface="Meiryo UI" pitchFamily="50" charset="-128"/>
                          <a:ea typeface="Meiryo UI" pitchFamily="50" charset="-128"/>
                          <a:cs typeface="Meiryo UI" pitchFamily="50" charset="-128"/>
                        </a:rPr>
                        <a:t>項のみ）の移送</a:t>
                      </a:r>
                      <a:endParaRPr kumimoji="1" lang="ja-JP" altLang="en-US" sz="800" b="0" dirty="0">
                        <a:latin typeface="Meiryo UI" pitchFamily="50" charset="-128"/>
                        <a:ea typeface="Meiryo UI" pitchFamily="50" charset="-128"/>
                        <a:cs typeface="Meiryo UI" pitchFamily="50" charset="-128"/>
                      </a:endParaRPr>
                    </a:p>
                  </a:txBody>
                  <a:tcPr/>
                </a:tc>
                <a:tc>
                  <a:txBody>
                    <a:bodyPr/>
                    <a:lstStyle/>
                    <a:p>
                      <a:pPr marL="0" indent="0" algn="l"/>
                      <a:r>
                        <a:rPr kumimoji="1" lang="ja-JP" altLang="en-US" sz="800" b="0" dirty="0">
                          <a:solidFill>
                            <a:schemeClr val="tx1"/>
                          </a:solidFill>
                          <a:latin typeface="Meiryo UI" pitchFamily="50" charset="-128"/>
                          <a:ea typeface="Meiryo UI" pitchFamily="50" charset="-128"/>
                          <a:cs typeface="Meiryo UI" pitchFamily="50" charset="-128"/>
                        </a:rPr>
                        <a:t>非同意入院の届出書類：入院形態・入退院日・性別・年代・診断・受理までの日数など</a:t>
                      </a:r>
                      <a:endParaRPr kumimoji="1" lang="en-US" altLang="ja-JP" sz="800" b="0" dirty="0">
                        <a:solidFill>
                          <a:schemeClr val="tx1"/>
                        </a:solidFill>
                        <a:latin typeface="Meiryo UI" pitchFamily="50" charset="-128"/>
                        <a:ea typeface="Meiryo UI" pitchFamily="50" charset="-128"/>
                        <a:cs typeface="Meiryo UI" pitchFamily="50" charset="-128"/>
                      </a:endParaRPr>
                    </a:p>
                  </a:txBody>
                  <a:tcPr/>
                </a:tc>
                <a:tc>
                  <a:txBody>
                    <a:bodyPr/>
                    <a:lstStyle/>
                    <a:p>
                      <a:pPr algn="l"/>
                      <a:r>
                        <a:rPr kumimoji="1" lang="ja-JP" altLang="en-US" sz="800" b="0" dirty="0">
                          <a:latin typeface="Meiryo UI" pitchFamily="50" charset="-128"/>
                          <a:ea typeface="Meiryo UI" pitchFamily="50" charset="-128"/>
                          <a:cs typeface="Meiryo UI" pitchFamily="50" charset="-128"/>
                        </a:rPr>
                        <a:t>非同意入院の実態を詳細に把握するため</a:t>
                      </a:r>
                    </a:p>
                  </a:txBody>
                  <a:tcPr/>
                </a:tc>
                <a:extLst>
                  <a:ext uri="{0D108BD9-81ED-4DB2-BD59-A6C34878D82A}">
                    <a16:rowId xmlns:a16="http://schemas.microsoft.com/office/drawing/2014/main" val="10006"/>
                  </a:ext>
                </a:extLst>
              </a:tr>
              <a:tr h="335280">
                <a:tc vMerge="1">
                  <a:txBody>
                    <a:bodyPr/>
                    <a:lstStyle/>
                    <a:p>
                      <a:endParaRPr kumimoji="1" lang="ja-JP" altLang="en-US"/>
                    </a:p>
                  </a:txBody>
                  <a:tcPr/>
                </a:tc>
                <a:tc>
                  <a:txBody>
                    <a:bodyPr/>
                    <a:lstStyle/>
                    <a:p>
                      <a:pPr algn="l"/>
                      <a:r>
                        <a:rPr kumimoji="1" lang="ja-JP" altLang="en-US" sz="800" b="0" dirty="0">
                          <a:latin typeface="Meiryo UI" pitchFamily="50" charset="-128"/>
                          <a:ea typeface="Meiryo UI" pitchFamily="50" charset="-128"/>
                          <a:cs typeface="Meiryo UI" pitchFamily="50" charset="-128"/>
                        </a:rPr>
                        <a:t>なし</a:t>
                      </a:r>
                    </a:p>
                  </a:txBody>
                  <a:tcPr/>
                </a:tc>
                <a:tc>
                  <a:txBody>
                    <a:bodyPr/>
                    <a:lstStyle/>
                    <a:p>
                      <a:pPr marL="0" indent="0" algn="l"/>
                      <a:r>
                        <a:rPr kumimoji="1" lang="ja-JP" altLang="en-US" sz="800" b="0" dirty="0">
                          <a:solidFill>
                            <a:schemeClr val="tx1"/>
                          </a:solidFill>
                          <a:latin typeface="Meiryo UI" pitchFamily="50" charset="-128"/>
                          <a:ea typeface="Meiryo UI" pitchFamily="50" charset="-128"/>
                          <a:cs typeface="Meiryo UI" pitchFamily="50" charset="-128"/>
                        </a:rPr>
                        <a:t>精神医療圏域数</a:t>
                      </a:r>
                      <a:endParaRPr kumimoji="1" lang="en-US" altLang="ja-JP" sz="800" b="0" dirty="0">
                        <a:solidFill>
                          <a:schemeClr val="tx1"/>
                        </a:solidFill>
                        <a:latin typeface="Meiryo UI" pitchFamily="50" charset="-128"/>
                        <a:ea typeface="Meiryo UI" pitchFamily="50" charset="-128"/>
                        <a:cs typeface="Meiryo UI" pitchFamily="50" charset="-128"/>
                      </a:endParaRPr>
                    </a:p>
                  </a:txBody>
                  <a:tcPr/>
                </a:tc>
                <a:tc>
                  <a:txBody>
                    <a:bodyPr/>
                    <a:lstStyle/>
                    <a:p>
                      <a:pPr algn="l"/>
                      <a:r>
                        <a:rPr kumimoji="1" lang="ja-JP" altLang="en-US" sz="800" b="0" dirty="0">
                          <a:latin typeface="Meiryo UI" pitchFamily="50" charset="-128"/>
                          <a:ea typeface="Meiryo UI" pitchFamily="50" charset="-128"/>
                          <a:cs typeface="Meiryo UI" pitchFamily="50" charset="-128"/>
                        </a:rPr>
                        <a:t>医療計画を直接反映したモニタリングを行うため</a:t>
                      </a:r>
                    </a:p>
                  </a:txBody>
                  <a:tcPr/>
                </a:tc>
                <a:extLst>
                  <a:ext uri="{0D108BD9-81ED-4DB2-BD59-A6C34878D82A}">
                    <a16:rowId xmlns:a16="http://schemas.microsoft.com/office/drawing/2014/main" val="10007"/>
                  </a:ext>
                </a:extLst>
              </a:tr>
            </a:tbl>
          </a:graphicData>
        </a:graphic>
      </p:graphicFrame>
      <p:grpSp>
        <p:nvGrpSpPr>
          <p:cNvPr id="12" name="グループ化 11">
            <a:extLst>
              <a:ext uri="{FF2B5EF4-FFF2-40B4-BE49-F238E27FC236}">
                <a16:creationId xmlns:a16="http://schemas.microsoft.com/office/drawing/2014/main" id="{9B9350F9-2561-40B6-AAF7-86BD92838DB2}"/>
              </a:ext>
            </a:extLst>
          </p:cNvPr>
          <p:cNvGrpSpPr/>
          <p:nvPr/>
        </p:nvGrpSpPr>
        <p:grpSpPr>
          <a:xfrm>
            <a:off x="165580" y="1552172"/>
            <a:ext cx="4130729" cy="615032"/>
            <a:chOff x="150340" y="1391293"/>
            <a:chExt cx="4130729" cy="615032"/>
          </a:xfrm>
        </p:grpSpPr>
        <p:grpSp>
          <p:nvGrpSpPr>
            <p:cNvPr id="25" name="グループ化 24">
              <a:extLst>
                <a:ext uri="{FF2B5EF4-FFF2-40B4-BE49-F238E27FC236}">
                  <a16:creationId xmlns:a16="http://schemas.microsoft.com/office/drawing/2014/main" id="{78B08FA2-3B9B-4081-81B8-39332DC70ADD}"/>
                </a:ext>
              </a:extLst>
            </p:cNvPr>
            <p:cNvGrpSpPr/>
            <p:nvPr/>
          </p:nvGrpSpPr>
          <p:grpSpPr>
            <a:xfrm>
              <a:off x="150340" y="1391293"/>
              <a:ext cx="1755837" cy="615032"/>
              <a:chOff x="1935559" y="2725270"/>
              <a:chExt cx="2985774" cy="395857"/>
            </a:xfrm>
          </p:grpSpPr>
          <p:sp>
            <p:nvSpPr>
              <p:cNvPr id="29" name="正方形/長方形 28">
                <a:extLst>
                  <a:ext uri="{FF2B5EF4-FFF2-40B4-BE49-F238E27FC236}">
                    <a16:creationId xmlns:a16="http://schemas.microsoft.com/office/drawing/2014/main" id="{202D6727-B641-40B6-B546-9097E824707D}"/>
                  </a:ext>
                </a:extLst>
              </p:cNvPr>
              <p:cNvSpPr/>
              <p:nvPr/>
            </p:nvSpPr>
            <p:spPr>
              <a:xfrm>
                <a:off x="1937848" y="2725270"/>
                <a:ext cx="2983485" cy="395857"/>
              </a:xfrm>
              <a:prstGeom prst="rect">
                <a:avLst/>
              </a:prstGeom>
              <a:noFill/>
              <a:ln w="12700" cap="flat" cmpd="sng" algn="ctr">
                <a:noFill/>
                <a:prstDash val="solid"/>
                <a:miter lim="800000"/>
              </a:ln>
              <a:effectLst/>
            </p:spPr>
            <p:txBody>
              <a:bodyPr lIns="0" tIns="0" rIns="0" bIns="0" rtlCol="0" anchor="ctr"/>
              <a:lstStyle/>
              <a:p>
                <a:r>
                  <a:rPr lang="ja-JP" altLang="en-US" sz="1400" b="1" dirty="0">
                    <a:latin typeface="Meiryo UI" pitchFamily="50" charset="-128"/>
                    <a:ea typeface="Meiryo UI" pitchFamily="50" charset="-128"/>
                    <a:cs typeface="Meiryo UI" pitchFamily="50" charset="-128"/>
                  </a:rPr>
                  <a:t>旧</a:t>
                </a:r>
                <a:r>
                  <a:rPr lang="en-US" altLang="ja-JP" sz="1400" b="1" dirty="0">
                    <a:latin typeface="Meiryo UI" pitchFamily="50" charset="-128"/>
                    <a:ea typeface="Meiryo UI" pitchFamily="50" charset="-128"/>
                    <a:cs typeface="Meiryo UI" pitchFamily="50" charset="-128"/>
                  </a:rPr>
                  <a:t>630</a:t>
                </a:r>
                <a:r>
                  <a:rPr lang="ja-JP" altLang="en-US" sz="1400" b="1" dirty="0">
                    <a:latin typeface="Meiryo UI" pitchFamily="50" charset="-128"/>
                    <a:ea typeface="Meiryo UI" pitchFamily="50" charset="-128"/>
                    <a:cs typeface="Meiryo UI" pitchFamily="50" charset="-128"/>
                  </a:rPr>
                  <a:t>調査の課題</a:t>
                </a:r>
              </a:p>
            </p:txBody>
          </p:sp>
          <p:cxnSp>
            <p:nvCxnSpPr>
              <p:cNvPr id="30" name="直線コネクタ 29">
                <a:extLst>
                  <a:ext uri="{FF2B5EF4-FFF2-40B4-BE49-F238E27FC236}">
                    <a16:creationId xmlns:a16="http://schemas.microsoft.com/office/drawing/2014/main" id="{CB854B1B-6B8E-43B1-8DE0-529E1400012E}"/>
                  </a:ext>
                </a:extLst>
              </p:cNvPr>
              <p:cNvCxnSpPr/>
              <p:nvPr/>
            </p:nvCxnSpPr>
            <p:spPr bwMode="auto">
              <a:xfrm flipV="1">
                <a:off x="1935559" y="3005775"/>
                <a:ext cx="2442428"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26" name="グループ化 25">
              <a:extLst>
                <a:ext uri="{FF2B5EF4-FFF2-40B4-BE49-F238E27FC236}">
                  <a16:creationId xmlns:a16="http://schemas.microsoft.com/office/drawing/2014/main" id="{95358415-9F4E-417E-8154-0D8A0CB8CF03}"/>
                </a:ext>
              </a:extLst>
            </p:cNvPr>
            <p:cNvGrpSpPr/>
            <p:nvPr/>
          </p:nvGrpSpPr>
          <p:grpSpPr>
            <a:xfrm>
              <a:off x="2551288" y="1447689"/>
              <a:ext cx="1729781" cy="520194"/>
              <a:chOff x="2190663" y="2794345"/>
              <a:chExt cx="2998307" cy="395857"/>
            </a:xfrm>
          </p:grpSpPr>
          <p:sp>
            <p:nvSpPr>
              <p:cNvPr id="27" name="正方形/長方形 26">
                <a:extLst>
                  <a:ext uri="{FF2B5EF4-FFF2-40B4-BE49-F238E27FC236}">
                    <a16:creationId xmlns:a16="http://schemas.microsoft.com/office/drawing/2014/main" id="{F7E91066-AFEB-4B4A-8949-0880A7E64739}"/>
                  </a:ext>
                </a:extLst>
              </p:cNvPr>
              <p:cNvSpPr/>
              <p:nvPr/>
            </p:nvSpPr>
            <p:spPr>
              <a:xfrm>
                <a:off x="2205487" y="2794345"/>
                <a:ext cx="2983483" cy="395857"/>
              </a:xfrm>
              <a:prstGeom prst="rect">
                <a:avLst/>
              </a:prstGeom>
              <a:noFill/>
              <a:ln w="12700" cap="flat" cmpd="sng" algn="ctr">
                <a:noFill/>
                <a:prstDash val="solid"/>
                <a:miter lim="800000"/>
              </a:ln>
              <a:effectLst/>
            </p:spPr>
            <p:txBody>
              <a:bodyPr lIns="0" tIns="0" rIns="0" bIns="0" rtlCol="0" anchor="ctr"/>
              <a:lstStyle/>
              <a:p>
                <a:r>
                  <a:rPr lang="ja-JP" altLang="en-US" sz="1400" b="1" dirty="0">
                    <a:latin typeface="Meiryo UI" pitchFamily="50" charset="-128"/>
                    <a:ea typeface="Meiryo UI" pitchFamily="50" charset="-128"/>
                    <a:cs typeface="Meiryo UI" pitchFamily="50" charset="-128"/>
                  </a:rPr>
                  <a:t>新</a:t>
                </a:r>
                <a:r>
                  <a:rPr lang="en-US" altLang="ja-JP" sz="1400" b="1" dirty="0">
                    <a:latin typeface="Meiryo UI" pitchFamily="50" charset="-128"/>
                    <a:ea typeface="Meiryo UI" pitchFamily="50" charset="-128"/>
                    <a:cs typeface="Meiryo UI" pitchFamily="50" charset="-128"/>
                  </a:rPr>
                  <a:t>630</a:t>
                </a:r>
                <a:r>
                  <a:rPr lang="ja-JP" altLang="en-US" sz="1400" b="1" dirty="0">
                    <a:latin typeface="Meiryo UI" pitchFamily="50" charset="-128"/>
                    <a:ea typeface="Meiryo UI" pitchFamily="50" charset="-128"/>
                    <a:cs typeface="Meiryo UI" pitchFamily="50" charset="-128"/>
                  </a:rPr>
                  <a:t>調査の改善点</a:t>
                </a:r>
              </a:p>
            </p:txBody>
          </p:sp>
          <p:cxnSp>
            <p:nvCxnSpPr>
              <p:cNvPr id="28" name="直線コネクタ 27">
                <a:extLst>
                  <a:ext uri="{FF2B5EF4-FFF2-40B4-BE49-F238E27FC236}">
                    <a16:creationId xmlns:a16="http://schemas.microsoft.com/office/drawing/2014/main" id="{8EC7151A-1BAA-4021-8EB1-F4EFD5670A81}"/>
                  </a:ext>
                </a:extLst>
              </p:cNvPr>
              <p:cNvCxnSpPr/>
              <p:nvPr/>
            </p:nvCxnSpPr>
            <p:spPr bwMode="auto">
              <a:xfrm>
                <a:off x="2190663" y="3082852"/>
                <a:ext cx="2808019"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sp>
        <p:nvSpPr>
          <p:cNvPr id="13" name="角丸四角形 3">
            <a:extLst>
              <a:ext uri="{FF2B5EF4-FFF2-40B4-BE49-F238E27FC236}">
                <a16:creationId xmlns:a16="http://schemas.microsoft.com/office/drawing/2014/main" id="{E7906F14-E92F-483A-AFF9-D0B3F04A8B9F}"/>
              </a:ext>
            </a:extLst>
          </p:cNvPr>
          <p:cNvSpPr/>
          <p:nvPr/>
        </p:nvSpPr>
        <p:spPr>
          <a:xfrm>
            <a:off x="50803" y="1685714"/>
            <a:ext cx="5648957" cy="2628000"/>
          </a:xfrm>
          <a:prstGeom prst="roundRect">
            <a:avLst>
              <a:gd name="adj" fmla="val 7459"/>
            </a:avLst>
          </a:prstGeom>
          <a:no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endParaRPr lang="ja-JP" altLang="en-US" sz="1600" dirty="0">
              <a:solidFill>
                <a:srgbClr val="000000"/>
              </a:solidFill>
              <a:latin typeface="Meiryo UI" pitchFamily="50" charset="-128"/>
              <a:ea typeface="Meiryo UI" pitchFamily="50" charset="-128"/>
              <a:cs typeface="Meiryo UI" pitchFamily="50" charset="-128"/>
            </a:endParaRPr>
          </a:p>
        </p:txBody>
      </p:sp>
      <p:grpSp>
        <p:nvGrpSpPr>
          <p:cNvPr id="14" name="グループ化 13">
            <a:extLst>
              <a:ext uri="{FF2B5EF4-FFF2-40B4-BE49-F238E27FC236}">
                <a16:creationId xmlns:a16="http://schemas.microsoft.com/office/drawing/2014/main" id="{230EB0E4-8555-4BCA-869C-316C92DD3138}"/>
              </a:ext>
            </a:extLst>
          </p:cNvPr>
          <p:cNvGrpSpPr/>
          <p:nvPr/>
        </p:nvGrpSpPr>
        <p:grpSpPr>
          <a:xfrm>
            <a:off x="121920" y="2081116"/>
            <a:ext cx="5509261" cy="2128522"/>
            <a:chOff x="95672" y="1973580"/>
            <a:chExt cx="5509261" cy="2128522"/>
          </a:xfrm>
        </p:grpSpPr>
        <p:grpSp>
          <p:nvGrpSpPr>
            <p:cNvPr id="15" name="グループ化 14">
              <a:extLst>
                <a:ext uri="{FF2B5EF4-FFF2-40B4-BE49-F238E27FC236}">
                  <a16:creationId xmlns:a16="http://schemas.microsoft.com/office/drawing/2014/main" id="{3558C1F1-1DDB-4304-8B25-97DB1F302B81}"/>
                </a:ext>
              </a:extLst>
            </p:cNvPr>
            <p:cNvGrpSpPr/>
            <p:nvPr/>
          </p:nvGrpSpPr>
          <p:grpSpPr>
            <a:xfrm>
              <a:off x="101600" y="1973580"/>
              <a:ext cx="4619412" cy="663789"/>
              <a:chOff x="231142" y="1984466"/>
              <a:chExt cx="4619412" cy="663789"/>
            </a:xfrm>
          </p:grpSpPr>
          <p:sp>
            <p:nvSpPr>
              <p:cNvPr id="23" name="Pentagon 42">
                <a:extLst>
                  <a:ext uri="{FF2B5EF4-FFF2-40B4-BE49-F238E27FC236}">
                    <a16:creationId xmlns:a16="http://schemas.microsoft.com/office/drawing/2014/main" id="{E1B382CF-05AE-4346-B6D7-F6064878F485}"/>
                  </a:ext>
                </a:extLst>
              </p:cNvPr>
              <p:cNvSpPr/>
              <p:nvPr/>
            </p:nvSpPr>
            <p:spPr>
              <a:xfrm>
                <a:off x="231142" y="1984466"/>
                <a:ext cx="2370668" cy="663789"/>
              </a:xfrm>
              <a:prstGeom prst="homePlate">
                <a:avLst>
                  <a:gd name="adj" fmla="val 21733"/>
                </a:avLst>
              </a:prstGeom>
              <a:solidFill>
                <a:schemeClr val="bg1"/>
              </a:solidFill>
              <a:ln w="12700" cap="flat" cmpd="sng" algn="ctr">
                <a:solidFill>
                  <a:srgbClr val="777777"/>
                </a:solidFill>
                <a:prstDash val="solid"/>
                <a:miter lim="800000"/>
              </a:ln>
              <a:effectLst/>
            </p:spPr>
            <p:txBody>
              <a:bodyPr lIns="0" rtlCol="0" anchor="t"/>
              <a:lstStyle/>
              <a:p>
                <a:r>
                  <a:rPr lang="ja-JP" altLang="en-US" sz="1200" b="1" dirty="0">
                    <a:latin typeface="Meiryo UI" pitchFamily="50" charset="-128"/>
                    <a:ea typeface="Meiryo UI" pitchFamily="50" charset="-128"/>
                    <a:cs typeface="Meiryo UI" pitchFamily="50" charset="-128"/>
                  </a:rPr>
                  <a:t> 数年遅れの結果公表</a:t>
                </a:r>
                <a:endParaRPr lang="en-US" altLang="ja-JP" sz="1200" b="1" dirty="0">
                  <a:latin typeface="Meiryo UI" pitchFamily="50" charset="-128"/>
                  <a:ea typeface="Meiryo UI" pitchFamily="50" charset="-128"/>
                  <a:cs typeface="Meiryo UI" pitchFamily="50" charset="-128"/>
                </a:endParaRPr>
              </a:p>
              <a:p>
                <a:r>
                  <a:rPr lang="ja-JP" altLang="en-US" sz="800" dirty="0">
                    <a:latin typeface="Meiryo UI" pitchFamily="50" charset="-128"/>
                    <a:ea typeface="Meiryo UI" pitchFamily="50" charset="-128"/>
                    <a:cs typeface="Meiryo UI" pitchFamily="50" charset="-128"/>
                  </a:rPr>
                  <a:t>  ○厚生労働省⇔国立精神・神経医療研究センター</a:t>
                </a:r>
                <a:endParaRPr lang="en-US" altLang="ja-JP" sz="800" dirty="0">
                  <a:latin typeface="Meiryo UI" pitchFamily="50" charset="-128"/>
                  <a:ea typeface="Meiryo UI" pitchFamily="50" charset="-128"/>
                  <a:cs typeface="Meiryo UI" pitchFamily="50" charset="-128"/>
                </a:endParaRPr>
              </a:p>
              <a:p>
                <a:r>
                  <a:rPr lang="ja-JP" altLang="en-US" sz="800" dirty="0">
                    <a:latin typeface="Meiryo UI" pitchFamily="50" charset="-128"/>
                    <a:ea typeface="Meiryo UI" pitchFamily="50" charset="-128"/>
                    <a:cs typeface="Meiryo UI" pitchFamily="50" charset="-128"/>
                  </a:rPr>
                  <a:t>　　⇔自治体⇔病院・診療所　と複雑な調査フロー</a:t>
                </a:r>
                <a:endParaRPr lang="en-US" altLang="ja-JP" sz="800" dirty="0">
                  <a:latin typeface="Meiryo UI" pitchFamily="50" charset="-128"/>
                  <a:ea typeface="Meiryo UI" pitchFamily="50" charset="-128"/>
                  <a:cs typeface="Meiryo UI" pitchFamily="50" charset="-128"/>
                </a:endParaRPr>
              </a:p>
              <a:p>
                <a:r>
                  <a:rPr lang="ja-JP" altLang="en-US" sz="800" dirty="0">
                    <a:latin typeface="Meiryo UI" pitchFamily="50" charset="-128"/>
                    <a:ea typeface="Meiryo UI" pitchFamily="50" charset="-128"/>
                    <a:cs typeface="Meiryo UI" pitchFamily="50" charset="-128"/>
                  </a:rPr>
                  <a:t>  ○調査の〆切や責任が曖昧で回収が遅延</a:t>
                </a:r>
                <a:endParaRPr lang="en-US" altLang="ja-JP" sz="800" dirty="0">
                  <a:latin typeface="Meiryo UI" pitchFamily="50" charset="-128"/>
                  <a:ea typeface="Meiryo UI" pitchFamily="50" charset="-128"/>
                  <a:cs typeface="Meiryo UI" pitchFamily="50" charset="-128"/>
                </a:endParaRPr>
              </a:p>
            </p:txBody>
          </p:sp>
          <p:sp>
            <p:nvSpPr>
              <p:cNvPr id="24" name="Pentagon 42">
                <a:extLst>
                  <a:ext uri="{FF2B5EF4-FFF2-40B4-BE49-F238E27FC236}">
                    <a16:creationId xmlns:a16="http://schemas.microsoft.com/office/drawing/2014/main" id="{4AC0E155-63FA-4A8F-A738-433B281A914A}"/>
                  </a:ext>
                </a:extLst>
              </p:cNvPr>
              <p:cNvSpPr/>
              <p:nvPr/>
            </p:nvSpPr>
            <p:spPr>
              <a:xfrm>
                <a:off x="2661075" y="2007327"/>
                <a:ext cx="2189479" cy="632461"/>
              </a:xfrm>
              <a:prstGeom prst="homePlate">
                <a:avLst>
                  <a:gd name="adj" fmla="val 24568"/>
                </a:avLst>
              </a:prstGeom>
              <a:ln/>
            </p:spPr>
            <p:style>
              <a:lnRef idx="2">
                <a:schemeClr val="accent1"/>
              </a:lnRef>
              <a:fillRef idx="1">
                <a:schemeClr val="lt1"/>
              </a:fillRef>
              <a:effectRef idx="0">
                <a:schemeClr val="accent1"/>
              </a:effectRef>
              <a:fontRef idx="minor">
                <a:schemeClr val="dk1"/>
              </a:fontRef>
            </p:style>
            <p:txBody>
              <a:bodyPr lIns="0" rtlCol="0" anchor="t"/>
              <a:lstStyle/>
              <a:p>
                <a:pPr>
                  <a:defRPr/>
                </a:pPr>
                <a:r>
                  <a:rPr lang="ja-JP" altLang="en-US" sz="1400" b="1" kern="0" dirty="0">
                    <a:solidFill>
                      <a:srgbClr val="000000"/>
                    </a:solidFill>
                    <a:latin typeface="Meiryo UI" pitchFamily="50" charset="-128"/>
                    <a:ea typeface="Meiryo UI" pitchFamily="50" charset="-128"/>
                    <a:cs typeface="Meiryo UI" pitchFamily="50" charset="-128"/>
                  </a:rPr>
                  <a:t> </a:t>
                </a:r>
                <a:r>
                  <a:rPr lang="ja-JP" altLang="en-US" sz="1200" b="1" kern="0" dirty="0">
                    <a:solidFill>
                      <a:srgbClr val="000000"/>
                    </a:solidFill>
                    <a:latin typeface="Meiryo UI" pitchFamily="50" charset="-128"/>
                    <a:ea typeface="Meiryo UI" pitchFamily="50" charset="-128"/>
                    <a:cs typeface="Meiryo UI" pitchFamily="50" charset="-128"/>
                  </a:rPr>
                  <a:t>年度内の結果公表</a:t>
                </a:r>
                <a:endParaRPr lang="en-US" altLang="ja-JP" sz="1200" b="1" kern="0" dirty="0">
                  <a:solidFill>
                    <a:srgbClr val="000000"/>
                  </a:solidFill>
                  <a:latin typeface="Meiryo UI" pitchFamily="50" charset="-128"/>
                  <a:ea typeface="Meiryo UI" pitchFamily="50" charset="-128"/>
                  <a:cs typeface="Meiryo UI" pitchFamily="50" charset="-128"/>
                </a:endParaRPr>
              </a:p>
              <a:p>
                <a:pPr>
                  <a:defRPr/>
                </a:pPr>
                <a:r>
                  <a:rPr lang="ja-JP" altLang="en-US" sz="800" kern="0" dirty="0">
                    <a:solidFill>
                      <a:srgbClr val="000000"/>
                    </a:solidFill>
                    <a:latin typeface="Meiryo UI" pitchFamily="50" charset="-128"/>
                    <a:ea typeface="Meiryo UI" pitchFamily="50" charset="-128"/>
                    <a:cs typeface="Meiryo UI" pitchFamily="50" charset="-128"/>
                  </a:rPr>
                  <a:t> ○調査フローを簡略化、調査票をエクセル化</a:t>
                </a:r>
                <a:endParaRPr lang="en-US" altLang="ja-JP" sz="800" kern="0" dirty="0">
                  <a:solidFill>
                    <a:srgbClr val="000000"/>
                  </a:solidFill>
                  <a:latin typeface="Meiryo UI" pitchFamily="50" charset="-128"/>
                  <a:ea typeface="Meiryo UI" pitchFamily="50" charset="-128"/>
                  <a:cs typeface="Meiryo UI" pitchFamily="50" charset="-128"/>
                </a:endParaRPr>
              </a:p>
              <a:p>
                <a:pPr>
                  <a:defRPr/>
                </a:pPr>
                <a:r>
                  <a:rPr lang="ja-JP" altLang="en-US" sz="800" kern="0" dirty="0">
                    <a:solidFill>
                      <a:srgbClr val="000000"/>
                    </a:solidFill>
                    <a:latin typeface="Meiryo UI" pitchFamily="50" charset="-128"/>
                    <a:ea typeface="Meiryo UI" pitchFamily="50" charset="-128"/>
                    <a:cs typeface="Meiryo UI" pitchFamily="50" charset="-128"/>
                  </a:rPr>
                  <a:t> ○自治体と調査事務局が直接やり取り可能に</a:t>
                </a:r>
                <a:endParaRPr lang="en-US" altLang="ja-JP" sz="800" kern="0" dirty="0">
                  <a:solidFill>
                    <a:srgbClr val="000000"/>
                  </a:solidFill>
                  <a:latin typeface="Meiryo UI" pitchFamily="50" charset="-128"/>
                  <a:ea typeface="Meiryo UI" pitchFamily="50" charset="-128"/>
                  <a:cs typeface="Meiryo UI" pitchFamily="50" charset="-128"/>
                </a:endParaRPr>
              </a:p>
            </p:txBody>
          </p:sp>
        </p:grpSp>
        <p:grpSp>
          <p:nvGrpSpPr>
            <p:cNvPr id="16" name="グループ化 15">
              <a:extLst>
                <a:ext uri="{FF2B5EF4-FFF2-40B4-BE49-F238E27FC236}">
                  <a16:creationId xmlns:a16="http://schemas.microsoft.com/office/drawing/2014/main" id="{49C09D97-53FF-4F6E-8EE4-8AF31FAFA8E2}"/>
                </a:ext>
              </a:extLst>
            </p:cNvPr>
            <p:cNvGrpSpPr/>
            <p:nvPr/>
          </p:nvGrpSpPr>
          <p:grpSpPr>
            <a:xfrm>
              <a:off x="101600" y="2744640"/>
              <a:ext cx="4627033" cy="616617"/>
              <a:chOff x="231140" y="2218859"/>
              <a:chExt cx="4627033" cy="616617"/>
            </a:xfrm>
          </p:grpSpPr>
          <p:sp>
            <p:nvSpPr>
              <p:cNvPr id="21" name="Pentagon 42">
                <a:extLst>
                  <a:ext uri="{FF2B5EF4-FFF2-40B4-BE49-F238E27FC236}">
                    <a16:creationId xmlns:a16="http://schemas.microsoft.com/office/drawing/2014/main" id="{90D87905-8191-4A6C-B4F0-72C18F200873}"/>
                  </a:ext>
                </a:extLst>
              </p:cNvPr>
              <p:cNvSpPr/>
              <p:nvPr/>
            </p:nvSpPr>
            <p:spPr>
              <a:xfrm>
                <a:off x="231140" y="2222673"/>
                <a:ext cx="2390140" cy="612803"/>
              </a:xfrm>
              <a:prstGeom prst="homePlate">
                <a:avLst>
                  <a:gd name="adj" fmla="val 21733"/>
                </a:avLst>
              </a:prstGeom>
              <a:solidFill>
                <a:schemeClr val="bg1"/>
              </a:solidFill>
              <a:ln w="12700" cap="flat" cmpd="sng" algn="ctr">
                <a:solidFill>
                  <a:srgbClr val="777777"/>
                </a:solidFill>
                <a:prstDash val="solid"/>
                <a:miter lim="800000"/>
              </a:ln>
              <a:effectLst/>
            </p:spPr>
            <p:txBody>
              <a:bodyPr lIns="0" rtlCol="0" anchor="t"/>
              <a:lstStyle/>
              <a:p>
                <a:pPr>
                  <a:defRPr/>
                </a:pPr>
                <a:r>
                  <a:rPr lang="ja-JP" altLang="en-US" sz="1200" b="1" dirty="0">
                    <a:latin typeface="Meiryo UI" pitchFamily="50" charset="-128"/>
                    <a:ea typeface="Meiryo UI" pitchFamily="50" charset="-128"/>
                    <a:cs typeface="Meiryo UI" pitchFamily="50" charset="-128"/>
                  </a:rPr>
                  <a:t> 集計の煩雑さ・不自由さ</a:t>
                </a:r>
                <a:endParaRPr lang="en-US" altLang="ja-JP" sz="1200" b="1" dirty="0">
                  <a:latin typeface="Meiryo UI" pitchFamily="50" charset="-128"/>
                  <a:ea typeface="Meiryo UI" pitchFamily="50" charset="-128"/>
                  <a:cs typeface="Meiryo UI" pitchFamily="50" charset="-128"/>
                </a:endParaRPr>
              </a:p>
              <a:p>
                <a:pPr>
                  <a:defRPr/>
                </a:pPr>
                <a:r>
                  <a:rPr lang="ja-JP" altLang="en-US" sz="800" kern="0" dirty="0">
                    <a:solidFill>
                      <a:srgbClr val="1E1E1E"/>
                    </a:solidFill>
                    <a:latin typeface="Meiryo UI" pitchFamily="50" charset="-128"/>
                    <a:ea typeface="Meiryo UI" pitchFamily="50" charset="-128"/>
                    <a:cs typeface="Meiryo UI" pitchFamily="50" charset="-128"/>
                  </a:rPr>
                  <a:t>  ○あらかじめ年齢・性別等の組み合わせが設定された</a:t>
                </a:r>
                <a:endParaRPr lang="en-US" altLang="ja-JP" sz="800" kern="0" dirty="0">
                  <a:solidFill>
                    <a:srgbClr val="1E1E1E"/>
                  </a:solidFill>
                  <a:latin typeface="Meiryo UI" pitchFamily="50" charset="-128"/>
                  <a:ea typeface="Meiryo UI" pitchFamily="50" charset="-128"/>
                  <a:cs typeface="Meiryo UI" pitchFamily="50" charset="-128"/>
                </a:endParaRPr>
              </a:p>
              <a:p>
                <a:pPr>
                  <a:defRPr/>
                </a:pPr>
                <a:r>
                  <a:rPr lang="ja-JP" altLang="en-US" sz="800" kern="0" dirty="0">
                    <a:solidFill>
                      <a:srgbClr val="1E1E1E"/>
                    </a:solidFill>
                    <a:latin typeface="Meiryo UI" pitchFamily="50" charset="-128"/>
                    <a:ea typeface="Meiryo UI" pitchFamily="50" charset="-128"/>
                    <a:cs typeface="Meiryo UI" pitchFamily="50" charset="-128"/>
                  </a:rPr>
                  <a:t>　　調査票に、施設が患者情報を手作業で集計し入力</a:t>
                </a:r>
                <a:endParaRPr lang="en-US" altLang="ja-JP" sz="800" kern="0" dirty="0">
                  <a:solidFill>
                    <a:srgbClr val="1E1E1E"/>
                  </a:solidFill>
                  <a:latin typeface="Meiryo UI" pitchFamily="50" charset="-128"/>
                  <a:ea typeface="Meiryo UI" pitchFamily="50" charset="-128"/>
                  <a:cs typeface="Meiryo UI" pitchFamily="50" charset="-128"/>
                </a:endParaRPr>
              </a:p>
              <a:p>
                <a:pPr>
                  <a:defRPr/>
                </a:pPr>
                <a:r>
                  <a:rPr lang="ja-JP" altLang="en-US" sz="800" kern="0" dirty="0">
                    <a:solidFill>
                      <a:srgbClr val="1E1E1E"/>
                    </a:solidFill>
                    <a:latin typeface="Meiryo UI" pitchFamily="50" charset="-128"/>
                    <a:ea typeface="Meiryo UI" pitchFamily="50" charset="-128"/>
                    <a:cs typeface="Meiryo UI" pitchFamily="50" charset="-128"/>
                  </a:rPr>
                  <a:t>  ○調査表以外のクロス集計は不可能</a:t>
                </a:r>
                <a:endParaRPr lang="en-US" altLang="ja-JP" sz="800" kern="0" dirty="0">
                  <a:solidFill>
                    <a:srgbClr val="1E1E1E"/>
                  </a:solidFill>
                  <a:latin typeface="Meiryo UI" pitchFamily="50" charset="-128"/>
                  <a:ea typeface="Meiryo UI" pitchFamily="50" charset="-128"/>
                  <a:cs typeface="Meiryo UI" pitchFamily="50" charset="-128"/>
                </a:endParaRPr>
              </a:p>
              <a:p>
                <a:pPr>
                  <a:defRPr/>
                </a:pPr>
                <a:endParaRPr lang="en-US" altLang="ja-JP" sz="800" b="1" kern="0" dirty="0">
                  <a:solidFill>
                    <a:srgbClr val="1E1E1E"/>
                  </a:solidFill>
                  <a:latin typeface="Meiryo UI" pitchFamily="50" charset="-128"/>
                  <a:ea typeface="Meiryo UI" pitchFamily="50" charset="-128"/>
                  <a:cs typeface="Meiryo UI" pitchFamily="50" charset="-128"/>
                </a:endParaRPr>
              </a:p>
              <a:p>
                <a:pPr>
                  <a:defRPr/>
                </a:pPr>
                <a:endParaRPr lang="en-US" altLang="ja-JP" sz="800" b="1" kern="0" dirty="0">
                  <a:solidFill>
                    <a:srgbClr val="1E1E1E"/>
                  </a:solidFill>
                  <a:latin typeface="Meiryo UI" pitchFamily="50" charset="-128"/>
                  <a:ea typeface="Meiryo UI" pitchFamily="50" charset="-128"/>
                  <a:cs typeface="Meiryo UI" pitchFamily="50" charset="-128"/>
                </a:endParaRPr>
              </a:p>
            </p:txBody>
          </p:sp>
          <p:sp>
            <p:nvSpPr>
              <p:cNvPr id="22" name="Pentagon 42">
                <a:extLst>
                  <a:ext uri="{FF2B5EF4-FFF2-40B4-BE49-F238E27FC236}">
                    <a16:creationId xmlns:a16="http://schemas.microsoft.com/office/drawing/2014/main" id="{08F9CE7A-5A63-4F5D-949D-BCBDC46B10C3}"/>
                  </a:ext>
                </a:extLst>
              </p:cNvPr>
              <p:cNvSpPr/>
              <p:nvPr/>
            </p:nvSpPr>
            <p:spPr>
              <a:xfrm>
                <a:off x="2669541" y="2218859"/>
                <a:ext cx="2188632" cy="601378"/>
              </a:xfrm>
              <a:prstGeom prst="homePlate">
                <a:avLst>
                  <a:gd name="adj" fmla="val 24568"/>
                </a:avLst>
              </a:prstGeom>
              <a:ln/>
            </p:spPr>
            <p:style>
              <a:lnRef idx="2">
                <a:schemeClr val="accent1"/>
              </a:lnRef>
              <a:fillRef idx="1">
                <a:schemeClr val="lt1"/>
              </a:fillRef>
              <a:effectRef idx="0">
                <a:schemeClr val="accent1"/>
              </a:effectRef>
              <a:fontRef idx="minor">
                <a:schemeClr val="dk1"/>
              </a:fontRef>
            </p:style>
            <p:txBody>
              <a:bodyPr lIns="0" rtlCol="0" anchor="t"/>
              <a:lstStyle/>
              <a:p>
                <a:pPr>
                  <a:defRPr/>
                </a:pPr>
                <a:r>
                  <a:rPr lang="ja-JP" altLang="en-US" sz="1000" b="1" kern="0" dirty="0">
                    <a:solidFill>
                      <a:srgbClr val="000000"/>
                    </a:solidFill>
                    <a:latin typeface="Meiryo UI" pitchFamily="50" charset="-128"/>
                    <a:ea typeface="Meiryo UI" pitchFamily="50" charset="-128"/>
                    <a:cs typeface="Meiryo UI" pitchFamily="50" charset="-128"/>
                  </a:rPr>
                  <a:t> </a:t>
                </a:r>
                <a:r>
                  <a:rPr lang="ja-JP" altLang="en-US" sz="1200" b="1" kern="0" dirty="0">
                    <a:solidFill>
                      <a:srgbClr val="000000"/>
                    </a:solidFill>
                    <a:latin typeface="Meiryo UI" pitchFamily="50" charset="-128"/>
                    <a:ea typeface="Meiryo UI" pitchFamily="50" charset="-128"/>
                    <a:cs typeface="Meiryo UI" pitchFamily="50" charset="-128"/>
                  </a:rPr>
                  <a:t>集計の省力化・多様化</a:t>
                </a:r>
                <a:endParaRPr lang="en-US" altLang="ja-JP" sz="1200" b="1" kern="0" dirty="0">
                  <a:solidFill>
                    <a:srgbClr val="000000"/>
                  </a:solidFill>
                  <a:latin typeface="Meiryo UI" pitchFamily="50" charset="-128"/>
                  <a:ea typeface="Meiryo UI" pitchFamily="50" charset="-128"/>
                  <a:cs typeface="Meiryo UI" pitchFamily="50" charset="-128"/>
                </a:endParaRPr>
              </a:p>
              <a:p>
                <a:pPr>
                  <a:defRPr/>
                </a:pPr>
                <a:r>
                  <a:rPr lang="ja-JP" altLang="en-US" sz="800" kern="0" dirty="0">
                    <a:solidFill>
                      <a:srgbClr val="000000"/>
                    </a:solidFill>
                    <a:latin typeface="Meiryo UI" pitchFamily="50" charset="-128"/>
                    <a:ea typeface="Meiryo UI" pitchFamily="50" charset="-128"/>
                    <a:cs typeface="Meiryo UI" pitchFamily="50" charset="-128"/>
                  </a:rPr>
                  <a:t> ○個人ベースの調査票に、施設が患者情報を入</a:t>
                </a:r>
                <a:endParaRPr lang="en-US" altLang="ja-JP" sz="800" kern="0" dirty="0">
                  <a:solidFill>
                    <a:srgbClr val="000000"/>
                  </a:solidFill>
                  <a:latin typeface="Meiryo UI" pitchFamily="50" charset="-128"/>
                  <a:ea typeface="Meiryo UI" pitchFamily="50" charset="-128"/>
                  <a:cs typeface="Meiryo UI" pitchFamily="50" charset="-128"/>
                </a:endParaRPr>
              </a:p>
              <a:p>
                <a:pPr>
                  <a:defRPr/>
                </a:pPr>
                <a:r>
                  <a:rPr lang="ja-JP" altLang="en-US" sz="800" kern="0" dirty="0">
                    <a:solidFill>
                      <a:srgbClr val="000000"/>
                    </a:solidFill>
                    <a:latin typeface="Meiryo UI" pitchFamily="50" charset="-128"/>
                    <a:ea typeface="Meiryo UI" pitchFamily="50" charset="-128"/>
                    <a:cs typeface="Meiryo UI" pitchFamily="50" charset="-128"/>
                  </a:rPr>
                  <a:t>　　力するだけとし、集計は解析機関にて施行</a:t>
                </a:r>
                <a:endParaRPr lang="en-US" altLang="ja-JP" sz="800" kern="0" dirty="0">
                  <a:solidFill>
                    <a:srgbClr val="000000"/>
                  </a:solidFill>
                  <a:latin typeface="Meiryo UI" pitchFamily="50" charset="-128"/>
                  <a:ea typeface="Meiryo UI" pitchFamily="50" charset="-128"/>
                  <a:cs typeface="Meiryo UI" pitchFamily="50" charset="-128"/>
                </a:endParaRPr>
              </a:p>
              <a:p>
                <a:pPr>
                  <a:defRPr/>
                </a:pPr>
                <a:r>
                  <a:rPr lang="ja-JP" altLang="en-US" sz="800" kern="0" dirty="0">
                    <a:solidFill>
                      <a:srgbClr val="000000"/>
                    </a:solidFill>
                    <a:latin typeface="Meiryo UI" pitchFamily="50" charset="-128"/>
                    <a:ea typeface="Meiryo UI" pitchFamily="50" charset="-128"/>
                    <a:cs typeface="Meiryo UI" pitchFamily="50" charset="-128"/>
                  </a:rPr>
                  <a:t> ○多様な組み合わせでのクロス集計が可能に</a:t>
                </a:r>
                <a:endParaRPr lang="en-US" altLang="ja-JP" sz="1000" kern="0" dirty="0">
                  <a:solidFill>
                    <a:srgbClr val="000000"/>
                  </a:solidFill>
                  <a:latin typeface="Meiryo UI" pitchFamily="50" charset="-128"/>
                  <a:ea typeface="Meiryo UI" pitchFamily="50" charset="-128"/>
                  <a:cs typeface="Meiryo UI" pitchFamily="50" charset="-128"/>
                </a:endParaRPr>
              </a:p>
            </p:txBody>
          </p:sp>
        </p:grpSp>
        <p:grpSp>
          <p:nvGrpSpPr>
            <p:cNvPr id="17" name="グループ化 16">
              <a:extLst>
                <a:ext uri="{FF2B5EF4-FFF2-40B4-BE49-F238E27FC236}">
                  <a16:creationId xmlns:a16="http://schemas.microsoft.com/office/drawing/2014/main" id="{447C36A1-E370-4032-947B-4419905CC0C0}"/>
                </a:ext>
              </a:extLst>
            </p:cNvPr>
            <p:cNvGrpSpPr/>
            <p:nvPr/>
          </p:nvGrpSpPr>
          <p:grpSpPr>
            <a:xfrm>
              <a:off x="95672" y="3446827"/>
              <a:ext cx="4648200" cy="655275"/>
              <a:chOff x="214327" y="2140541"/>
              <a:chExt cx="4648200" cy="655275"/>
            </a:xfrm>
          </p:grpSpPr>
          <p:sp>
            <p:nvSpPr>
              <p:cNvPr id="19" name="Pentagon 42">
                <a:extLst>
                  <a:ext uri="{FF2B5EF4-FFF2-40B4-BE49-F238E27FC236}">
                    <a16:creationId xmlns:a16="http://schemas.microsoft.com/office/drawing/2014/main" id="{DE34D22B-C9D9-49D8-B49C-BDE2615E2381}"/>
                  </a:ext>
                </a:extLst>
              </p:cNvPr>
              <p:cNvSpPr/>
              <p:nvPr/>
            </p:nvSpPr>
            <p:spPr>
              <a:xfrm>
                <a:off x="214327" y="2140541"/>
                <a:ext cx="2395221" cy="655275"/>
              </a:xfrm>
              <a:prstGeom prst="homePlate">
                <a:avLst>
                  <a:gd name="adj" fmla="val 21733"/>
                </a:avLst>
              </a:prstGeom>
              <a:solidFill>
                <a:schemeClr val="bg1"/>
              </a:solidFill>
              <a:ln w="12700" cap="flat" cmpd="sng" algn="ctr">
                <a:solidFill>
                  <a:srgbClr val="777777"/>
                </a:solidFill>
                <a:prstDash val="solid"/>
                <a:miter lim="800000"/>
              </a:ln>
              <a:effectLst/>
            </p:spPr>
            <p:txBody>
              <a:bodyPr lIns="0" rtlCol="0" anchor="t"/>
              <a:lstStyle/>
              <a:p>
                <a:pPr>
                  <a:defRPr/>
                </a:pPr>
                <a:r>
                  <a:rPr lang="ja-JP" altLang="en-US" sz="1200" b="1" dirty="0">
                    <a:latin typeface="Meiryo UI" pitchFamily="50" charset="-128"/>
                    <a:ea typeface="Meiryo UI" pitchFamily="50" charset="-128"/>
                    <a:cs typeface="Meiryo UI" pitchFamily="50" charset="-128"/>
                  </a:rPr>
                  <a:t> 公的データベースの未活用</a:t>
                </a:r>
                <a:endParaRPr lang="en-US" altLang="ja-JP" sz="1200" b="1" dirty="0">
                  <a:latin typeface="Meiryo UI" pitchFamily="50" charset="-128"/>
                  <a:ea typeface="Meiryo UI" pitchFamily="50" charset="-128"/>
                  <a:cs typeface="Meiryo UI" pitchFamily="50" charset="-128"/>
                </a:endParaRPr>
              </a:p>
              <a:p>
                <a:pPr>
                  <a:defRPr/>
                </a:pPr>
                <a:r>
                  <a:rPr lang="ja-JP" altLang="en-US" sz="800" b="1" kern="0" dirty="0">
                    <a:solidFill>
                      <a:srgbClr val="1E1E1E"/>
                    </a:solidFill>
                    <a:latin typeface="Meiryo UI" pitchFamily="50" charset="-128"/>
                    <a:ea typeface="Meiryo UI" pitchFamily="50" charset="-128"/>
                    <a:cs typeface="Meiryo UI" pitchFamily="50" charset="-128"/>
                  </a:rPr>
                  <a:t> </a:t>
                </a:r>
                <a:r>
                  <a:rPr lang="ja-JP" altLang="en-US" sz="800" kern="0" dirty="0">
                    <a:solidFill>
                      <a:srgbClr val="1E1E1E"/>
                    </a:solidFill>
                    <a:latin typeface="Meiryo UI" pitchFamily="50" charset="-128"/>
                    <a:ea typeface="Meiryo UI" pitchFamily="50" charset="-128"/>
                    <a:cs typeface="Meiryo UI" pitchFamily="50" charset="-128"/>
                  </a:rPr>
                  <a:t>○ナショナルデータベース</a:t>
                </a:r>
                <a:r>
                  <a:rPr lang="en-US" altLang="ja-JP" sz="800" kern="0" dirty="0">
                    <a:solidFill>
                      <a:srgbClr val="1E1E1E"/>
                    </a:solidFill>
                    <a:latin typeface="Meiryo UI" pitchFamily="50" charset="-128"/>
                    <a:ea typeface="Meiryo UI" pitchFamily="50" charset="-128"/>
                    <a:cs typeface="Meiryo UI" pitchFamily="50" charset="-128"/>
                  </a:rPr>
                  <a:t>(NDB)</a:t>
                </a:r>
                <a:r>
                  <a:rPr lang="ja-JP" altLang="en-US" sz="800" kern="0" dirty="0">
                    <a:solidFill>
                      <a:srgbClr val="1E1E1E"/>
                    </a:solidFill>
                    <a:latin typeface="Meiryo UI" pitchFamily="50" charset="-128"/>
                    <a:ea typeface="Meiryo UI" pitchFamily="50" charset="-128"/>
                    <a:cs typeface="Meiryo UI" pitchFamily="50" charset="-128"/>
                  </a:rPr>
                  <a:t>等の公的データベース</a:t>
                </a:r>
                <a:endParaRPr lang="en-US" altLang="ja-JP" sz="800" kern="0" dirty="0">
                  <a:solidFill>
                    <a:srgbClr val="1E1E1E"/>
                  </a:solidFill>
                  <a:latin typeface="Meiryo UI" pitchFamily="50" charset="-128"/>
                  <a:ea typeface="Meiryo UI" pitchFamily="50" charset="-128"/>
                  <a:cs typeface="Meiryo UI" pitchFamily="50" charset="-128"/>
                </a:endParaRPr>
              </a:p>
              <a:p>
                <a:pPr>
                  <a:defRPr/>
                </a:pPr>
                <a:r>
                  <a:rPr lang="ja-JP" altLang="en-US" sz="800" kern="0" dirty="0">
                    <a:solidFill>
                      <a:srgbClr val="1E1E1E"/>
                    </a:solidFill>
                    <a:latin typeface="Meiryo UI" pitchFamily="50" charset="-128"/>
                    <a:ea typeface="Meiryo UI" pitchFamily="50" charset="-128"/>
                    <a:cs typeface="Meiryo UI" pitchFamily="50" charset="-128"/>
                  </a:rPr>
                  <a:t>　　や調査結果は未活用</a:t>
                </a:r>
                <a:endParaRPr lang="en-US" altLang="ja-JP" sz="800" kern="0" dirty="0">
                  <a:solidFill>
                    <a:srgbClr val="1E1E1E"/>
                  </a:solidFill>
                  <a:latin typeface="Meiryo UI" pitchFamily="50" charset="-128"/>
                  <a:ea typeface="Meiryo UI" pitchFamily="50" charset="-128"/>
                  <a:cs typeface="Meiryo UI" pitchFamily="50" charset="-128"/>
                </a:endParaRPr>
              </a:p>
              <a:p>
                <a:pPr>
                  <a:defRPr/>
                </a:pPr>
                <a:r>
                  <a:rPr lang="ja-JP" altLang="en-US" sz="800" kern="0" dirty="0">
                    <a:solidFill>
                      <a:srgbClr val="1E1E1E"/>
                    </a:solidFill>
                    <a:latin typeface="Meiryo UI" pitchFamily="50" charset="-128"/>
                    <a:ea typeface="Meiryo UI" pitchFamily="50" charset="-128"/>
                    <a:cs typeface="Meiryo UI" pitchFamily="50" charset="-128"/>
                  </a:rPr>
                  <a:t> ○医療計画策定に資するデータの収集が困難</a:t>
                </a:r>
                <a:endParaRPr lang="en-US" altLang="ja-JP" sz="800" kern="0" dirty="0">
                  <a:solidFill>
                    <a:srgbClr val="1E1E1E"/>
                  </a:solidFill>
                  <a:latin typeface="Meiryo UI" pitchFamily="50" charset="-128"/>
                  <a:ea typeface="Meiryo UI" pitchFamily="50" charset="-128"/>
                  <a:cs typeface="Meiryo UI" pitchFamily="50" charset="-128"/>
                </a:endParaRPr>
              </a:p>
            </p:txBody>
          </p:sp>
          <p:sp>
            <p:nvSpPr>
              <p:cNvPr id="20" name="Pentagon 42">
                <a:extLst>
                  <a:ext uri="{FF2B5EF4-FFF2-40B4-BE49-F238E27FC236}">
                    <a16:creationId xmlns:a16="http://schemas.microsoft.com/office/drawing/2014/main" id="{9EAC6C2D-4E45-4863-8B13-D380F9717429}"/>
                  </a:ext>
                </a:extLst>
              </p:cNvPr>
              <p:cNvSpPr/>
              <p:nvPr/>
            </p:nvSpPr>
            <p:spPr>
              <a:xfrm>
                <a:off x="2658655" y="2155354"/>
                <a:ext cx="2203872" cy="632842"/>
              </a:xfrm>
              <a:prstGeom prst="homePlate">
                <a:avLst>
                  <a:gd name="adj" fmla="val 24568"/>
                </a:avLst>
              </a:prstGeom>
              <a:ln/>
            </p:spPr>
            <p:style>
              <a:lnRef idx="2">
                <a:schemeClr val="accent1"/>
              </a:lnRef>
              <a:fillRef idx="1">
                <a:schemeClr val="lt1"/>
              </a:fillRef>
              <a:effectRef idx="0">
                <a:schemeClr val="accent1"/>
              </a:effectRef>
              <a:fontRef idx="minor">
                <a:schemeClr val="dk1"/>
              </a:fontRef>
            </p:style>
            <p:txBody>
              <a:bodyPr lIns="0" rtlCol="0" anchor="t"/>
              <a:lstStyle/>
              <a:p>
                <a:pPr>
                  <a:defRPr/>
                </a:pPr>
                <a:r>
                  <a:rPr lang="ja-JP" altLang="en-US" sz="1200" b="1" kern="0" dirty="0">
                    <a:solidFill>
                      <a:srgbClr val="000000"/>
                    </a:solidFill>
                    <a:latin typeface="Meiryo UI" pitchFamily="50" charset="-128"/>
                    <a:ea typeface="Meiryo UI" pitchFamily="50" charset="-128"/>
                    <a:cs typeface="Meiryo UI" pitchFamily="50" charset="-128"/>
                  </a:rPr>
                  <a:t> </a:t>
                </a:r>
                <a:r>
                  <a:rPr lang="en-US" altLang="ja-JP" sz="1200" b="1" kern="0" dirty="0">
                    <a:solidFill>
                      <a:srgbClr val="000000"/>
                    </a:solidFill>
                    <a:latin typeface="Meiryo UI" pitchFamily="50" charset="-128"/>
                    <a:ea typeface="Meiryo UI" pitchFamily="50" charset="-128"/>
                    <a:cs typeface="Meiryo UI" pitchFamily="50" charset="-128"/>
                  </a:rPr>
                  <a:t>NDB</a:t>
                </a:r>
                <a:r>
                  <a:rPr lang="ja-JP" altLang="en-US" sz="1200" b="1" kern="0" dirty="0">
                    <a:solidFill>
                      <a:srgbClr val="000000"/>
                    </a:solidFill>
                    <a:latin typeface="Meiryo UI" pitchFamily="50" charset="-128"/>
                    <a:ea typeface="Meiryo UI" pitchFamily="50" charset="-128"/>
                    <a:cs typeface="Meiryo UI" pitchFamily="50" charset="-128"/>
                  </a:rPr>
                  <a:t>等の公的データを活用</a:t>
                </a:r>
                <a:endParaRPr lang="en-US" altLang="ja-JP" sz="1200" b="1" kern="0" dirty="0">
                  <a:solidFill>
                    <a:srgbClr val="000000"/>
                  </a:solidFill>
                  <a:latin typeface="Meiryo UI" pitchFamily="50" charset="-128"/>
                  <a:ea typeface="Meiryo UI" pitchFamily="50" charset="-128"/>
                  <a:cs typeface="Meiryo UI" pitchFamily="50" charset="-128"/>
                </a:endParaRPr>
              </a:p>
              <a:p>
                <a:pPr>
                  <a:defRPr/>
                </a:pPr>
                <a:r>
                  <a:rPr lang="ja-JP" altLang="en-US" sz="1000" kern="0" dirty="0">
                    <a:solidFill>
                      <a:srgbClr val="000000"/>
                    </a:solidFill>
                    <a:latin typeface="Meiryo UI" pitchFamily="50" charset="-128"/>
                    <a:ea typeface="Meiryo UI" pitchFamily="50" charset="-128"/>
                    <a:cs typeface="Meiryo UI" pitchFamily="50" charset="-128"/>
                  </a:rPr>
                  <a:t> </a:t>
                </a:r>
                <a:r>
                  <a:rPr lang="ja-JP" altLang="en-US" sz="800" kern="0" dirty="0">
                    <a:solidFill>
                      <a:srgbClr val="000000"/>
                    </a:solidFill>
                    <a:latin typeface="Meiryo UI" pitchFamily="50" charset="-128"/>
                    <a:ea typeface="Meiryo UI" pitchFamily="50" charset="-128"/>
                    <a:cs typeface="Meiryo UI" pitchFamily="50" charset="-128"/>
                  </a:rPr>
                  <a:t>○</a:t>
                </a:r>
                <a:r>
                  <a:rPr lang="en-US" altLang="ja-JP" sz="800" kern="0" dirty="0">
                    <a:solidFill>
                      <a:srgbClr val="000000"/>
                    </a:solidFill>
                    <a:latin typeface="Meiryo UI" pitchFamily="50" charset="-128"/>
                    <a:ea typeface="Meiryo UI" pitchFamily="50" charset="-128"/>
                    <a:cs typeface="Meiryo UI" pitchFamily="50" charset="-128"/>
                  </a:rPr>
                  <a:t>NDB</a:t>
                </a:r>
                <a:r>
                  <a:rPr lang="ja-JP" altLang="en-US" sz="800" kern="0" dirty="0">
                    <a:solidFill>
                      <a:srgbClr val="000000"/>
                    </a:solidFill>
                    <a:latin typeface="Meiryo UI" pitchFamily="50" charset="-128"/>
                    <a:ea typeface="Meiryo UI" pitchFamily="50" charset="-128"/>
                    <a:cs typeface="Meiryo UI" pitchFamily="50" charset="-128"/>
                  </a:rPr>
                  <a:t>に基づく実診療ベースの調査が可能に</a:t>
                </a:r>
                <a:endParaRPr lang="en-US" altLang="ja-JP" sz="800" kern="0" dirty="0">
                  <a:solidFill>
                    <a:srgbClr val="000000"/>
                  </a:solidFill>
                  <a:latin typeface="Meiryo UI" pitchFamily="50" charset="-128"/>
                  <a:ea typeface="Meiryo UI" pitchFamily="50" charset="-128"/>
                  <a:cs typeface="Meiryo UI" pitchFamily="50" charset="-128"/>
                </a:endParaRPr>
              </a:p>
              <a:p>
                <a:pPr>
                  <a:defRPr/>
                </a:pPr>
                <a:r>
                  <a:rPr lang="ja-JP" altLang="en-US" sz="800" kern="0" dirty="0">
                    <a:solidFill>
                      <a:srgbClr val="000000"/>
                    </a:solidFill>
                    <a:latin typeface="Meiryo UI" pitchFamily="50" charset="-128"/>
                    <a:ea typeface="Meiryo UI" pitchFamily="50" charset="-128"/>
                    <a:cs typeface="Meiryo UI" pitchFamily="50" charset="-128"/>
                  </a:rPr>
                  <a:t> ○医療計画策定に資する調査が可能に</a:t>
                </a:r>
                <a:endParaRPr lang="en-US" altLang="ja-JP" sz="800" kern="0" dirty="0">
                  <a:solidFill>
                    <a:srgbClr val="000000"/>
                  </a:solidFill>
                  <a:latin typeface="Meiryo UI" pitchFamily="50" charset="-128"/>
                  <a:ea typeface="Meiryo UI" pitchFamily="50" charset="-128"/>
                  <a:cs typeface="Meiryo UI" pitchFamily="50" charset="-128"/>
                </a:endParaRPr>
              </a:p>
            </p:txBody>
          </p:sp>
        </p:grpSp>
        <p:sp>
          <p:nvSpPr>
            <p:cNvPr id="18" name="Pentagon 42">
              <a:extLst>
                <a:ext uri="{FF2B5EF4-FFF2-40B4-BE49-F238E27FC236}">
                  <a16:creationId xmlns:a16="http://schemas.microsoft.com/office/drawing/2014/main" id="{ED51C27D-68E2-4BC7-9F13-CAD1A29B09F1}"/>
                </a:ext>
              </a:extLst>
            </p:cNvPr>
            <p:cNvSpPr/>
            <p:nvPr/>
          </p:nvSpPr>
          <p:spPr>
            <a:xfrm>
              <a:off x="4781125" y="2263978"/>
              <a:ext cx="823808" cy="1623059"/>
            </a:xfrm>
            <a:prstGeom prst="homePlate">
              <a:avLst>
                <a:gd name="adj" fmla="val 24568"/>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lIns="0" rtlCol="0" anchor="ctr"/>
            <a:lstStyle/>
            <a:p>
              <a:pPr algn="ctr">
                <a:defRPr/>
              </a:pPr>
              <a:r>
                <a:rPr lang="ja-JP" altLang="en-US" sz="1200" b="1" kern="0" dirty="0">
                  <a:solidFill>
                    <a:srgbClr val="000000"/>
                  </a:solidFill>
                  <a:latin typeface="Meiryo UI" pitchFamily="50" charset="-128"/>
                  <a:ea typeface="Meiryo UI" pitchFamily="50" charset="-128"/>
                  <a:cs typeface="Meiryo UI" pitchFamily="50" charset="-128"/>
                </a:rPr>
                <a:t>精神保健福祉資料等へ活用</a:t>
              </a:r>
              <a:endParaRPr lang="en-US" altLang="ja-JP" sz="1200" b="1" kern="0" dirty="0">
                <a:solidFill>
                  <a:srgbClr val="000000"/>
                </a:solidFill>
                <a:latin typeface="Meiryo UI" pitchFamily="50" charset="-128"/>
                <a:ea typeface="Meiryo UI" pitchFamily="50" charset="-128"/>
                <a:cs typeface="Meiryo UI" pitchFamily="50" charset="-128"/>
              </a:endParaRPr>
            </a:p>
          </p:txBody>
        </p:sp>
      </p:grpSp>
      <p:grpSp>
        <p:nvGrpSpPr>
          <p:cNvPr id="31" name="グループ化 30">
            <a:extLst>
              <a:ext uri="{FF2B5EF4-FFF2-40B4-BE49-F238E27FC236}">
                <a16:creationId xmlns:a16="http://schemas.microsoft.com/office/drawing/2014/main" id="{BBA31568-E935-4B18-AA04-0EED2CE494F0}"/>
              </a:ext>
            </a:extLst>
          </p:cNvPr>
          <p:cNvGrpSpPr/>
          <p:nvPr/>
        </p:nvGrpSpPr>
        <p:grpSpPr>
          <a:xfrm>
            <a:off x="61802" y="4335222"/>
            <a:ext cx="7575977" cy="2287000"/>
            <a:chOff x="69422" y="4467647"/>
            <a:chExt cx="7575977" cy="2415077"/>
          </a:xfrm>
        </p:grpSpPr>
        <p:sp>
          <p:nvSpPr>
            <p:cNvPr id="32" name="角丸四角形 53">
              <a:extLst>
                <a:ext uri="{FF2B5EF4-FFF2-40B4-BE49-F238E27FC236}">
                  <a16:creationId xmlns:a16="http://schemas.microsoft.com/office/drawing/2014/main" id="{BAE4F8DC-A2D4-4738-A47E-176B7E8AF88A}"/>
                </a:ext>
              </a:extLst>
            </p:cNvPr>
            <p:cNvSpPr/>
            <p:nvPr/>
          </p:nvSpPr>
          <p:spPr>
            <a:xfrm>
              <a:off x="69422" y="4500891"/>
              <a:ext cx="7575977" cy="2381833"/>
            </a:xfrm>
            <a:prstGeom prst="roundRect">
              <a:avLst>
                <a:gd name="adj" fmla="val 7459"/>
              </a:avLst>
            </a:prstGeom>
            <a:no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endParaRPr lang="ja-JP" altLang="en-US" sz="1600" dirty="0">
                <a:solidFill>
                  <a:srgbClr val="000000"/>
                </a:solidFill>
                <a:latin typeface="Meiryo UI" pitchFamily="50" charset="-128"/>
                <a:ea typeface="Meiryo UI" pitchFamily="50" charset="-128"/>
                <a:cs typeface="Meiryo UI" pitchFamily="50" charset="-128"/>
              </a:endParaRPr>
            </a:p>
          </p:txBody>
        </p:sp>
        <p:sp>
          <p:nvSpPr>
            <p:cNvPr id="33" name="テキスト ボックス 32">
              <a:extLst>
                <a:ext uri="{FF2B5EF4-FFF2-40B4-BE49-F238E27FC236}">
                  <a16:creationId xmlns:a16="http://schemas.microsoft.com/office/drawing/2014/main" id="{E0EE847F-E43B-4803-98D0-813086D7EC51}"/>
                </a:ext>
              </a:extLst>
            </p:cNvPr>
            <p:cNvSpPr txBox="1"/>
            <p:nvPr/>
          </p:nvSpPr>
          <p:spPr>
            <a:xfrm>
              <a:off x="145602" y="4467647"/>
              <a:ext cx="2808515" cy="325013"/>
            </a:xfrm>
            <a:prstGeom prst="rect">
              <a:avLst/>
            </a:prstGeom>
            <a:noFill/>
            <a:ln>
              <a:noFill/>
            </a:ln>
          </p:spPr>
          <p:txBody>
            <a:bodyPr wrap="square" rtlCol="0" anchor="ctr">
              <a:spAutoFit/>
            </a:bodyPr>
            <a:lstStyle/>
            <a:p>
              <a:r>
                <a:rPr lang="ja-JP" altLang="en-US" sz="1400" b="1" dirty="0">
                  <a:latin typeface="Meiryo UI" pitchFamily="50" charset="-128"/>
                  <a:ea typeface="Meiryo UI" pitchFamily="50" charset="-128"/>
                  <a:cs typeface="Meiryo UI" pitchFamily="50" charset="-128"/>
                </a:rPr>
                <a:t>各調査とデータソースの関係</a:t>
              </a:r>
              <a:endParaRPr kumimoji="1" lang="ja-JP" altLang="en-US" sz="1400" b="1" dirty="0">
                <a:latin typeface="Meiryo UI" pitchFamily="50" charset="-128"/>
                <a:ea typeface="Meiryo UI" pitchFamily="50" charset="-128"/>
                <a:cs typeface="Meiryo UI" pitchFamily="50" charset="-128"/>
              </a:endParaRPr>
            </a:p>
          </p:txBody>
        </p:sp>
        <p:sp>
          <p:nvSpPr>
            <p:cNvPr id="34" name="四角形: 角を丸くする 62">
              <a:extLst>
                <a:ext uri="{FF2B5EF4-FFF2-40B4-BE49-F238E27FC236}">
                  <a16:creationId xmlns:a16="http://schemas.microsoft.com/office/drawing/2014/main" id="{78EA8A77-4DE5-4EAC-BFF8-B3A776BF78B6}"/>
                </a:ext>
              </a:extLst>
            </p:cNvPr>
            <p:cNvSpPr/>
            <p:nvPr/>
          </p:nvSpPr>
          <p:spPr>
            <a:xfrm>
              <a:off x="3182531" y="4603764"/>
              <a:ext cx="2070276" cy="2222632"/>
            </a:xfrm>
            <a:prstGeom prst="roundRect">
              <a:avLst>
                <a:gd name="adj" fmla="val 5139"/>
              </a:avLst>
            </a:prstGeom>
            <a:solidFill>
              <a:srgbClr val="A9D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400" b="1" dirty="0">
                  <a:solidFill>
                    <a:schemeClr val="tx1"/>
                  </a:solidFill>
                  <a:latin typeface="Meiryo UI" pitchFamily="50" charset="-128"/>
                  <a:ea typeface="Meiryo UI" pitchFamily="50" charset="-128"/>
                  <a:cs typeface="Meiryo UI" pitchFamily="50" charset="-128"/>
                </a:rPr>
                <a:t>新 精神保健福祉資料</a:t>
              </a:r>
              <a:r>
                <a:rPr kumimoji="1" lang="en-US" altLang="ja-JP" sz="1400" b="1" baseline="30000" dirty="0">
                  <a:solidFill>
                    <a:schemeClr val="tx1"/>
                  </a:solidFill>
                  <a:latin typeface="Meiryo UI" pitchFamily="50" charset="-128"/>
                  <a:ea typeface="Meiryo UI" pitchFamily="50" charset="-128"/>
                  <a:cs typeface="Meiryo UI" pitchFamily="50" charset="-128"/>
                </a:rPr>
                <a:t>*2</a:t>
              </a:r>
              <a:endParaRPr lang="en-US" altLang="ja-JP" sz="800" baseline="30000" dirty="0">
                <a:solidFill>
                  <a:schemeClr val="tx1"/>
                </a:solidFill>
                <a:latin typeface="Meiryo UI" pitchFamily="50" charset="-128"/>
                <a:ea typeface="Meiryo UI" pitchFamily="50" charset="-128"/>
                <a:cs typeface="Meiryo UI" pitchFamily="50" charset="-128"/>
              </a:endParaRPr>
            </a:p>
            <a:p>
              <a:r>
                <a:rPr lang="ja-JP" altLang="en-US" sz="1000" dirty="0">
                  <a:solidFill>
                    <a:schemeClr val="tx1"/>
                  </a:solidFill>
                  <a:latin typeface="Meiryo UI" pitchFamily="50" charset="-128"/>
                  <a:ea typeface="Meiryo UI" pitchFamily="50" charset="-128"/>
                  <a:cs typeface="Meiryo UI" pitchFamily="50" charset="-128"/>
                </a:rPr>
                <a:t>利用者：都道府県</a:t>
              </a:r>
              <a:endParaRPr lang="en-US" altLang="ja-JP" sz="1000" dirty="0">
                <a:solidFill>
                  <a:schemeClr val="tx1"/>
                </a:solidFill>
                <a:latin typeface="Meiryo UI" pitchFamily="50" charset="-128"/>
                <a:ea typeface="Meiryo UI" pitchFamily="50" charset="-128"/>
                <a:cs typeface="Meiryo UI" pitchFamily="50" charset="-128"/>
              </a:endParaRPr>
            </a:p>
            <a:p>
              <a:r>
                <a:rPr lang="ja-JP" altLang="en-US" sz="1000" dirty="0">
                  <a:solidFill>
                    <a:schemeClr val="tx1"/>
                  </a:solidFill>
                  <a:latin typeface="Meiryo UI" pitchFamily="50" charset="-128"/>
                  <a:ea typeface="Meiryo UI" pitchFamily="50" charset="-128"/>
                  <a:cs typeface="Meiryo UI" pitchFamily="50" charset="-128"/>
                </a:rPr>
                <a:t>目的：医療計画策定・モニタリング</a:t>
              </a:r>
              <a:endParaRPr lang="en-US" altLang="ja-JP" sz="1000" dirty="0">
                <a:solidFill>
                  <a:schemeClr val="tx1"/>
                </a:solidFill>
                <a:latin typeface="Meiryo UI" pitchFamily="50" charset="-128"/>
                <a:ea typeface="Meiryo UI" pitchFamily="50" charset="-128"/>
                <a:cs typeface="Meiryo UI" pitchFamily="50" charset="-128"/>
              </a:endParaRPr>
            </a:p>
          </p:txBody>
        </p:sp>
        <p:sp>
          <p:nvSpPr>
            <p:cNvPr id="35" name="正方形/長方形 34">
              <a:extLst>
                <a:ext uri="{FF2B5EF4-FFF2-40B4-BE49-F238E27FC236}">
                  <a16:creationId xmlns:a16="http://schemas.microsoft.com/office/drawing/2014/main" id="{D215A21E-392D-401B-AD39-4D56562C7D64}"/>
                </a:ext>
              </a:extLst>
            </p:cNvPr>
            <p:cNvSpPr/>
            <p:nvPr/>
          </p:nvSpPr>
          <p:spPr>
            <a:xfrm>
              <a:off x="3310466" y="5322594"/>
              <a:ext cx="1786466" cy="533414"/>
            </a:xfrm>
            <a:prstGeom prst="rect">
              <a:avLst/>
            </a:prstGeom>
            <a:solidFill>
              <a:srgbClr val="72B12D"/>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dirty="0">
                  <a:latin typeface="Meiryo UI" pitchFamily="50" charset="-128"/>
                  <a:ea typeface="Meiryo UI" pitchFamily="50" charset="-128"/>
                  <a:cs typeface="Meiryo UI" pitchFamily="50" charset="-128"/>
                </a:rPr>
                <a:t>医療機能一覧表</a:t>
              </a:r>
            </a:p>
          </p:txBody>
        </p:sp>
        <p:sp>
          <p:nvSpPr>
            <p:cNvPr id="36" name="正方形/長方形 35">
              <a:extLst>
                <a:ext uri="{FF2B5EF4-FFF2-40B4-BE49-F238E27FC236}">
                  <a16:creationId xmlns:a16="http://schemas.microsoft.com/office/drawing/2014/main" id="{4343A2A5-74A3-4A2F-B962-3F616DBABE67}"/>
                </a:ext>
              </a:extLst>
            </p:cNvPr>
            <p:cNvSpPr/>
            <p:nvPr/>
          </p:nvSpPr>
          <p:spPr>
            <a:xfrm>
              <a:off x="3302846" y="5998682"/>
              <a:ext cx="1786466" cy="660399"/>
            </a:xfrm>
            <a:prstGeom prst="rect">
              <a:avLst/>
            </a:prstGeom>
            <a:solidFill>
              <a:srgbClr val="72B12D"/>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200" dirty="0">
                  <a:latin typeface="Meiryo UI" pitchFamily="50" charset="-128"/>
                  <a:ea typeface="Meiryo UI" pitchFamily="50" charset="-128"/>
                  <a:cs typeface="Meiryo UI" pitchFamily="50" charset="-128"/>
                </a:rPr>
                <a:t>医療機関診療実績</a:t>
              </a:r>
              <a:endParaRPr lang="en-US" altLang="ja-JP" sz="1200" dirty="0">
                <a:latin typeface="Meiryo UI" pitchFamily="50" charset="-128"/>
                <a:ea typeface="Meiryo UI" pitchFamily="50" charset="-128"/>
                <a:cs typeface="Meiryo UI" pitchFamily="50" charset="-128"/>
              </a:endParaRPr>
            </a:p>
          </p:txBody>
        </p:sp>
        <p:sp>
          <p:nvSpPr>
            <p:cNvPr id="37" name="右矢印 77">
              <a:extLst>
                <a:ext uri="{FF2B5EF4-FFF2-40B4-BE49-F238E27FC236}">
                  <a16:creationId xmlns:a16="http://schemas.microsoft.com/office/drawing/2014/main" id="{9BA0579F-0A81-4FF9-9E9F-6817DE8906AA}"/>
                </a:ext>
              </a:extLst>
            </p:cNvPr>
            <p:cNvSpPr/>
            <p:nvPr/>
          </p:nvSpPr>
          <p:spPr>
            <a:xfrm>
              <a:off x="2597204" y="5075730"/>
              <a:ext cx="583354" cy="447452"/>
            </a:xfrm>
            <a:prstGeom prst="rightArrow">
              <a:avLst/>
            </a:prstGeom>
            <a:solidFill>
              <a:schemeClr val="accent1">
                <a:lumMod val="5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itchFamily="50" charset="-128"/>
                <a:ea typeface="Meiryo UI" pitchFamily="50" charset="-128"/>
                <a:cs typeface="Meiryo UI" pitchFamily="50" charset="-128"/>
              </a:endParaRPr>
            </a:p>
          </p:txBody>
        </p:sp>
        <p:sp>
          <p:nvSpPr>
            <p:cNvPr id="38" name="四角形: 角を丸くする 62">
              <a:extLst>
                <a:ext uri="{FF2B5EF4-FFF2-40B4-BE49-F238E27FC236}">
                  <a16:creationId xmlns:a16="http://schemas.microsoft.com/office/drawing/2014/main" id="{0D553F39-A218-422D-B549-90D2C4836249}"/>
                </a:ext>
              </a:extLst>
            </p:cNvPr>
            <p:cNvSpPr/>
            <p:nvPr/>
          </p:nvSpPr>
          <p:spPr>
            <a:xfrm>
              <a:off x="144780" y="4762498"/>
              <a:ext cx="2605834" cy="1009777"/>
            </a:xfrm>
            <a:prstGeom prst="roundRect">
              <a:avLst>
                <a:gd name="adj" fmla="val 5139"/>
              </a:avLst>
            </a:prstGeom>
            <a:solidFill>
              <a:srgbClr val="FFD5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200" b="1" dirty="0">
                  <a:solidFill>
                    <a:schemeClr val="tx1"/>
                  </a:solidFill>
                  <a:latin typeface="Meiryo UI" pitchFamily="50" charset="-128"/>
                  <a:ea typeface="Meiryo UI" pitchFamily="50" charset="-128"/>
                  <a:cs typeface="Meiryo UI" pitchFamily="50" charset="-128"/>
                </a:rPr>
                <a:t>ナショナル</a:t>
              </a:r>
              <a:r>
                <a:rPr kumimoji="1" lang="ja-JP" altLang="en-US" sz="1200" b="1" dirty="0">
                  <a:solidFill>
                    <a:schemeClr val="tx1"/>
                  </a:solidFill>
                  <a:latin typeface="Meiryo UI" pitchFamily="50" charset="-128"/>
                  <a:ea typeface="Meiryo UI" pitchFamily="50" charset="-128"/>
                  <a:cs typeface="Meiryo UI" pitchFamily="50" charset="-128"/>
                </a:rPr>
                <a:t>データベース（</a:t>
              </a:r>
              <a:r>
                <a:rPr kumimoji="1" lang="en-US" altLang="ja-JP" sz="1200" b="1" dirty="0">
                  <a:solidFill>
                    <a:schemeClr val="tx1"/>
                  </a:solidFill>
                  <a:latin typeface="Meiryo UI" pitchFamily="50" charset="-128"/>
                  <a:ea typeface="Meiryo UI" pitchFamily="50" charset="-128"/>
                  <a:cs typeface="Meiryo UI" pitchFamily="50" charset="-128"/>
                </a:rPr>
                <a:t>NDB</a:t>
              </a:r>
              <a:r>
                <a:rPr kumimoji="1" lang="en-US" altLang="ja-JP" sz="1200" b="1" baseline="30000" dirty="0">
                  <a:solidFill>
                    <a:schemeClr val="tx1"/>
                  </a:solidFill>
                  <a:latin typeface="Meiryo UI" pitchFamily="50" charset="-128"/>
                  <a:ea typeface="Meiryo UI" pitchFamily="50" charset="-128"/>
                  <a:cs typeface="Meiryo UI" pitchFamily="50" charset="-128"/>
                </a:rPr>
                <a:t>*1</a:t>
              </a:r>
              <a:r>
                <a:rPr kumimoji="1" lang="ja-JP" altLang="en-US" sz="1200" b="1" dirty="0">
                  <a:solidFill>
                    <a:schemeClr val="tx1"/>
                  </a:solidFill>
                  <a:latin typeface="Meiryo UI" pitchFamily="50" charset="-128"/>
                  <a:ea typeface="Meiryo UI" pitchFamily="50" charset="-128"/>
                  <a:cs typeface="Meiryo UI" pitchFamily="50" charset="-128"/>
                </a:rPr>
                <a:t>）</a:t>
              </a:r>
              <a:endParaRPr kumimoji="1" lang="en-US" altLang="ja-JP" sz="1200" b="1" dirty="0">
                <a:solidFill>
                  <a:schemeClr val="tx1"/>
                </a:solidFill>
                <a:latin typeface="Meiryo UI" pitchFamily="50" charset="-128"/>
                <a:ea typeface="Meiryo UI" pitchFamily="50" charset="-128"/>
                <a:cs typeface="Meiryo UI" pitchFamily="50" charset="-128"/>
              </a:endParaRPr>
            </a:p>
            <a:p>
              <a:r>
                <a:rPr lang="ja-JP" altLang="en-US" sz="900" dirty="0">
                  <a:solidFill>
                    <a:schemeClr val="tx1"/>
                  </a:solidFill>
                  <a:latin typeface="Meiryo UI" pitchFamily="50" charset="-128"/>
                  <a:ea typeface="Meiryo UI" pitchFamily="50" charset="-128"/>
                  <a:cs typeface="Meiryo UI" pitchFamily="50" charset="-128"/>
                </a:rPr>
                <a:t>・医療機関数・患者数</a:t>
              </a:r>
              <a:endParaRPr lang="en-US" altLang="ja-JP" sz="900" dirty="0">
                <a:solidFill>
                  <a:schemeClr val="tx1"/>
                </a:solidFill>
                <a:latin typeface="Meiryo UI" pitchFamily="50" charset="-128"/>
                <a:ea typeface="Meiryo UI" pitchFamily="50" charset="-128"/>
                <a:cs typeface="Meiryo UI" pitchFamily="50" charset="-128"/>
              </a:endParaRPr>
            </a:p>
            <a:p>
              <a:r>
                <a:rPr kumimoji="1" lang="ja-JP" altLang="en-US" sz="900" dirty="0">
                  <a:solidFill>
                    <a:schemeClr val="tx1"/>
                  </a:solidFill>
                  <a:latin typeface="Meiryo UI" pitchFamily="50" charset="-128"/>
                  <a:ea typeface="Meiryo UI" pitchFamily="50" charset="-128"/>
                  <a:cs typeface="Meiryo UI" pitchFamily="50" charset="-128"/>
                </a:rPr>
                <a:t>・前年度入院者の退院状況</a:t>
              </a:r>
              <a:endParaRPr kumimoji="1" lang="en-US" altLang="ja-JP" sz="900" dirty="0">
                <a:solidFill>
                  <a:schemeClr val="tx1"/>
                </a:solidFill>
                <a:latin typeface="Meiryo UI" pitchFamily="50" charset="-128"/>
                <a:ea typeface="Meiryo UI" pitchFamily="50" charset="-128"/>
                <a:cs typeface="Meiryo UI" pitchFamily="50" charset="-128"/>
              </a:endParaRPr>
            </a:p>
            <a:p>
              <a:r>
                <a:rPr lang="ja-JP" altLang="en-US" sz="900" dirty="0">
                  <a:solidFill>
                    <a:schemeClr val="tx1"/>
                  </a:solidFill>
                  <a:latin typeface="Meiryo UI" pitchFamily="50" charset="-128"/>
                  <a:ea typeface="Meiryo UI" pitchFamily="50" charset="-128"/>
                  <a:cs typeface="Meiryo UI" pitchFamily="50" charset="-128"/>
                </a:rPr>
                <a:t>・前年度退院者の再入院状況</a:t>
              </a:r>
              <a:endParaRPr lang="en-US" altLang="ja-JP" sz="900" dirty="0">
                <a:solidFill>
                  <a:schemeClr val="tx1"/>
                </a:solidFill>
                <a:latin typeface="Meiryo UI" pitchFamily="50" charset="-128"/>
                <a:ea typeface="Meiryo UI" pitchFamily="50" charset="-128"/>
                <a:cs typeface="Meiryo UI" pitchFamily="50" charset="-128"/>
              </a:endParaRPr>
            </a:p>
            <a:p>
              <a:r>
                <a:rPr kumimoji="1" lang="ja-JP" altLang="en-US" sz="900" dirty="0">
                  <a:solidFill>
                    <a:schemeClr val="tx1"/>
                  </a:solidFill>
                  <a:latin typeface="Meiryo UI" pitchFamily="50" charset="-128"/>
                  <a:ea typeface="Meiryo UI" pitchFamily="50" charset="-128"/>
                  <a:cs typeface="Meiryo UI" pitchFamily="50" charset="-128"/>
                </a:rPr>
                <a:t>・</a:t>
              </a:r>
              <a:r>
                <a:rPr lang="en-US" altLang="ja-JP" sz="900" dirty="0">
                  <a:solidFill>
                    <a:schemeClr val="tx1"/>
                  </a:solidFill>
                  <a:latin typeface="Meiryo UI" pitchFamily="50" charset="-128"/>
                  <a:ea typeface="Meiryo UI" pitchFamily="50" charset="-128"/>
                  <a:cs typeface="Meiryo UI" pitchFamily="50" charset="-128"/>
                </a:rPr>
                <a:t>3</a:t>
              </a:r>
              <a:r>
                <a:rPr lang="ja-JP" altLang="en-US" sz="900" dirty="0">
                  <a:solidFill>
                    <a:schemeClr val="tx1"/>
                  </a:solidFill>
                  <a:latin typeface="Meiryo UI" pitchFamily="50" charset="-128"/>
                  <a:ea typeface="Meiryo UI" pitchFamily="50" charset="-128"/>
                  <a:cs typeface="Meiryo UI" pitchFamily="50" charset="-128"/>
                </a:rPr>
                <a:t>ヶ月</a:t>
              </a:r>
              <a:r>
                <a:rPr kumimoji="1" lang="ja-JP" altLang="en-US" sz="900" dirty="0">
                  <a:solidFill>
                    <a:schemeClr val="tx1"/>
                  </a:solidFill>
                  <a:latin typeface="Meiryo UI" pitchFamily="50" charset="-128"/>
                  <a:ea typeface="Meiryo UI" pitchFamily="50" charset="-128"/>
                  <a:cs typeface="Meiryo UI" pitchFamily="50" charset="-128"/>
                </a:rPr>
                <a:t>以内退院率</a:t>
              </a:r>
              <a:endParaRPr kumimoji="1" lang="en-US" altLang="ja-JP" sz="900" dirty="0">
                <a:solidFill>
                  <a:schemeClr val="tx1"/>
                </a:solidFill>
                <a:latin typeface="Meiryo UI" pitchFamily="50" charset="-128"/>
                <a:ea typeface="Meiryo UI" pitchFamily="50" charset="-128"/>
                <a:cs typeface="Meiryo UI" pitchFamily="50" charset="-128"/>
              </a:endParaRPr>
            </a:p>
            <a:p>
              <a:r>
                <a:rPr lang="ja-JP" altLang="en-US" sz="900" dirty="0">
                  <a:solidFill>
                    <a:schemeClr val="tx1"/>
                  </a:solidFill>
                  <a:latin typeface="Meiryo UI" pitchFamily="50" charset="-128"/>
                  <a:ea typeface="Meiryo UI" pitchFamily="50" charset="-128"/>
                  <a:cs typeface="Meiryo UI" pitchFamily="50" charset="-128"/>
                </a:rPr>
                <a:t>・</a:t>
              </a:r>
              <a:r>
                <a:rPr lang="en-US" altLang="ja-JP" sz="900" dirty="0">
                  <a:solidFill>
                    <a:schemeClr val="tx1"/>
                  </a:solidFill>
                  <a:latin typeface="Meiryo UI" pitchFamily="50" charset="-128"/>
                  <a:ea typeface="Meiryo UI" pitchFamily="50" charset="-128"/>
                  <a:cs typeface="Meiryo UI" pitchFamily="50" charset="-128"/>
                </a:rPr>
                <a:t>3</a:t>
              </a:r>
              <a:r>
                <a:rPr lang="ja-JP" altLang="en-US" sz="900" dirty="0">
                  <a:solidFill>
                    <a:schemeClr val="tx1"/>
                  </a:solidFill>
                  <a:latin typeface="Meiryo UI" pitchFamily="50" charset="-128"/>
                  <a:ea typeface="Meiryo UI" pitchFamily="50" charset="-128"/>
                  <a:cs typeface="Meiryo UI" pitchFamily="50" charset="-128"/>
                </a:rPr>
                <a:t>ヶ月以内再入院率</a:t>
              </a:r>
              <a:endParaRPr kumimoji="1" lang="ja-JP" altLang="en-US" sz="900" dirty="0">
                <a:solidFill>
                  <a:schemeClr val="tx1"/>
                </a:solidFill>
                <a:latin typeface="Meiryo UI" pitchFamily="50" charset="-128"/>
                <a:ea typeface="Meiryo UI" pitchFamily="50" charset="-128"/>
                <a:cs typeface="Meiryo UI" pitchFamily="50" charset="-128"/>
              </a:endParaRPr>
            </a:p>
          </p:txBody>
        </p:sp>
        <p:sp>
          <p:nvSpPr>
            <p:cNvPr id="39" name="右矢印 78">
              <a:extLst>
                <a:ext uri="{FF2B5EF4-FFF2-40B4-BE49-F238E27FC236}">
                  <a16:creationId xmlns:a16="http://schemas.microsoft.com/office/drawing/2014/main" id="{9900A6BB-D383-464C-BA6C-CD026BC44B5E}"/>
                </a:ext>
              </a:extLst>
            </p:cNvPr>
            <p:cNvSpPr/>
            <p:nvPr/>
          </p:nvSpPr>
          <p:spPr>
            <a:xfrm>
              <a:off x="2621846" y="6223419"/>
              <a:ext cx="565776" cy="107067"/>
            </a:xfrm>
            <a:prstGeom prst="rightArrow">
              <a:avLst/>
            </a:prstGeom>
            <a:solidFill>
              <a:schemeClr val="accent1">
                <a:lumMod val="5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itchFamily="50" charset="-128"/>
                <a:ea typeface="Meiryo UI" pitchFamily="50" charset="-128"/>
                <a:cs typeface="Meiryo UI" pitchFamily="50" charset="-128"/>
              </a:endParaRPr>
            </a:p>
          </p:txBody>
        </p:sp>
        <p:sp>
          <p:nvSpPr>
            <p:cNvPr id="40" name="四角形: 角を丸くする 62">
              <a:extLst>
                <a:ext uri="{FF2B5EF4-FFF2-40B4-BE49-F238E27FC236}">
                  <a16:creationId xmlns:a16="http://schemas.microsoft.com/office/drawing/2014/main" id="{0CD7D36C-588C-4B68-86FD-3829B72A32A6}"/>
                </a:ext>
              </a:extLst>
            </p:cNvPr>
            <p:cNvSpPr/>
            <p:nvPr/>
          </p:nvSpPr>
          <p:spPr>
            <a:xfrm>
              <a:off x="144780" y="5824224"/>
              <a:ext cx="2758440" cy="1002172"/>
            </a:xfrm>
            <a:prstGeom prst="roundRect">
              <a:avLst>
                <a:gd name="adj" fmla="val 5139"/>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100" b="1" dirty="0">
                  <a:solidFill>
                    <a:schemeClr val="tx1"/>
                  </a:solidFill>
                  <a:latin typeface="Meiryo UI" pitchFamily="50" charset="-128"/>
                  <a:ea typeface="Meiryo UI" pitchFamily="50" charset="-128"/>
                  <a:cs typeface="Meiryo UI" pitchFamily="50" charset="-128"/>
                </a:rPr>
                <a:t>その他のデータソース</a:t>
              </a:r>
              <a:endParaRPr lang="en-US" altLang="ja-JP" sz="1100" b="1" dirty="0">
                <a:solidFill>
                  <a:schemeClr val="tx1"/>
                </a:solidFill>
                <a:latin typeface="Meiryo UI" pitchFamily="50" charset="-128"/>
                <a:ea typeface="Meiryo UI" pitchFamily="50" charset="-128"/>
                <a:cs typeface="Meiryo UI" pitchFamily="50" charset="-128"/>
              </a:endParaRPr>
            </a:p>
            <a:p>
              <a:r>
                <a:rPr lang="ja-JP" altLang="en-US" sz="900" dirty="0">
                  <a:solidFill>
                    <a:schemeClr val="tx1"/>
                  </a:solidFill>
                  <a:latin typeface="Meiryo UI" pitchFamily="50" charset="-128"/>
                  <a:ea typeface="Meiryo UI" pitchFamily="50" charset="-128"/>
                  <a:cs typeface="Meiryo UI" pitchFamily="50" charset="-128"/>
                </a:rPr>
                <a:t>・老健局</a:t>
              </a:r>
              <a:r>
                <a:rPr lang="en-US" altLang="ja-JP" sz="900" dirty="0">
                  <a:solidFill>
                    <a:schemeClr val="tx1"/>
                  </a:solidFill>
                  <a:latin typeface="Meiryo UI" pitchFamily="50" charset="-128"/>
                  <a:ea typeface="Meiryo UI" pitchFamily="50" charset="-128"/>
                  <a:cs typeface="Meiryo UI" pitchFamily="50" charset="-128"/>
                </a:rPr>
                <a:t>(</a:t>
              </a:r>
              <a:r>
                <a:rPr lang="ja-JP" altLang="en-US" sz="900" dirty="0">
                  <a:solidFill>
                    <a:schemeClr val="tx1"/>
                  </a:solidFill>
                  <a:latin typeface="Meiryo UI" pitchFamily="50" charset="-128"/>
                  <a:ea typeface="Meiryo UI" pitchFamily="50" charset="-128"/>
                  <a:cs typeface="Meiryo UI" pitchFamily="50" charset="-128"/>
                </a:rPr>
                <a:t>認知症疾患医療センター調査等</a:t>
              </a:r>
              <a:r>
                <a:rPr lang="en-US" altLang="ja-JP" sz="900" dirty="0">
                  <a:solidFill>
                    <a:schemeClr val="tx1"/>
                  </a:solidFill>
                  <a:latin typeface="Meiryo UI" pitchFamily="50" charset="-128"/>
                  <a:ea typeface="Meiryo UI" pitchFamily="50" charset="-128"/>
                  <a:cs typeface="Meiryo UI" pitchFamily="50" charset="-128"/>
                </a:rPr>
                <a:t>)</a:t>
              </a:r>
            </a:p>
            <a:p>
              <a:r>
                <a:rPr kumimoji="1" lang="ja-JP" altLang="en-US" sz="900" dirty="0">
                  <a:solidFill>
                    <a:schemeClr val="tx1"/>
                  </a:solidFill>
                  <a:latin typeface="Meiryo UI" pitchFamily="50" charset="-128"/>
                  <a:ea typeface="Meiryo UI" pitchFamily="50" charset="-128"/>
                  <a:cs typeface="Meiryo UI" pitchFamily="50" charset="-128"/>
                </a:rPr>
                <a:t>・医政局</a:t>
              </a:r>
              <a:r>
                <a:rPr kumimoji="1" lang="en-US" altLang="ja-JP" sz="900" dirty="0">
                  <a:solidFill>
                    <a:schemeClr val="tx1"/>
                  </a:solidFill>
                  <a:latin typeface="Meiryo UI" pitchFamily="50" charset="-128"/>
                  <a:ea typeface="Meiryo UI" pitchFamily="50" charset="-128"/>
                  <a:cs typeface="Meiryo UI" pitchFamily="50" charset="-128"/>
                </a:rPr>
                <a:t>(</a:t>
              </a:r>
              <a:r>
                <a:rPr lang="ja-JP" altLang="en-US" sz="900" dirty="0">
                  <a:solidFill>
                    <a:schemeClr val="tx1"/>
                  </a:solidFill>
                  <a:latin typeface="Meiryo UI" pitchFamily="50" charset="-128"/>
                  <a:ea typeface="Meiryo UI" pitchFamily="50" charset="-128"/>
                  <a:cs typeface="Meiryo UI" pitchFamily="50" charset="-128"/>
                </a:rPr>
                <a:t>精神疾患者の救急車搬送時間等</a:t>
              </a:r>
              <a:r>
                <a:rPr lang="en-US" altLang="ja-JP" sz="900" dirty="0">
                  <a:solidFill>
                    <a:schemeClr val="tx1"/>
                  </a:solidFill>
                  <a:latin typeface="Meiryo UI" pitchFamily="50" charset="-128"/>
                  <a:ea typeface="Meiryo UI" pitchFamily="50" charset="-128"/>
                  <a:cs typeface="Meiryo UI" pitchFamily="50" charset="-128"/>
                </a:rPr>
                <a:t>)</a:t>
              </a:r>
              <a:endParaRPr kumimoji="1" lang="en-US" altLang="ja-JP" sz="900" dirty="0">
                <a:solidFill>
                  <a:schemeClr val="tx1"/>
                </a:solidFill>
                <a:latin typeface="Meiryo UI" pitchFamily="50" charset="-128"/>
                <a:ea typeface="Meiryo UI" pitchFamily="50" charset="-128"/>
                <a:cs typeface="Meiryo UI" pitchFamily="50" charset="-128"/>
              </a:endParaRPr>
            </a:p>
            <a:p>
              <a:r>
                <a:rPr lang="ja-JP" altLang="en-US" sz="900" dirty="0">
                  <a:solidFill>
                    <a:schemeClr val="tx1"/>
                  </a:solidFill>
                  <a:latin typeface="Meiryo UI" pitchFamily="50" charset="-128"/>
                  <a:ea typeface="Meiryo UI" pitchFamily="50" charset="-128"/>
                  <a:cs typeface="Meiryo UI" pitchFamily="50" charset="-128"/>
                </a:rPr>
                <a:t>・医療観察法室</a:t>
              </a:r>
              <a:r>
                <a:rPr lang="en-US" altLang="ja-JP" sz="900" dirty="0">
                  <a:solidFill>
                    <a:schemeClr val="tx1"/>
                  </a:solidFill>
                  <a:latin typeface="Meiryo UI" pitchFamily="50" charset="-128"/>
                  <a:ea typeface="Meiryo UI" pitchFamily="50" charset="-128"/>
                  <a:cs typeface="Meiryo UI" pitchFamily="50" charset="-128"/>
                </a:rPr>
                <a:t>(</a:t>
              </a:r>
              <a:r>
                <a:rPr lang="ja-JP" altLang="en-US" sz="900" dirty="0">
                  <a:solidFill>
                    <a:schemeClr val="tx1"/>
                  </a:solidFill>
                  <a:latin typeface="Meiryo UI" pitchFamily="50" charset="-128"/>
                  <a:ea typeface="Meiryo UI" pitchFamily="50" charset="-128"/>
                  <a:cs typeface="Meiryo UI" pitchFamily="50" charset="-128"/>
                </a:rPr>
                <a:t>指定通院機関数</a:t>
              </a:r>
              <a:r>
                <a:rPr lang="en-US" altLang="ja-JP" sz="900" dirty="0">
                  <a:solidFill>
                    <a:schemeClr val="tx1"/>
                  </a:solidFill>
                  <a:latin typeface="Meiryo UI" pitchFamily="50" charset="-128"/>
                  <a:ea typeface="Meiryo UI" pitchFamily="50" charset="-128"/>
                  <a:cs typeface="Meiryo UI" pitchFamily="50" charset="-128"/>
                </a:rPr>
                <a:t>)</a:t>
              </a:r>
            </a:p>
            <a:p>
              <a:r>
                <a:rPr kumimoji="1" lang="ja-JP" altLang="en-US" sz="900" dirty="0">
                  <a:solidFill>
                    <a:schemeClr val="tx1"/>
                  </a:solidFill>
                  <a:latin typeface="Meiryo UI" pitchFamily="50" charset="-128"/>
                  <a:ea typeface="Meiryo UI" pitchFamily="50" charset="-128"/>
                  <a:cs typeface="Meiryo UI" pitchFamily="50" charset="-128"/>
                </a:rPr>
                <a:t>・国立障害者リハビリセンター</a:t>
              </a:r>
              <a:r>
                <a:rPr kumimoji="1" lang="en-US" altLang="ja-JP" sz="900" dirty="0">
                  <a:solidFill>
                    <a:schemeClr val="tx1"/>
                  </a:solidFill>
                  <a:latin typeface="Meiryo UI" pitchFamily="50" charset="-128"/>
                  <a:ea typeface="Meiryo UI" pitchFamily="50" charset="-128"/>
                  <a:cs typeface="Meiryo UI" pitchFamily="50" charset="-128"/>
                </a:rPr>
                <a:t>(</a:t>
              </a:r>
              <a:r>
                <a:rPr lang="ja-JP" altLang="en-US" sz="900" dirty="0">
                  <a:solidFill>
                    <a:schemeClr val="tx1"/>
                  </a:solidFill>
                  <a:latin typeface="Meiryo UI" pitchFamily="50" charset="-128"/>
                  <a:ea typeface="Meiryo UI" pitchFamily="50" charset="-128"/>
                  <a:cs typeface="Meiryo UI" pitchFamily="50" charset="-128"/>
                </a:rPr>
                <a:t>高次脳機能障害拠点数</a:t>
              </a:r>
              <a:r>
                <a:rPr lang="en-US" altLang="ja-JP" sz="900" dirty="0">
                  <a:solidFill>
                    <a:schemeClr val="tx1"/>
                  </a:solidFill>
                  <a:latin typeface="Meiryo UI" pitchFamily="50" charset="-128"/>
                  <a:ea typeface="Meiryo UI" pitchFamily="50" charset="-128"/>
                  <a:cs typeface="Meiryo UI" pitchFamily="50" charset="-128"/>
                </a:rPr>
                <a:t>)</a:t>
              </a:r>
              <a:endParaRPr kumimoji="1" lang="en-US" altLang="ja-JP" sz="900" dirty="0">
                <a:solidFill>
                  <a:schemeClr val="tx1"/>
                </a:solidFill>
                <a:latin typeface="Meiryo UI" pitchFamily="50" charset="-128"/>
                <a:ea typeface="Meiryo UI" pitchFamily="50" charset="-128"/>
                <a:cs typeface="Meiryo UI" pitchFamily="50" charset="-128"/>
              </a:endParaRPr>
            </a:p>
            <a:p>
              <a:r>
                <a:rPr lang="ja-JP" altLang="en-US" sz="900" dirty="0">
                  <a:solidFill>
                    <a:schemeClr val="tx1"/>
                  </a:solidFill>
                  <a:latin typeface="Meiryo UI" pitchFamily="50" charset="-128"/>
                  <a:ea typeface="Meiryo UI" pitchFamily="50" charset="-128"/>
                  <a:cs typeface="Meiryo UI" pitchFamily="50" charset="-128"/>
                </a:rPr>
                <a:t>・</a:t>
              </a:r>
              <a:r>
                <a:rPr lang="en-US" altLang="ja-JP" sz="900" dirty="0">
                  <a:solidFill>
                    <a:schemeClr val="tx1"/>
                  </a:solidFill>
                  <a:latin typeface="Meiryo UI" pitchFamily="50" charset="-128"/>
                  <a:ea typeface="Meiryo UI" pitchFamily="50" charset="-128"/>
                  <a:cs typeface="Meiryo UI" pitchFamily="50" charset="-128"/>
                </a:rPr>
                <a:t>DPAT</a:t>
              </a:r>
              <a:r>
                <a:rPr lang="ja-JP" altLang="en-US" sz="900" dirty="0">
                  <a:solidFill>
                    <a:schemeClr val="tx1"/>
                  </a:solidFill>
                  <a:latin typeface="Meiryo UI" pitchFamily="50" charset="-128"/>
                  <a:ea typeface="Meiryo UI" pitchFamily="50" charset="-128"/>
                  <a:cs typeface="Meiryo UI" pitchFamily="50" charset="-128"/>
                </a:rPr>
                <a:t>事務局</a:t>
              </a:r>
              <a:r>
                <a:rPr lang="en-US" altLang="ja-JP" sz="900" dirty="0">
                  <a:solidFill>
                    <a:schemeClr val="tx1"/>
                  </a:solidFill>
                  <a:latin typeface="Meiryo UI" pitchFamily="50" charset="-128"/>
                  <a:ea typeface="Meiryo UI" pitchFamily="50" charset="-128"/>
                  <a:cs typeface="Meiryo UI" pitchFamily="50" charset="-128"/>
                </a:rPr>
                <a:t>(</a:t>
              </a:r>
              <a:r>
                <a:rPr lang="ja-JP" altLang="en-US" sz="900" dirty="0">
                  <a:solidFill>
                    <a:schemeClr val="tx1"/>
                  </a:solidFill>
                  <a:latin typeface="Meiryo UI" pitchFamily="50" charset="-128"/>
                  <a:ea typeface="Meiryo UI" pitchFamily="50" charset="-128"/>
                  <a:cs typeface="Meiryo UI" pitchFamily="50" charset="-128"/>
                </a:rPr>
                <a:t>先遣隊登録数</a:t>
              </a:r>
              <a:r>
                <a:rPr lang="en-US" altLang="ja-JP" sz="900" dirty="0">
                  <a:solidFill>
                    <a:schemeClr val="tx1"/>
                  </a:solidFill>
                  <a:latin typeface="Meiryo UI" pitchFamily="50" charset="-128"/>
                  <a:ea typeface="Meiryo UI" pitchFamily="50" charset="-128"/>
                  <a:cs typeface="Meiryo UI" pitchFamily="50" charset="-128"/>
                </a:rPr>
                <a:t>)</a:t>
              </a:r>
              <a:endParaRPr kumimoji="1" lang="ja-JP" altLang="en-US" sz="900" dirty="0">
                <a:solidFill>
                  <a:schemeClr val="tx1"/>
                </a:solidFill>
                <a:latin typeface="Meiryo UI" pitchFamily="50" charset="-128"/>
                <a:ea typeface="Meiryo UI" pitchFamily="50" charset="-128"/>
                <a:cs typeface="Meiryo UI" pitchFamily="50" charset="-128"/>
              </a:endParaRPr>
            </a:p>
          </p:txBody>
        </p:sp>
        <p:sp>
          <p:nvSpPr>
            <p:cNvPr id="41" name="四角形: 角を丸くする 62">
              <a:extLst>
                <a:ext uri="{FF2B5EF4-FFF2-40B4-BE49-F238E27FC236}">
                  <a16:creationId xmlns:a16="http://schemas.microsoft.com/office/drawing/2014/main" id="{65774D28-EF6F-490F-A471-2FEE64BC8042}"/>
                </a:ext>
              </a:extLst>
            </p:cNvPr>
            <p:cNvSpPr/>
            <p:nvPr/>
          </p:nvSpPr>
          <p:spPr>
            <a:xfrm>
              <a:off x="5295900" y="6176466"/>
              <a:ext cx="2271608" cy="618066"/>
            </a:xfrm>
            <a:prstGeom prst="roundRect">
              <a:avLst>
                <a:gd name="adj" fmla="val 5139"/>
              </a:avLst>
            </a:prstGeom>
            <a:solidFill>
              <a:srgbClr val="F7F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200" b="1" dirty="0">
                  <a:solidFill>
                    <a:schemeClr val="tx1"/>
                  </a:solidFill>
                  <a:latin typeface="Meiryo UI" pitchFamily="50" charset="-128"/>
                  <a:ea typeface="Meiryo UI" pitchFamily="50" charset="-128"/>
                  <a:cs typeface="Meiryo UI" pitchFamily="50" charset="-128"/>
                </a:rPr>
                <a:t>地域移行・障害福祉データベース*</a:t>
              </a:r>
              <a:r>
                <a:rPr lang="en-US" altLang="ja-JP" sz="1200" b="1" dirty="0">
                  <a:solidFill>
                    <a:schemeClr val="tx1"/>
                  </a:solidFill>
                  <a:latin typeface="Meiryo UI" pitchFamily="50" charset="-128"/>
                  <a:ea typeface="Meiryo UI" pitchFamily="50" charset="-128"/>
                  <a:cs typeface="Meiryo UI" pitchFamily="50" charset="-128"/>
                </a:rPr>
                <a:t>3</a:t>
              </a:r>
            </a:p>
            <a:p>
              <a:r>
                <a:rPr kumimoji="1" lang="ja-JP" altLang="en-US" sz="1000" dirty="0">
                  <a:solidFill>
                    <a:schemeClr val="tx1"/>
                  </a:solidFill>
                  <a:latin typeface="Meiryo UI" pitchFamily="50" charset="-128"/>
                  <a:ea typeface="Meiryo UI" pitchFamily="50" charset="-128"/>
                  <a:cs typeface="Meiryo UI" pitchFamily="50" charset="-128"/>
                </a:rPr>
                <a:t>利用者：市町村</a:t>
              </a:r>
              <a:endParaRPr kumimoji="1" lang="en-US" altLang="ja-JP" sz="1000" dirty="0">
                <a:solidFill>
                  <a:schemeClr val="tx1"/>
                </a:solidFill>
                <a:latin typeface="Meiryo UI" pitchFamily="50" charset="-128"/>
                <a:ea typeface="Meiryo UI" pitchFamily="50" charset="-128"/>
                <a:cs typeface="Meiryo UI" pitchFamily="50" charset="-128"/>
              </a:endParaRPr>
            </a:p>
            <a:p>
              <a:r>
                <a:rPr lang="ja-JP" altLang="en-US" sz="1000" dirty="0">
                  <a:solidFill>
                    <a:schemeClr val="tx1"/>
                  </a:solidFill>
                  <a:latin typeface="Meiryo UI" pitchFamily="50" charset="-128"/>
                  <a:ea typeface="Meiryo UI" pitchFamily="50" charset="-128"/>
                  <a:cs typeface="Meiryo UI" pitchFamily="50" charset="-128"/>
                </a:rPr>
                <a:t>目的：障害福祉計画策定・モニタリング</a:t>
              </a:r>
              <a:endParaRPr kumimoji="1" lang="ja-JP" altLang="en-US" sz="1000" dirty="0">
                <a:solidFill>
                  <a:schemeClr val="tx1"/>
                </a:solidFill>
                <a:latin typeface="Meiryo UI" pitchFamily="50" charset="-128"/>
                <a:ea typeface="Meiryo UI" pitchFamily="50" charset="-128"/>
                <a:cs typeface="Meiryo UI" pitchFamily="50" charset="-128"/>
              </a:endParaRPr>
            </a:p>
          </p:txBody>
        </p:sp>
        <p:sp>
          <p:nvSpPr>
            <p:cNvPr id="42" name="右矢印 81">
              <a:extLst>
                <a:ext uri="{FF2B5EF4-FFF2-40B4-BE49-F238E27FC236}">
                  <a16:creationId xmlns:a16="http://schemas.microsoft.com/office/drawing/2014/main" id="{02D60392-1F01-4F74-BA45-22E09EF975A1}"/>
                </a:ext>
              </a:extLst>
            </p:cNvPr>
            <p:cNvSpPr/>
            <p:nvPr/>
          </p:nvSpPr>
          <p:spPr>
            <a:xfrm rot="10800000">
              <a:off x="5242279" y="5325530"/>
              <a:ext cx="565776" cy="107064"/>
            </a:xfrm>
            <a:prstGeom prst="rightArrow">
              <a:avLst/>
            </a:prstGeom>
            <a:solidFill>
              <a:schemeClr val="accent1">
                <a:lumMod val="5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itchFamily="50" charset="-128"/>
                <a:ea typeface="Meiryo UI" pitchFamily="50" charset="-128"/>
                <a:cs typeface="Meiryo UI" pitchFamily="50" charset="-128"/>
              </a:endParaRPr>
            </a:p>
          </p:txBody>
        </p:sp>
        <p:sp>
          <p:nvSpPr>
            <p:cNvPr id="43" name="右矢印 82">
              <a:extLst>
                <a:ext uri="{FF2B5EF4-FFF2-40B4-BE49-F238E27FC236}">
                  <a16:creationId xmlns:a16="http://schemas.microsoft.com/office/drawing/2014/main" id="{4F16009B-584E-410C-9FE2-2F18DF2CCECE}"/>
                </a:ext>
              </a:extLst>
            </p:cNvPr>
            <p:cNvSpPr/>
            <p:nvPr/>
          </p:nvSpPr>
          <p:spPr>
            <a:xfrm rot="5400000">
              <a:off x="6406145" y="5992905"/>
              <a:ext cx="279398" cy="103825"/>
            </a:xfrm>
            <a:prstGeom prst="rightArrow">
              <a:avLst/>
            </a:prstGeom>
            <a:solidFill>
              <a:schemeClr val="accent1">
                <a:lumMod val="5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itchFamily="50" charset="-128"/>
                <a:ea typeface="Meiryo UI" pitchFamily="50" charset="-128"/>
                <a:cs typeface="Meiryo UI" pitchFamily="50" charset="-128"/>
              </a:endParaRPr>
            </a:p>
          </p:txBody>
        </p:sp>
        <p:sp>
          <p:nvSpPr>
            <p:cNvPr id="44" name="四角形: 角を丸くする 62">
              <a:extLst>
                <a:ext uri="{FF2B5EF4-FFF2-40B4-BE49-F238E27FC236}">
                  <a16:creationId xmlns:a16="http://schemas.microsoft.com/office/drawing/2014/main" id="{DC0CA3D9-E62E-4740-8980-70EFAB86ECEC}"/>
                </a:ext>
              </a:extLst>
            </p:cNvPr>
            <p:cNvSpPr/>
            <p:nvPr/>
          </p:nvSpPr>
          <p:spPr>
            <a:xfrm>
              <a:off x="5623560" y="4637684"/>
              <a:ext cx="1940560" cy="1280512"/>
            </a:xfrm>
            <a:prstGeom prst="roundRect">
              <a:avLst>
                <a:gd name="adj" fmla="val 5139"/>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400" b="1" dirty="0">
                  <a:solidFill>
                    <a:schemeClr val="tx1"/>
                  </a:solidFill>
                  <a:latin typeface="Meiryo UI" pitchFamily="50" charset="-128"/>
                  <a:ea typeface="Meiryo UI" pitchFamily="50" charset="-128"/>
                  <a:cs typeface="Meiryo UI" pitchFamily="50" charset="-128"/>
                </a:rPr>
                <a:t>新 </a:t>
              </a:r>
              <a:r>
                <a:rPr kumimoji="1" lang="en-US" altLang="ja-JP" sz="1400" b="1" dirty="0">
                  <a:solidFill>
                    <a:schemeClr val="tx1"/>
                  </a:solidFill>
                  <a:latin typeface="Meiryo UI" pitchFamily="50" charset="-128"/>
                  <a:ea typeface="Meiryo UI" pitchFamily="50" charset="-128"/>
                  <a:cs typeface="Meiryo UI" pitchFamily="50" charset="-128"/>
                </a:rPr>
                <a:t>630</a:t>
              </a:r>
              <a:r>
                <a:rPr kumimoji="1" lang="ja-JP" altLang="en-US" sz="1400" b="1" dirty="0">
                  <a:solidFill>
                    <a:schemeClr val="tx1"/>
                  </a:solidFill>
                  <a:latin typeface="Meiryo UI" pitchFamily="50" charset="-128"/>
                  <a:ea typeface="Meiryo UI" pitchFamily="50" charset="-128"/>
                  <a:cs typeface="Meiryo UI" pitchFamily="50" charset="-128"/>
                </a:rPr>
                <a:t>調査</a:t>
              </a:r>
              <a:endParaRPr kumimoji="1" lang="en-US" altLang="ja-JP" sz="1400" b="1" dirty="0">
                <a:solidFill>
                  <a:schemeClr val="tx1"/>
                </a:solidFill>
                <a:latin typeface="Meiryo UI" pitchFamily="50" charset="-128"/>
                <a:ea typeface="Meiryo UI" pitchFamily="50" charset="-128"/>
                <a:cs typeface="Meiryo UI" pitchFamily="50" charset="-128"/>
              </a:endParaRPr>
            </a:p>
          </p:txBody>
        </p:sp>
        <p:sp>
          <p:nvSpPr>
            <p:cNvPr id="45" name="正方形/長方形 44">
              <a:extLst>
                <a:ext uri="{FF2B5EF4-FFF2-40B4-BE49-F238E27FC236}">
                  <a16:creationId xmlns:a16="http://schemas.microsoft.com/office/drawing/2014/main" id="{4B4B37FA-E6EA-4288-AEFE-B9B3A3F2A99A}"/>
                </a:ext>
              </a:extLst>
            </p:cNvPr>
            <p:cNvSpPr/>
            <p:nvPr/>
          </p:nvSpPr>
          <p:spPr>
            <a:xfrm>
              <a:off x="5748868" y="5096931"/>
              <a:ext cx="1718732" cy="711200"/>
            </a:xfrm>
            <a:prstGeom prst="rect">
              <a:avLst/>
            </a:prstGeom>
            <a:solidFill>
              <a:schemeClr val="accent1"/>
            </a:solidFill>
            <a:ln>
              <a:solidFill>
                <a:schemeClr val="accent1">
                  <a:lumMod val="50000"/>
                </a:schemeClr>
              </a:solidFill>
            </a:ln>
          </p:spPr>
          <p:style>
            <a:lnRef idx="1">
              <a:schemeClr val="accent6"/>
            </a:lnRef>
            <a:fillRef idx="2">
              <a:schemeClr val="accent6"/>
            </a:fillRef>
            <a:effectRef idx="1">
              <a:schemeClr val="accent6"/>
            </a:effectRef>
            <a:fontRef idx="minor">
              <a:schemeClr val="dk1"/>
            </a:fontRef>
          </p:style>
          <p:txBody>
            <a:bodyPr rtlCol="0" anchor="ctr"/>
            <a:lstStyle/>
            <a:p>
              <a:r>
                <a:rPr lang="ja-JP" altLang="en-US" sz="1050" dirty="0">
                  <a:solidFill>
                    <a:schemeClr val="tx1"/>
                  </a:solidFill>
                  <a:latin typeface="Meiryo UI" pitchFamily="50" charset="-128"/>
                  <a:ea typeface="Meiryo UI" pitchFamily="50" charset="-128"/>
                  <a:cs typeface="Meiryo UI" pitchFamily="50" charset="-128"/>
                </a:rPr>
                <a:t>・自治体票</a:t>
              </a:r>
              <a:endParaRPr lang="en-US" altLang="ja-JP" sz="1050" dirty="0">
                <a:solidFill>
                  <a:schemeClr val="tx1"/>
                </a:solidFill>
                <a:latin typeface="Meiryo UI" pitchFamily="50" charset="-128"/>
                <a:ea typeface="Meiryo UI" pitchFamily="50" charset="-128"/>
                <a:cs typeface="Meiryo UI" pitchFamily="50" charset="-128"/>
              </a:endParaRPr>
            </a:p>
            <a:p>
              <a:r>
                <a:rPr lang="ja-JP" altLang="en-US" sz="1050" dirty="0">
                  <a:solidFill>
                    <a:schemeClr val="tx1"/>
                  </a:solidFill>
                  <a:latin typeface="Meiryo UI" pitchFamily="50" charset="-128"/>
                  <a:ea typeface="Meiryo UI" pitchFamily="50" charset="-128"/>
                  <a:cs typeface="Meiryo UI" pitchFamily="50" charset="-128"/>
                </a:rPr>
                <a:t>・病院・診療所票</a:t>
              </a:r>
              <a:endParaRPr lang="en-US" altLang="ja-JP" sz="1050" dirty="0">
                <a:solidFill>
                  <a:schemeClr val="tx1"/>
                </a:solidFill>
                <a:latin typeface="Meiryo UI" pitchFamily="50" charset="-128"/>
                <a:ea typeface="Meiryo UI" pitchFamily="50" charset="-128"/>
                <a:cs typeface="Meiryo UI" pitchFamily="50" charset="-128"/>
              </a:endParaRPr>
            </a:p>
            <a:p>
              <a:r>
                <a:rPr lang="ja-JP" altLang="en-US" sz="1050" dirty="0">
                  <a:solidFill>
                    <a:schemeClr val="tx1"/>
                  </a:solidFill>
                  <a:latin typeface="Meiryo UI" pitchFamily="50" charset="-128"/>
                  <a:ea typeface="Meiryo UI" pitchFamily="50" charset="-128"/>
                  <a:cs typeface="Meiryo UI" pitchFamily="50" charset="-128"/>
                </a:rPr>
                <a:t>・訪問看護ステーション票</a:t>
              </a:r>
            </a:p>
          </p:txBody>
        </p:sp>
      </p:grpSp>
      <p:grpSp>
        <p:nvGrpSpPr>
          <p:cNvPr id="51" name="グループ化 50">
            <a:extLst>
              <a:ext uri="{FF2B5EF4-FFF2-40B4-BE49-F238E27FC236}">
                <a16:creationId xmlns:a16="http://schemas.microsoft.com/office/drawing/2014/main" id="{B6EA1CC5-FC7E-45D6-BAC9-F96A247D10F2}"/>
              </a:ext>
            </a:extLst>
          </p:cNvPr>
          <p:cNvGrpSpPr/>
          <p:nvPr/>
        </p:nvGrpSpPr>
        <p:grpSpPr>
          <a:xfrm>
            <a:off x="9749096" y="162960"/>
            <a:ext cx="2442904" cy="302805"/>
            <a:chOff x="8112864" y="141043"/>
            <a:chExt cx="3207178" cy="366395"/>
          </a:xfrm>
        </p:grpSpPr>
        <p:sp>
          <p:nvSpPr>
            <p:cNvPr id="52" name="矢印: 五方向 51">
              <a:extLst>
                <a:ext uri="{FF2B5EF4-FFF2-40B4-BE49-F238E27FC236}">
                  <a16:creationId xmlns:a16="http://schemas.microsoft.com/office/drawing/2014/main" id="{0FBF7759-8354-4EEF-B785-13FCE62C4C58}"/>
                </a:ext>
              </a:extLst>
            </p:cNvPr>
            <p:cNvSpPr/>
            <p:nvPr/>
          </p:nvSpPr>
          <p:spPr>
            <a:xfrm>
              <a:off x="8112864"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矢印: 五方向 52">
              <a:extLst>
                <a:ext uri="{FF2B5EF4-FFF2-40B4-BE49-F238E27FC236}">
                  <a16:creationId xmlns:a16="http://schemas.microsoft.com/office/drawing/2014/main" id="{C7C8ABAE-8128-4223-ACCF-DDB4F5DB99E3}"/>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54" name="矢印: 五方向 53">
              <a:extLst>
                <a:ext uri="{FF2B5EF4-FFF2-40B4-BE49-F238E27FC236}">
                  <a16:creationId xmlns:a16="http://schemas.microsoft.com/office/drawing/2014/main" id="{0B45A847-1A20-415B-8043-170AE30337D4}"/>
                </a:ext>
              </a:extLst>
            </p:cNvPr>
            <p:cNvSpPr/>
            <p:nvPr/>
          </p:nvSpPr>
          <p:spPr>
            <a:xfrm>
              <a:off x="9706150"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55" name="矢印: 五方向 54">
              <a:extLst>
                <a:ext uri="{FF2B5EF4-FFF2-40B4-BE49-F238E27FC236}">
                  <a16:creationId xmlns:a16="http://schemas.microsoft.com/office/drawing/2014/main" id="{69E17CFA-C0B5-407F-A3F1-E0368AAF201E}"/>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46" name="正方形/長方形 45">
            <a:extLst>
              <a:ext uri="{FF2B5EF4-FFF2-40B4-BE49-F238E27FC236}">
                <a16:creationId xmlns:a16="http://schemas.microsoft.com/office/drawing/2014/main" id="{884E3911-8D9A-4696-99BB-4AC9419D46D3}"/>
              </a:ext>
            </a:extLst>
          </p:cNvPr>
          <p:cNvSpPr/>
          <p:nvPr/>
        </p:nvSpPr>
        <p:spPr>
          <a:xfrm>
            <a:off x="318497" y="6652912"/>
            <a:ext cx="7956000" cy="194858"/>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eaLnBrk="1" hangingPunct="1">
              <a:lnSpc>
                <a:spcPct val="90000"/>
              </a:lnSpc>
              <a:spcBef>
                <a:spcPct val="20000"/>
              </a:spcBef>
            </a:pPr>
            <a:r>
              <a:rPr kumimoji="1" lang="en-US" altLang="ja-JP" sz="1050" b="0" baseline="30000" dirty="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50" b="0" dirty="0">
                <a:latin typeface="Meiryo UI" panose="020B0604030504040204" pitchFamily="50" charset="-128"/>
                <a:ea typeface="Meiryo UI" panose="020B0604030504040204" pitchFamily="50" charset="-128"/>
                <a:cs typeface="Meiryo UI" panose="020B0604030504040204" pitchFamily="50" charset="-128"/>
              </a:rPr>
              <a:t>厚生労働省が保有する、全国全量の医療機関のレセプトデータ。</a:t>
            </a:r>
            <a:r>
              <a:rPr kumimoji="1" lang="en-US" altLang="ja-JP" sz="1050" b="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cs typeface="Meiryo UI" panose="020B0604030504040204" pitchFamily="50" charset="-128"/>
              </a:rPr>
              <a:t>ただし</a:t>
            </a:r>
            <a:r>
              <a:rPr kumimoji="1" lang="en-US" altLang="ja-JP" sz="1050" b="0" dirty="0">
                <a:latin typeface="Meiryo UI" panose="020B0604030504040204" pitchFamily="50" charset="-128"/>
                <a:ea typeface="Meiryo UI" panose="020B0604030504040204" pitchFamily="50" charset="-128"/>
                <a:cs typeface="Meiryo UI" panose="020B0604030504040204" pitchFamily="50" charset="-128"/>
              </a:rPr>
              <a:t>H.29</a:t>
            </a:r>
            <a:r>
              <a:rPr kumimoji="1" lang="ja-JP" altLang="en-US" sz="1050" b="0" dirty="0">
                <a:latin typeface="Meiryo UI" panose="020B0604030504040204" pitchFamily="50" charset="-128"/>
                <a:ea typeface="Meiryo UI" panose="020B0604030504040204" pitchFamily="50" charset="-128"/>
                <a:cs typeface="Meiryo UI" panose="020B0604030504040204" pitchFamily="50" charset="-128"/>
              </a:rPr>
              <a:t>時点では、生活保護など公費のみの患者情報は解析に含まれない</a:t>
            </a:r>
            <a:r>
              <a:rPr kumimoji="1" lang="en-US" altLang="ja-JP" sz="1050" b="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05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6" name="正方形/長方形 55">
            <a:extLst>
              <a:ext uri="{FF2B5EF4-FFF2-40B4-BE49-F238E27FC236}">
                <a16:creationId xmlns:a16="http://schemas.microsoft.com/office/drawing/2014/main" id="{F348FAE4-9445-439B-AC2E-8CBEB85A9E79}"/>
              </a:ext>
            </a:extLst>
          </p:cNvPr>
          <p:cNvSpPr/>
          <p:nvPr/>
        </p:nvSpPr>
        <p:spPr>
          <a:xfrm>
            <a:off x="8088752" y="6652912"/>
            <a:ext cx="3469890" cy="194858"/>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eaLnBrk="1" hangingPunct="1">
              <a:lnSpc>
                <a:spcPct val="90000"/>
              </a:lnSpc>
              <a:spcBef>
                <a:spcPct val="20000"/>
              </a:spcBef>
            </a:pPr>
            <a:r>
              <a:rPr kumimoji="1" lang="en-US" altLang="ja-JP" sz="1050" b="0" baseline="3000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050" b="0" dirty="0">
                <a:latin typeface="Meiryo UI" panose="020B0604030504040204" pitchFamily="50" charset="-128"/>
                <a:ea typeface="Meiryo UI" panose="020B0604030504040204" pitchFamily="50" charset="-128"/>
                <a:cs typeface="Meiryo UI" panose="020B0604030504040204" pitchFamily="50" charset="-128"/>
              </a:rPr>
              <a:t>レセプトデータの</a:t>
            </a:r>
            <a:r>
              <a:rPr kumimoji="1" lang="en-US" altLang="ja-JP" sz="1050" b="0" dirty="0">
                <a:latin typeface="Meiryo UI" panose="020B0604030504040204" pitchFamily="50" charset="-128"/>
                <a:ea typeface="Meiryo UI" panose="020B0604030504040204" pitchFamily="50" charset="-128"/>
                <a:cs typeface="Meiryo UI" panose="020B0604030504040204" pitchFamily="50" charset="-128"/>
              </a:rPr>
              <a:t>NDB</a:t>
            </a:r>
            <a:r>
              <a:rPr kumimoji="1" lang="ja-JP" altLang="en-US" sz="1050" b="0" dirty="0">
                <a:latin typeface="Meiryo UI" panose="020B0604030504040204" pitchFamily="50" charset="-128"/>
                <a:ea typeface="Meiryo UI" panose="020B0604030504040204" pitchFamily="50" charset="-128"/>
                <a:cs typeface="Meiryo UI" panose="020B0604030504040204" pitchFamily="50" charset="-128"/>
              </a:rPr>
              <a:t>を中心に、新</a:t>
            </a:r>
            <a:r>
              <a:rPr kumimoji="1" lang="en-US" altLang="ja-JP" sz="1050" b="0" dirty="0">
                <a:latin typeface="Meiryo UI" panose="020B0604030504040204" pitchFamily="50" charset="-128"/>
                <a:ea typeface="Meiryo UI" panose="020B0604030504040204" pitchFamily="50" charset="-128"/>
                <a:cs typeface="Meiryo UI" panose="020B0604030504040204" pitchFamily="50" charset="-128"/>
              </a:rPr>
              <a:t>630</a:t>
            </a:r>
            <a:r>
              <a:rPr kumimoji="1" lang="ja-JP" altLang="en-US" sz="1050" b="0" dirty="0">
                <a:latin typeface="Meiryo UI" panose="020B0604030504040204" pitchFamily="50" charset="-128"/>
                <a:ea typeface="Meiryo UI" panose="020B0604030504040204" pitchFamily="50" charset="-128"/>
                <a:cs typeface="Meiryo UI" panose="020B0604030504040204" pitchFamily="50" charset="-128"/>
              </a:rPr>
              <a:t>調査を補完的に活用</a:t>
            </a:r>
          </a:p>
        </p:txBody>
      </p:sp>
    </p:spTree>
    <p:extLst>
      <p:ext uri="{BB962C8B-B14F-4D97-AF65-F5344CB8AC3E}">
        <p14:creationId xmlns:p14="http://schemas.microsoft.com/office/powerpoint/2010/main" val="2918104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7B81C3-481A-45C4-B8A6-B946687465A4}"/>
              </a:ext>
            </a:extLst>
          </p:cNvPr>
          <p:cNvSpPr>
            <a:spLocks noGrp="1"/>
          </p:cNvSpPr>
          <p:nvPr>
            <p:ph type="title"/>
          </p:nvPr>
        </p:nvSpPr>
        <p:spPr/>
        <p:txBody>
          <a:bodyPr/>
          <a:lstStyle/>
          <a:p>
            <a:r>
              <a:rPr kumimoji="1" lang="ja-JP" altLang="en-US" dirty="0"/>
              <a:t>アジェンダ</a:t>
            </a:r>
          </a:p>
        </p:txBody>
      </p:sp>
      <p:sp>
        <p:nvSpPr>
          <p:cNvPr id="3" name="コンテンツ プレースホルダー 2">
            <a:extLst>
              <a:ext uri="{FF2B5EF4-FFF2-40B4-BE49-F238E27FC236}">
                <a16:creationId xmlns:a16="http://schemas.microsoft.com/office/drawing/2014/main" id="{A1495C3D-EFD7-4CF9-8A78-1208E632627D}"/>
              </a:ext>
            </a:extLst>
          </p:cNvPr>
          <p:cNvSpPr>
            <a:spLocks noGrp="1"/>
          </p:cNvSpPr>
          <p:nvPr>
            <p:ph idx="1"/>
          </p:nvPr>
        </p:nvSpPr>
        <p:spPr/>
        <p:txBody>
          <a:bodyPr/>
          <a:lstStyle/>
          <a:p>
            <a:endParaRPr kumimoji="1" lang="ja-JP" altLang="en-US"/>
          </a:p>
        </p:txBody>
      </p:sp>
      <p:sp>
        <p:nvSpPr>
          <p:cNvPr id="5" name="正方形/長方形 4">
            <a:extLst>
              <a:ext uri="{FF2B5EF4-FFF2-40B4-BE49-F238E27FC236}">
                <a16:creationId xmlns:a16="http://schemas.microsoft.com/office/drawing/2014/main" id="{E3FB06C1-B89A-4AF7-A33D-82BE94AD741D}"/>
              </a:ext>
            </a:extLst>
          </p:cNvPr>
          <p:cNvSpPr/>
          <p:nvPr/>
        </p:nvSpPr>
        <p:spPr>
          <a:xfrm>
            <a:off x="614149" y="2302479"/>
            <a:ext cx="5158854" cy="596457"/>
          </a:xfrm>
          <a:prstGeom prst="rect">
            <a:avLst/>
          </a:prstGeom>
          <a:no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EEC8B219-DBAE-4EAD-8F4E-4B500C7A7C58}"/>
              </a:ext>
            </a:extLst>
          </p:cNvPr>
          <p:cNvSpPr/>
          <p:nvPr/>
        </p:nvSpPr>
        <p:spPr>
          <a:xfrm>
            <a:off x="887104" y="1506463"/>
            <a:ext cx="5636526" cy="3802514"/>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42900" indent="-342900" eaLnBrk="1" hangingPunct="1">
              <a:lnSpc>
                <a:spcPct val="90000"/>
              </a:lnSpc>
              <a:spcBef>
                <a:spcPct val="20000"/>
              </a:spcBef>
              <a:buFont typeface="+mj-lt"/>
              <a:buAutoNum type="arabicPeriod"/>
            </a:pPr>
            <a:r>
              <a:rPr kumimoji="1" lang="ja-JP" altLang="en-US" sz="2400" b="0" dirty="0">
                <a:latin typeface="Meiryo UI" panose="020B0604030504040204" pitchFamily="50" charset="-128"/>
                <a:ea typeface="Meiryo UI" panose="020B0604030504040204" pitchFamily="50" charset="-128"/>
                <a:cs typeface="Meiryo UI" panose="020B0604030504040204" pitchFamily="50" charset="-128"/>
              </a:rPr>
              <a:t>背景</a:t>
            </a:r>
            <a:endParaRPr kumimoji="1" lang="en-US" altLang="ja-JP" sz="2400" b="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eaLnBrk="1" hangingPunct="1">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作業全体像</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eaLnBrk="1" hangingPunct="1">
              <a:lnSpc>
                <a:spcPct val="90000"/>
              </a:lnSpc>
              <a:spcBef>
                <a:spcPct val="20000"/>
              </a:spcBef>
              <a:buFont typeface="+mj-lt"/>
              <a:buAutoNum type="arabicPeriod"/>
            </a:pPr>
            <a:r>
              <a:rPr kumimoji="1" lang="ja-JP" altLang="en-US" sz="2400" b="0" dirty="0">
                <a:latin typeface="Meiryo UI" panose="020B0604030504040204" pitchFamily="50" charset="-128"/>
                <a:ea typeface="Meiryo UI" panose="020B0604030504040204" pitchFamily="50" charset="-128"/>
                <a:cs typeface="Meiryo UI" panose="020B0604030504040204" pitchFamily="50" charset="-128"/>
              </a:rPr>
              <a:t>詳細作業内容</a:t>
            </a:r>
            <a:endParaRPr kumimoji="1" lang="en-US" altLang="ja-JP" sz="2400" b="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eaLnBrk="1" hangingPunct="1">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今後のスケジュール案</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お問い合わせ先</a:t>
            </a:r>
          </a:p>
        </p:txBody>
      </p:sp>
    </p:spTree>
    <p:extLst>
      <p:ext uri="{BB962C8B-B14F-4D97-AF65-F5344CB8AC3E}">
        <p14:creationId xmlns:p14="http://schemas.microsoft.com/office/powerpoint/2010/main" val="3829473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9A339EA-FE8A-497B-A9F1-CB4A2D7118D4}"/>
              </a:ext>
            </a:extLst>
          </p:cNvPr>
          <p:cNvSpPr>
            <a:spLocks noGrp="1"/>
          </p:cNvSpPr>
          <p:nvPr>
            <p:ph type="title"/>
          </p:nvPr>
        </p:nvSpPr>
        <p:spPr/>
        <p:txBody>
          <a:bodyPr/>
          <a:lstStyle/>
          <a:p>
            <a:r>
              <a:rPr kumimoji="1" lang="en-US" altLang="ja-JP" dirty="0"/>
              <a:t>2.</a:t>
            </a:r>
            <a:r>
              <a:rPr lang="ja-JP" altLang="en-US" dirty="0"/>
              <a:t>作業全体像</a:t>
            </a:r>
            <a:endParaRPr kumimoji="1" lang="ja-JP" altLang="en-US" dirty="0"/>
          </a:p>
        </p:txBody>
      </p:sp>
      <p:sp>
        <p:nvSpPr>
          <p:cNvPr id="3" name="コンテンツ プレースホルダー 2">
            <a:extLst>
              <a:ext uri="{FF2B5EF4-FFF2-40B4-BE49-F238E27FC236}">
                <a16:creationId xmlns:a16="http://schemas.microsoft.com/office/drawing/2014/main" id="{E3C1D322-FB9E-43F2-9976-F83D25C8A559}"/>
              </a:ext>
            </a:extLst>
          </p:cNvPr>
          <p:cNvSpPr>
            <a:spLocks noGrp="1"/>
          </p:cNvSpPr>
          <p:nvPr>
            <p:ph idx="1"/>
          </p:nvPr>
        </p:nvSpPr>
        <p:spPr/>
        <p:txBody>
          <a:bodyPr/>
          <a:lstStyle/>
          <a:p>
            <a:r>
              <a:rPr kumimoji="1" lang="ja-JP" altLang="en-US" dirty="0"/>
              <a:t>都道府県の担当者</a:t>
            </a:r>
            <a:r>
              <a:rPr lang="ja-JP" altLang="en-US" dirty="0"/>
              <a:t>の方</a:t>
            </a:r>
            <a:r>
              <a:rPr kumimoji="1" lang="ja-JP" altLang="en-US" dirty="0"/>
              <a:t>には、以下の作業をお願いします。</a:t>
            </a:r>
          </a:p>
        </p:txBody>
      </p:sp>
      <p:grpSp>
        <p:nvGrpSpPr>
          <p:cNvPr id="12" name="グループ化 11">
            <a:extLst>
              <a:ext uri="{FF2B5EF4-FFF2-40B4-BE49-F238E27FC236}">
                <a16:creationId xmlns:a16="http://schemas.microsoft.com/office/drawing/2014/main" id="{80547DB5-668E-43AB-BACA-5DE8BB176067}"/>
              </a:ext>
            </a:extLst>
          </p:cNvPr>
          <p:cNvGrpSpPr/>
          <p:nvPr/>
        </p:nvGrpSpPr>
        <p:grpSpPr>
          <a:xfrm>
            <a:off x="5049864" y="1093095"/>
            <a:ext cx="2784114" cy="313545"/>
            <a:chOff x="1910687" y="1609280"/>
            <a:chExt cx="887104" cy="313545"/>
          </a:xfrm>
        </p:grpSpPr>
        <p:sp>
          <p:nvSpPr>
            <p:cNvPr id="13" name="正方形/長方形 12">
              <a:extLst>
                <a:ext uri="{FF2B5EF4-FFF2-40B4-BE49-F238E27FC236}">
                  <a16:creationId xmlns:a16="http://schemas.microsoft.com/office/drawing/2014/main" id="{7799552C-D01F-40A3-8409-F924408F2D2B}"/>
                </a:ext>
              </a:extLst>
            </p:cNvPr>
            <p:cNvSpPr/>
            <p:nvPr/>
          </p:nvSpPr>
          <p:spPr>
            <a:xfrm>
              <a:off x="1927665" y="1609280"/>
              <a:ext cx="853149" cy="313545"/>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想定される作業</a:t>
              </a:r>
            </a:p>
          </p:txBody>
        </p:sp>
        <p:cxnSp>
          <p:nvCxnSpPr>
            <p:cNvPr id="14" name="直線コネクタ 13">
              <a:extLst>
                <a:ext uri="{FF2B5EF4-FFF2-40B4-BE49-F238E27FC236}">
                  <a16:creationId xmlns:a16="http://schemas.microsoft.com/office/drawing/2014/main" id="{F44C5E2B-6DAB-480F-BEB5-3BC0C5FA7518}"/>
                </a:ext>
              </a:extLst>
            </p:cNvPr>
            <p:cNvCxnSpPr/>
            <p:nvPr/>
          </p:nvCxnSpPr>
          <p:spPr bwMode="auto">
            <a:xfrm>
              <a:off x="1910687" y="1910687"/>
              <a:ext cx="887104"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grpSp>
        <p:nvGrpSpPr>
          <p:cNvPr id="46" name="グループ化 45">
            <a:extLst>
              <a:ext uri="{FF2B5EF4-FFF2-40B4-BE49-F238E27FC236}">
                <a16:creationId xmlns:a16="http://schemas.microsoft.com/office/drawing/2014/main" id="{F428A01D-8441-4379-9FB7-063E1A84D130}"/>
              </a:ext>
            </a:extLst>
          </p:cNvPr>
          <p:cNvGrpSpPr/>
          <p:nvPr/>
        </p:nvGrpSpPr>
        <p:grpSpPr>
          <a:xfrm>
            <a:off x="5116013" y="2076505"/>
            <a:ext cx="2677546" cy="1085501"/>
            <a:chOff x="5116013" y="2076505"/>
            <a:chExt cx="2677546" cy="1085501"/>
          </a:xfrm>
        </p:grpSpPr>
        <p:sp>
          <p:nvSpPr>
            <p:cNvPr id="35" name="矢印: 右 34">
              <a:extLst>
                <a:ext uri="{FF2B5EF4-FFF2-40B4-BE49-F238E27FC236}">
                  <a16:creationId xmlns:a16="http://schemas.microsoft.com/office/drawing/2014/main" id="{4974D280-86AF-4E7A-AEB4-33E80D849DCA}"/>
                </a:ext>
              </a:extLst>
            </p:cNvPr>
            <p:cNvSpPr/>
            <p:nvPr/>
          </p:nvSpPr>
          <p:spPr>
            <a:xfrm>
              <a:off x="5128850" y="2076505"/>
              <a:ext cx="2651872" cy="1085501"/>
            </a:xfrm>
            <a:prstGeom prst="rightArrow">
              <a:avLst/>
            </a:prstGeom>
            <a:solidFill>
              <a:schemeClr val="accent1">
                <a:lumMod val="20000"/>
                <a:lumOff val="80000"/>
              </a:schemeClr>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1F1FB04A-29C8-436C-87E4-CC3AF2D2A661}"/>
                </a:ext>
              </a:extLst>
            </p:cNvPr>
            <p:cNvSpPr/>
            <p:nvPr/>
          </p:nvSpPr>
          <p:spPr>
            <a:xfrm>
              <a:off x="5116013" y="2171966"/>
              <a:ext cx="2677546" cy="894579"/>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R="0" lvl="0" defTabSz="914400" rtl="0" eaLnBrk="1" fontAlgn="base" latinLnBrk="0" hangingPunct="1">
                <a:lnSpc>
                  <a:spcPct val="90000"/>
                </a:lnSpc>
                <a:spcBef>
                  <a:spcPct val="20000"/>
                </a:spcBef>
                <a:spcAft>
                  <a:spcPct val="0"/>
                </a:spcAft>
                <a:buClrTx/>
                <a:buSzTx/>
                <a:tabLs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以下のいずれかで①②を作成</a:t>
              </a:r>
              <a:endParaRPr kumimoji="1" lang="en-US" altLang="ja-JP"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228600" indent="-228600" fontAlgn="base">
                <a:lnSpc>
                  <a:spcPct val="90000"/>
                </a:lnSpc>
                <a:spcBef>
                  <a:spcPct val="20000"/>
                </a:spcBef>
                <a:spcAft>
                  <a:spcPct val="0"/>
                </a:spcAft>
                <a:buFont typeface="+mj-lt"/>
                <a:buAutoNum type="alphaUcParenR"/>
                <a:defRPr/>
              </a:pPr>
              <a:r>
                <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630</a:t>
              </a: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調査結果の研修</a:t>
              </a:r>
              <a:r>
                <a:rPr lang="en-US" altLang="ja-JP" sz="1200" baseline="30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・届出・患者数に基づき検討</a:t>
              </a:r>
            </a:p>
            <a:p>
              <a:pPr marL="228600" marR="0" lvl="0" indent="-228600" defTabSz="914400" rtl="0" eaLnBrk="1" fontAlgn="base" latinLnBrk="0" hangingPunct="1">
                <a:lnSpc>
                  <a:spcPct val="90000"/>
                </a:lnSpc>
                <a:spcBef>
                  <a:spcPct val="20000"/>
                </a:spcBef>
                <a:spcAft>
                  <a:spcPct val="0"/>
                </a:spcAft>
                <a:buClrTx/>
                <a:buSzTx/>
                <a:buFont typeface="+mj-lt"/>
                <a:buAutoNum type="alphaUcParenR"/>
                <a:tabLst/>
                <a:defRPr/>
              </a:pPr>
              <a:r>
                <a:rPr kumimoji="1" lang="en-US" altLang="ja-JP"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630</a:t>
              </a:r>
              <a:r>
                <a:rPr kumimoji="1" lang="ja-JP" altLang="en-US"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調査結果は使わず、医療機関の手上げに基づき検討</a:t>
              </a:r>
              <a:endParaRPr kumimoji="1" lang="en-US" altLang="ja-JP"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1" name="グループ化 10">
            <a:extLst>
              <a:ext uri="{FF2B5EF4-FFF2-40B4-BE49-F238E27FC236}">
                <a16:creationId xmlns:a16="http://schemas.microsoft.com/office/drawing/2014/main" id="{871F6ED0-4F91-47E3-B90F-DB9385779052}"/>
              </a:ext>
            </a:extLst>
          </p:cNvPr>
          <p:cNvGrpSpPr/>
          <p:nvPr/>
        </p:nvGrpSpPr>
        <p:grpSpPr>
          <a:xfrm>
            <a:off x="65522" y="1093095"/>
            <a:ext cx="4716000" cy="313545"/>
            <a:chOff x="1910687" y="1609280"/>
            <a:chExt cx="887104" cy="313545"/>
          </a:xfrm>
        </p:grpSpPr>
        <p:sp>
          <p:nvSpPr>
            <p:cNvPr id="8" name="正方形/長方形 7">
              <a:extLst>
                <a:ext uri="{FF2B5EF4-FFF2-40B4-BE49-F238E27FC236}">
                  <a16:creationId xmlns:a16="http://schemas.microsoft.com/office/drawing/2014/main" id="{B342B607-A782-496E-BC7D-B12A0A1BF348}"/>
                </a:ext>
              </a:extLst>
            </p:cNvPr>
            <p:cNvSpPr/>
            <p:nvPr/>
          </p:nvSpPr>
          <p:spPr>
            <a:xfrm>
              <a:off x="1927665" y="1609280"/>
              <a:ext cx="853149" cy="313545"/>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参照するデータ</a:t>
              </a:r>
            </a:p>
          </p:txBody>
        </p:sp>
        <p:cxnSp>
          <p:nvCxnSpPr>
            <p:cNvPr id="10" name="直線コネクタ 9">
              <a:extLst>
                <a:ext uri="{FF2B5EF4-FFF2-40B4-BE49-F238E27FC236}">
                  <a16:creationId xmlns:a16="http://schemas.microsoft.com/office/drawing/2014/main" id="{045E3059-D8CC-4C1B-B5DF-C5C5B6CC1EA1}"/>
                </a:ext>
              </a:extLst>
            </p:cNvPr>
            <p:cNvCxnSpPr/>
            <p:nvPr/>
          </p:nvCxnSpPr>
          <p:spPr bwMode="auto">
            <a:xfrm>
              <a:off x="1910687" y="1910687"/>
              <a:ext cx="887104"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19" name="正方形/長方形 18">
            <a:extLst>
              <a:ext uri="{FF2B5EF4-FFF2-40B4-BE49-F238E27FC236}">
                <a16:creationId xmlns:a16="http://schemas.microsoft.com/office/drawing/2014/main" id="{BCBE44D0-2F3A-441D-B24A-16B783A62F50}"/>
              </a:ext>
            </a:extLst>
          </p:cNvPr>
          <p:cNvSpPr/>
          <p:nvPr/>
        </p:nvSpPr>
        <p:spPr>
          <a:xfrm>
            <a:off x="65522" y="1395123"/>
            <a:ext cx="1662545" cy="379389"/>
          </a:xfrm>
          <a:prstGeom prst="rect">
            <a:avLst/>
          </a:prstGeom>
          <a:noFill/>
          <a:ln>
            <a:noFill/>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fontAlgn="base">
              <a:lnSpc>
                <a:spcPct val="90000"/>
              </a:lnSpc>
              <a:spcBef>
                <a:spcPct val="20000"/>
              </a:spcBef>
              <a:spcAft>
                <a:spcPct val="0"/>
              </a:spcAft>
              <a:defRPr/>
            </a:pPr>
            <a:r>
              <a:rPr kumimoji="1" lang="en-US" altLang="ja-JP" sz="16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6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精神保健福祉資料 </a:t>
            </a:r>
            <a:r>
              <a:rPr lang="en-US" altLang="ja-JP" sz="14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(H.29 6</a:t>
            </a:r>
            <a:r>
              <a:rPr lang="ja-JP" altLang="en-US" sz="14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月公開済み</a:t>
            </a:r>
            <a:r>
              <a:rPr lang="en-US" altLang="ja-JP" sz="14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5E9E8611-32C4-4BF3-97C2-1E372106977E}"/>
              </a:ext>
            </a:extLst>
          </p:cNvPr>
          <p:cNvSpPr/>
          <p:nvPr/>
        </p:nvSpPr>
        <p:spPr>
          <a:xfrm>
            <a:off x="65522" y="3026852"/>
            <a:ext cx="1662545" cy="379389"/>
          </a:xfrm>
          <a:prstGeom prst="rect">
            <a:avLst/>
          </a:prstGeom>
          <a:noFill/>
          <a:ln>
            <a:noFill/>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lvl="0" fontAlgn="base">
              <a:lnSpc>
                <a:spcPct val="90000"/>
              </a:lnSpc>
              <a:spcBef>
                <a:spcPct val="20000"/>
              </a:spcBef>
              <a:spcAft>
                <a:spcPct val="0"/>
              </a:spcAft>
              <a:defRPr/>
            </a:pPr>
            <a:r>
              <a:rPr kumimoji="1" lang="en-US" altLang="ja-JP" sz="16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6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将来入院需要推計ワークシート </a:t>
            </a:r>
            <a:r>
              <a:rPr kumimoji="1" lang="en-US" altLang="ja-JP" sz="14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lang="en-US" altLang="ja-JP" sz="14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H.29 6</a:t>
            </a:r>
            <a:r>
              <a:rPr lang="ja-JP" altLang="en-US" sz="14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月</a:t>
            </a:r>
            <a:r>
              <a:rPr kumimoji="1" lang="ja-JP" altLang="en-US" sz="14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公開済み</a:t>
            </a:r>
            <a:r>
              <a:rPr kumimoji="1" lang="en-US" altLang="ja-JP" sz="14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4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正方形/長方形 21">
            <a:extLst>
              <a:ext uri="{FF2B5EF4-FFF2-40B4-BE49-F238E27FC236}">
                <a16:creationId xmlns:a16="http://schemas.microsoft.com/office/drawing/2014/main" id="{6EEB5ADA-57B8-44EE-BF1D-233C589B62DE}"/>
              </a:ext>
            </a:extLst>
          </p:cNvPr>
          <p:cNvSpPr/>
          <p:nvPr/>
        </p:nvSpPr>
        <p:spPr>
          <a:xfrm>
            <a:off x="62192" y="3448592"/>
            <a:ext cx="2314575" cy="1523559"/>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defTabSz="914400" rtl="0" eaLnBrk="1" fontAlgn="base" latinLnBrk="0" hangingPunct="1">
              <a:lnSpc>
                <a:spcPct val="90000"/>
              </a:lnSpc>
              <a:spcBef>
                <a:spcPct val="20000"/>
              </a:spcBef>
              <a:spcAft>
                <a:spcPct val="0"/>
              </a:spcAft>
              <a:buClrTx/>
              <a:buSzTx/>
              <a:buFontTx/>
              <a:buNone/>
              <a:tabLst/>
              <a:defRPr/>
            </a:pPr>
            <a:r>
              <a:rPr kumimoji="1" lang="ja-JP" altLang="en-US"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都道府県別 </a:t>
            </a:r>
            <a:endParaRPr kumimoji="1" lang="en-US" altLang="ja-JP"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rtl="0" eaLnBrk="1" fontAlgn="base" latinLnBrk="0" hangingPunct="1">
              <a:lnSpc>
                <a:spcPct val="90000"/>
              </a:lnSpc>
              <a:spcBef>
                <a:spcPct val="20000"/>
              </a:spcBef>
              <a:spcAft>
                <a:spcPct val="0"/>
              </a:spcAft>
              <a:buClrTx/>
              <a:buSzTx/>
              <a:buFontTx/>
              <a:buNone/>
              <a:tabLst/>
              <a:defRPr/>
            </a:pPr>
            <a:r>
              <a:rPr kumimoji="1" lang="en-US" altLang="ja-JP"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H32</a:t>
            </a:r>
            <a:r>
              <a:rPr kumimoji="1" lang="ja-JP" altLang="en-US"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年度末、</a:t>
            </a:r>
            <a:r>
              <a:rPr kumimoji="1" lang="en-US" altLang="ja-JP"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H36</a:t>
            </a:r>
            <a:r>
              <a:rPr kumimoji="1" lang="ja-JP" altLang="en-US"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年度末</a:t>
            </a:r>
            <a:endParaRPr kumimoji="1" lang="en-US" altLang="ja-JP"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rtl="0" eaLnBrk="1" fontAlgn="base" latinLnBrk="0" hangingPunct="1">
              <a:lnSpc>
                <a:spcPct val="90000"/>
              </a:lnSpc>
              <a:spcBef>
                <a:spcPct val="20000"/>
              </a:spcBef>
              <a:spcAft>
                <a:spcPct val="0"/>
              </a:spcAft>
              <a:buClrTx/>
              <a:buSzTx/>
              <a:buFontTx/>
              <a:buNone/>
              <a:tabLst/>
              <a:defRPr/>
            </a:pPr>
            <a:r>
              <a:rPr kumimoji="1" lang="ja-JP" altLang="en-US"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・将来入院需要</a:t>
            </a:r>
            <a:endParaRPr kumimoji="1" lang="en-US" altLang="ja-JP"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rtl="0" eaLnBrk="1" fontAlgn="base" latinLnBrk="0" hangingPunct="1">
              <a:lnSpc>
                <a:spcPct val="90000"/>
              </a:lnSpc>
              <a:spcBef>
                <a:spcPct val="20000"/>
              </a:spcBef>
              <a:spcAft>
                <a:spcPct val="0"/>
              </a:spcAft>
              <a:buClrTx/>
              <a:buSzTx/>
              <a:buFontTx/>
              <a:buNone/>
              <a:tabLst/>
              <a:defRPr/>
            </a:pPr>
            <a:r>
              <a:rPr kumimoji="1" lang="ja-JP" altLang="en-US"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・基盤整備量</a:t>
            </a:r>
            <a:endParaRPr kumimoji="1" lang="en-US" altLang="ja-JP"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rtl="0" eaLnBrk="1" fontAlgn="base" latinLnBrk="0" hangingPunct="1">
              <a:lnSpc>
                <a:spcPct val="90000"/>
              </a:lnSpc>
              <a:spcBef>
                <a:spcPct val="20000"/>
              </a:spcBef>
              <a:spcAft>
                <a:spcPct val="0"/>
              </a:spcAft>
              <a:buClrTx/>
              <a:buSzTx/>
              <a:buFontTx/>
              <a:buNone/>
              <a:tabLst/>
              <a:defRPr/>
            </a:pPr>
            <a:r>
              <a:rPr kumimoji="1" lang="ja-JP" altLang="en-US"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α</a:t>
            </a:r>
            <a:r>
              <a:rPr kumimoji="1" lang="ja-JP" altLang="en-US"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継続的な</a:t>
            </a:r>
            <a:r>
              <a:rPr kumimoji="1" lang="ja-JP" altLang="en-US" sz="1200" i="0" u="non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入院治療が</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必要</a:t>
            </a:r>
            <a:endParaRPr kumimoji="1" lang="en-US" altLang="ja-JP" sz="1200" i="0" u="non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rtl="0" eaLnBrk="1" fontAlgn="base" latinLnBrk="0" hangingPunct="1">
              <a:lnSpc>
                <a:spcPct val="90000"/>
              </a:lnSpc>
              <a:spcBef>
                <a:spcPct val="20000"/>
              </a:spcBef>
              <a:spcAft>
                <a:spcPct val="0"/>
              </a:spcAft>
              <a:buClrTx/>
              <a:buSzTx/>
              <a:buFontTx/>
              <a:buNone/>
              <a:tabLst/>
              <a:defRPr/>
            </a:pPr>
            <a:r>
              <a:rPr kumimoji="1" lang="ja-JP" altLang="en-US"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β</a:t>
            </a:r>
            <a:r>
              <a:rPr kumimoji="1" lang="ja-JP" altLang="en-US"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地域精神保健医療体制の</a:t>
            </a:r>
            <a:endParaRPr kumimoji="1" lang="en-US" altLang="ja-JP" sz="120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rtl="0" eaLnBrk="1" fontAlgn="base" latinLnBrk="0" hangingPunct="1">
              <a:lnSpc>
                <a:spcPct val="90000"/>
              </a:lnSpc>
              <a:spcBef>
                <a:spcPct val="20000"/>
              </a:spcBef>
              <a:spcAft>
                <a:spcPct val="0"/>
              </a:spcAft>
              <a:buClrTx/>
              <a:buSzTx/>
              <a:buFontTx/>
              <a:buNone/>
              <a:tabLst/>
              <a:defRPr/>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20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高度化</a:t>
            </a:r>
            <a:r>
              <a:rPr kumimoji="1" lang="en-US" altLang="ja-JP" sz="120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治療抵抗性統合失調症</a:t>
            </a:r>
            <a:r>
              <a:rPr kumimoji="1" lang="en-US" altLang="ja-JP" sz="120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a:t>
            </a:r>
          </a:p>
          <a:p>
            <a:pPr marL="0" marR="0" lvl="0" indent="0" defTabSz="914400" rtl="0" eaLnBrk="1" fontAlgn="base" latinLnBrk="0" hangingPunct="1">
              <a:lnSpc>
                <a:spcPct val="90000"/>
              </a:lnSpc>
              <a:spcBef>
                <a:spcPct val="20000"/>
              </a:spcBef>
              <a:spcAft>
                <a:spcPct val="0"/>
              </a:spcAft>
              <a:buClrTx/>
              <a:buSzTx/>
              <a:buFontTx/>
              <a:buNone/>
              <a:tabLst/>
              <a:defRPr/>
            </a:pPr>
            <a:r>
              <a:rPr kumimoji="1" lang="ja-JP" altLang="en-US"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γ</a:t>
            </a:r>
            <a:r>
              <a:rPr kumimoji="1" lang="ja-JP" altLang="en-US"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地域精神保健</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医療体制の</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rtl="0" eaLnBrk="1" fontAlgn="base" latinLnBrk="0" hangingPunct="1">
              <a:lnSpc>
                <a:spcPct val="90000"/>
              </a:lnSpc>
              <a:spcBef>
                <a:spcPct val="20000"/>
              </a:spcBef>
              <a:spcAft>
                <a:spcPct val="0"/>
              </a:spcAft>
              <a:buClrTx/>
              <a:buSzTx/>
              <a:buFontTx/>
              <a:buNone/>
              <a:tabLst/>
              <a:defRPr/>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　　高度化</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認知症</a:t>
            </a:r>
            <a:r>
              <a:rPr kumimoji="1" lang="en-US" altLang="ja-JP" sz="120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200" i="0" u="none" strike="sngStrike" kern="120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正方形/長方形 22">
            <a:extLst>
              <a:ext uri="{FF2B5EF4-FFF2-40B4-BE49-F238E27FC236}">
                <a16:creationId xmlns:a16="http://schemas.microsoft.com/office/drawing/2014/main" id="{BC74101F-F504-4E64-9ACB-BE4B6A669BAE}"/>
              </a:ext>
            </a:extLst>
          </p:cNvPr>
          <p:cNvSpPr/>
          <p:nvPr/>
        </p:nvSpPr>
        <p:spPr>
          <a:xfrm>
            <a:off x="65522" y="5011330"/>
            <a:ext cx="1662545" cy="379389"/>
          </a:xfrm>
          <a:prstGeom prst="rect">
            <a:avLst/>
          </a:prstGeom>
          <a:noFill/>
          <a:ln>
            <a:noFill/>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defTabSz="914400" rtl="0" eaLnBrk="1" fontAlgn="base" latinLnBrk="0" hangingPunct="1">
              <a:lnSpc>
                <a:spcPct val="90000"/>
              </a:lnSpc>
              <a:spcBef>
                <a:spcPct val="20000"/>
              </a:spcBef>
              <a:spcAft>
                <a:spcPct val="0"/>
              </a:spcAft>
              <a:buClrTx/>
              <a:buSzTx/>
              <a:buFontTx/>
              <a:buNone/>
              <a:tabLst/>
              <a:defRPr/>
            </a:pPr>
            <a:r>
              <a:rPr kumimoji="1" lang="en-US" altLang="ja-JP" sz="16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3.630</a:t>
            </a:r>
            <a:r>
              <a:rPr kumimoji="1" lang="ja-JP" altLang="en-US" sz="16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調査</a:t>
            </a:r>
            <a:r>
              <a:rPr kumimoji="1" lang="en-US" altLang="ja-JP" sz="16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6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結果 速報版 </a:t>
            </a:r>
            <a:r>
              <a:rPr kumimoji="1" lang="en-US" altLang="ja-JP" sz="14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(H.29 12</a:t>
            </a:r>
            <a:r>
              <a:rPr kumimoji="1" lang="ja-JP" altLang="en-US" sz="14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月公開</a:t>
            </a:r>
            <a:r>
              <a:rPr kumimoji="1" lang="en-US" altLang="ja-JP" sz="14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4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3F2F4C65-58CD-40E6-9ED0-8EF9D61F1D6C}"/>
              </a:ext>
            </a:extLst>
          </p:cNvPr>
          <p:cNvSpPr/>
          <p:nvPr/>
        </p:nvSpPr>
        <p:spPr>
          <a:xfrm>
            <a:off x="65521" y="5510210"/>
            <a:ext cx="2700000" cy="978522"/>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fontAlgn="base">
              <a:lnSpc>
                <a:spcPct val="90000"/>
              </a:lnSpc>
              <a:spcBef>
                <a:spcPct val="20000"/>
              </a:spcBef>
              <a:spcAft>
                <a:spcPct val="0"/>
              </a:spcAf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・都道府県別 回収率</a:t>
            </a:r>
            <a:endPar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lvl="0" fontAlgn="base">
              <a:lnSpc>
                <a:spcPct val="90000"/>
              </a:lnSpc>
              <a:spcBef>
                <a:spcPct val="20000"/>
              </a:spcBef>
              <a:spcAft>
                <a:spcPct val="0"/>
              </a:spcAf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・二次医療圏別 回収医療機関すべての </a:t>
            </a:r>
            <a:br>
              <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研修</a:t>
            </a:r>
            <a:r>
              <a:rPr lang="en-US" altLang="ja-JP" sz="1200" baseline="30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・届出</a:t>
            </a:r>
            <a:endPar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lvl="0" fontAlgn="base">
              <a:lnSpc>
                <a:spcPct val="90000"/>
              </a:lnSpc>
              <a:spcBef>
                <a:spcPct val="20000"/>
              </a:spcBef>
              <a:spcAft>
                <a:spcPct val="0"/>
              </a:spcAf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・市区町村別 回収病院の施設所在地・患者住所地ごとの</a:t>
            </a:r>
            <a:r>
              <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年以上の入院患者数</a:t>
            </a:r>
            <a:endPar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29" name="図 28">
            <a:extLst>
              <a:ext uri="{FF2B5EF4-FFF2-40B4-BE49-F238E27FC236}">
                <a16:creationId xmlns:a16="http://schemas.microsoft.com/office/drawing/2014/main" id="{648076A1-C18E-4FE2-B905-746AB7ADA01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81611" y="1734297"/>
            <a:ext cx="1912932" cy="1194025"/>
          </a:xfrm>
          <a:prstGeom prst="rect">
            <a:avLst/>
          </a:prstGeom>
          <a:ln>
            <a:solidFill>
              <a:schemeClr val="bg2"/>
            </a:solidFill>
          </a:ln>
          <a:effectLst>
            <a:outerShdw blurRad="50800" dist="38100" dir="2700000" algn="tl" rotWithShape="0">
              <a:prstClr val="black">
                <a:alpha val="40000"/>
              </a:prstClr>
            </a:outerShdw>
          </a:effectLst>
        </p:spPr>
      </p:pic>
      <p:pic>
        <p:nvPicPr>
          <p:cNvPr id="30" name="図 29">
            <a:extLst>
              <a:ext uri="{FF2B5EF4-FFF2-40B4-BE49-F238E27FC236}">
                <a16:creationId xmlns:a16="http://schemas.microsoft.com/office/drawing/2014/main" id="{8468752B-534F-413E-8CAF-F3B5345DDF5A}"/>
              </a:ext>
            </a:extLst>
          </p:cNvPr>
          <p:cNvPicPr>
            <a:picLocks noChangeAspect="1"/>
          </p:cNvPicPr>
          <p:nvPr/>
        </p:nvPicPr>
        <p:blipFill>
          <a:blip r:embed="rId4"/>
          <a:stretch>
            <a:fillRect/>
          </a:stretch>
        </p:blipFill>
        <p:spPr>
          <a:xfrm>
            <a:off x="2350551" y="3446070"/>
            <a:ext cx="1954800" cy="1143373"/>
          </a:xfrm>
          <a:prstGeom prst="rect">
            <a:avLst/>
          </a:prstGeom>
          <a:ln>
            <a:solidFill>
              <a:schemeClr val="bg2"/>
            </a:solidFill>
          </a:ln>
          <a:effectLst>
            <a:outerShdw blurRad="50800" dist="38100" dir="2700000" algn="tl" rotWithShape="0">
              <a:prstClr val="black">
                <a:alpha val="40000"/>
              </a:prstClr>
            </a:outerShdw>
          </a:effectLst>
        </p:spPr>
      </p:pic>
      <p:pic>
        <p:nvPicPr>
          <p:cNvPr id="37" name="図 36">
            <a:extLst>
              <a:ext uri="{FF2B5EF4-FFF2-40B4-BE49-F238E27FC236}">
                <a16:creationId xmlns:a16="http://schemas.microsoft.com/office/drawing/2014/main" id="{107FEBA1-6F59-4FA9-B233-586D03556E83}"/>
              </a:ext>
            </a:extLst>
          </p:cNvPr>
          <p:cNvPicPr>
            <a:picLocks noChangeAspect="1"/>
          </p:cNvPicPr>
          <p:nvPr/>
        </p:nvPicPr>
        <p:blipFill>
          <a:blip r:embed="rId5"/>
          <a:stretch>
            <a:fillRect/>
          </a:stretch>
        </p:blipFill>
        <p:spPr>
          <a:xfrm>
            <a:off x="2835797" y="5329520"/>
            <a:ext cx="1954800" cy="1342932"/>
          </a:xfrm>
          <a:prstGeom prst="rect">
            <a:avLst/>
          </a:prstGeom>
          <a:ln>
            <a:solidFill>
              <a:schemeClr val="bg2"/>
            </a:solidFill>
          </a:ln>
          <a:effectLst>
            <a:outerShdw blurRad="50800" dist="38100" dir="2700000" algn="tl" rotWithShape="0">
              <a:prstClr val="black">
                <a:alpha val="40000"/>
              </a:prstClr>
            </a:outerShdw>
          </a:effectLst>
        </p:spPr>
      </p:pic>
      <p:sp>
        <p:nvSpPr>
          <p:cNvPr id="38" name="正方形/長方形 37">
            <a:extLst>
              <a:ext uri="{FF2B5EF4-FFF2-40B4-BE49-F238E27FC236}">
                <a16:creationId xmlns:a16="http://schemas.microsoft.com/office/drawing/2014/main" id="{0D094A45-04C0-43AF-B1AD-5D6C81AE8D23}"/>
              </a:ext>
            </a:extLst>
          </p:cNvPr>
          <p:cNvSpPr/>
          <p:nvPr/>
        </p:nvSpPr>
        <p:spPr>
          <a:xfrm>
            <a:off x="65522" y="1818478"/>
            <a:ext cx="2011682" cy="1176120"/>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defTabSz="914400" rtl="0" eaLnBrk="1" fontAlgn="base" latinLnBrk="0" hangingPunct="1">
              <a:lnSpc>
                <a:spcPct val="90000"/>
              </a:lnSpc>
              <a:spcBef>
                <a:spcPct val="20000"/>
              </a:spcBef>
              <a:spcAft>
                <a:spcPct val="0"/>
              </a:spcAft>
              <a:buClrTx/>
              <a:buSzTx/>
              <a:buFontTx/>
              <a:buNone/>
              <a:tabLst/>
              <a:defRPr/>
            </a:pPr>
            <a:r>
              <a:rPr kumimoji="1" lang="ja-JP" altLang="en-US"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都道府県・二次医療圏別</a:t>
            </a:r>
            <a:br>
              <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kumimoji="1" lang="en-US" altLang="ja-JP"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H.26</a:t>
            </a:r>
            <a:r>
              <a:rPr kumimoji="1" lang="ja-JP" altLang="en-US"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年度</a:t>
            </a:r>
            <a:endPar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rtl="0" eaLnBrk="1" fontAlgn="base" latinLnBrk="0" hangingPunct="1">
              <a:lnSpc>
                <a:spcPct val="90000"/>
              </a:lnSpc>
              <a:spcBef>
                <a:spcPct val="20000"/>
              </a:spcBef>
              <a:spcAft>
                <a:spcPct val="0"/>
              </a:spcAft>
              <a:buClrTx/>
              <a:buSzTx/>
              <a:buFontTx/>
              <a:buNone/>
              <a:tabLst/>
              <a:defRPr/>
            </a:pPr>
            <a:r>
              <a:rPr kumimoji="1" lang="ja-JP" altLang="en-US"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・疾患ごとの診療実績</a:t>
            </a:r>
            <a:endParaRPr kumimoji="1" lang="en-US" altLang="ja-JP"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rtl="0" eaLnBrk="1" fontAlgn="base" latinLnBrk="0" hangingPunct="1">
              <a:lnSpc>
                <a:spcPct val="90000"/>
              </a:lnSpc>
              <a:spcBef>
                <a:spcPct val="20000"/>
              </a:spcBef>
              <a:spcAft>
                <a:spcPct val="0"/>
              </a:spcAft>
              <a:buClrTx/>
              <a:buSzTx/>
              <a:buFontTx/>
              <a:buNone/>
              <a:tabLs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・退院率や再入院率などのアウトカム指標</a:t>
            </a:r>
            <a:endPar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lvl="0" fontAlgn="base">
              <a:lnSpc>
                <a:spcPct val="90000"/>
              </a:lnSpc>
              <a:spcBef>
                <a:spcPct val="20000"/>
              </a:spcBef>
              <a:spcAft>
                <a:spcPct val="0"/>
              </a:spcAf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ヶ月退院率と再入院率の二次元散布図</a:t>
            </a:r>
            <a:endParaRPr kumimoji="1" lang="en-US" altLang="ja-JP" sz="120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pic>
        <p:nvPicPr>
          <p:cNvPr id="49" name="図 48">
            <a:extLst>
              <a:ext uri="{FF2B5EF4-FFF2-40B4-BE49-F238E27FC236}">
                <a16:creationId xmlns:a16="http://schemas.microsoft.com/office/drawing/2014/main" id="{EF1B7B67-257E-42C9-970D-9DD9BB12BEEF}"/>
              </a:ext>
            </a:extLst>
          </p:cNvPr>
          <p:cNvPicPr>
            <a:picLocks noChangeAspect="1"/>
          </p:cNvPicPr>
          <p:nvPr/>
        </p:nvPicPr>
        <p:blipFill>
          <a:blip r:embed="rId6"/>
          <a:stretch>
            <a:fillRect/>
          </a:stretch>
        </p:blipFill>
        <p:spPr>
          <a:xfrm>
            <a:off x="2878997" y="3909099"/>
            <a:ext cx="1911600" cy="1048127"/>
          </a:xfrm>
          <a:prstGeom prst="rect">
            <a:avLst/>
          </a:prstGeom>
          <a:ln>
            <a:solidFill>
              <a:schemeClr val="bg2"/>
            </a:solidFill>
          </a:ln>
          <a:effectLst>
            <a:outerShdw blurRad="50800" dist="38100" dir="2700000" algn="tl" rotWithShape="0">
              <a:prstClr val="black">
                <a:alpha val="40000"/>
              </a:prstClr>
            </a:outerShdw>
          </a:effectLst>
        </p:spPr>
      </p:pic>
      <p:pic>
        <p:nvPicPr>
          <p:cNvPr id="50" name="図 49">
            <a:extLst>
              <a:ext uri="{FF2B5EF4-FFF2-40B4-BE49-F238E27FC236}">
                <a16:creationId xmlns:a16="http://schemas.microsoft.com/office/drawing/2014/main" id="{3122763C-ED42-4C9E-995F-0B22E3E36B26}"/>
              </a:ext>
            </a:extLst>
          </p:cNvPr>
          <p:cNvPicPr>
            <a:picLocks noChangeAspect="1"/>
          </p:cNvPicPr>
          <p:nvPr/>
        </p:nvPicPr>
        <p:blipFill rotWithShape="1">
          <a:blip r:embed="rId7"/>
          <a:srcRect t="8632" r="11283"/>
          <a:stretch/>
        </p:blipFill>
        <p:spPr>
          <a:xfrm>
            <a:off x="2893333" y="1905596"/>
            <a:ext cx="1911600" cy="1163472"/>
          </a:xfrm>
          <a:prstGeom prst="rect">
            <a:avLst/>
          </a:prstGeom>
          <a:ln>
            <a:solidFill>
              <a:schemeClr val="bg2"/>
            </a:solidFill>
          </a:ln>
          <a:effectLst>
            <a:outerShdw blurRad="50800" dist="38100" dir="2700000" algn="tl" rotWithShape="0">
              <a:prstClr val="black">
                <a:alpha val="40000"/>
              </a:prstClr>
            </a:outerShdw>
          </a:effectLst>
        </p:spPr>
      </p:pic>
      <p:grpSp>
        <p:nvGrpSpPr>
          <p:cNvPr id="15" name="グループ化 14">
            <a:extLst>
              <a:ext uri="{FF2B5EF4-FFF2-40B4-BE49-F238E27FC236}">
                <a16:creationId xmlns:a16="http://schemas.microsoft.com/office/drawing/2014/main" id="{A8BA0E06-C7BA-492D-9A6A-7E99872088F8}"/>
              </a:ext>
            </a:extLst>
          </p:cNvPr>
          <p:cNvGrpSpPr/>
          <p:nvPr/>
        </p:nvGrpSpPr>
        <p:grpSpPr>
          <a:xfrm>
            <a:off x="8020772" y="1093095"/>
            <a:ext cx="4076222" cy="313545"/>
            <a:chOff x="1910687" y="1609280"/>
            <a:chExt cx="887104" cy="313545"/>
          </a:xfrm>
        </p:grpSpPr>
        <p:sp>
          <p:nvSpPr>
            <p:cNvPr id="16" name="正方形/長方形 15">
              <a:extLst>
                <a:ext uri="{FF2B5EF4-FFF2-40B4-BE49-F238E27FC236}">
                  <a16:creationId xmlns:a16="http://schemas.microsoft.com/office/drawing/2014/main" id="{9F38A2A3-64B3-46EA-BC79-4D7968A13E03}"/>
                </a:ext>
              </a:extLst>
            </p:cNvPr>
            <p:cNvSpPr/>
            <p:nvPr/>
          </p:nvSpPr>
          <p:spPr>
            <a:xfrm>
              <a:off x="1927665" y="1609280"/>
              <a:ext cx="853149" cy="313545"/>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成果物</a:t>
              </a:r>
            </a:p>
          </p:txBody>
        </p:sp>
        <p:cxnSp>
          <p:nvCxnSpPr>
            <p:cNvPr id="17" name="直線コネクタ 16">
              <a:extLst>
                <a:ext uri="{FF2B5EF4-FFF2-40B4-BE49-F238E27FC236}">
                  <a16:creationId xmlns:a16="http://schemas.microsoft.com/office/drawing/2014/main" id="{9F7F65C0-7A57-41F0-B305-CFB98780F8D7}"/>
                </a:ext>
              </a:extLst>
            </p:cNvPr>
            <p:cNvCxnSpPr/>
            <p:nvPr/>
          </p:nvCxnSpPr>
          <p:spPr bwMode="auto">
            <a:xfrm>
              <a:off x="1910687" y="1910687"/>
              <a:ext cx="887104"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26" name="正方形/長方形 25">
            <a:extLst>
              <a:ext uri="{FF2B5EF4-FFF2-40B4-BE49-F238E27FC236}">
                <a16:creationId xmlns:a16="http://schemas.microsoft.com/office/drawing/2014/main" id="{F0EB0DB7-9EF5-4D38-935E-BD43C0E52749}"/>
              </a:ext>
            </a:extLst>
          </p:cNvPr>
          <p:cNvSpPr/>
          <p:nvPr/>
        </p:nvSpPr>
        <p:spPr>
          <a:xfrm>
            <a:off x="8032633" y="4354972"/>
            <a:ext cx="1662545" cy="379389"/>
          </a:xfrm>
          <a:prstGeom prst="rect">
            <a:avLst/>
          </a:prstGeom>
          <a:noFill/>
          <a:ln>
            <a:noFill/>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defTabSz="914400" rtl="0" eaLnBrk="1" fontAlgn="base" latinLnBrk="0" hangingPunct="1">
              <a:lnSpc>
                <a:spcPct val="90000"/>
              </a:lnSpc>
              <a:spcBef>
                <a:spcPct val="20000"/>
              </a:spcBef>
              <a:spcAft>
                <a:spcPct val="0"/>
              </a:spcAft>
              <a:buClrTx/>
              <a:buSzTx/>
              <a:buFontTx/>
              <a:buNone/>
              <a:tabLst/>
              <a:defRPr/>
            </a:pPr>
            <a:r>
              <a:rPr lang="ja-JP" altLang="en-US" sz="16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③</a:t>
            </a:r>
            <a:r>
              <a:rPr kumimoji="1" lang="ja-JP" altLang="en-US" sz="16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地域基盤整備量</a:t>
            </a:r>
          </a:p>
        </p:txBody>
      </p:sp>
      <p:sp>
        <p:nvSpPr>
          <p:cNvPr id="34" name="正方形/長方形 33">
            <a:extLst>
              <a:ext uri="{FF2B5EF4-FFF2-40B4-BE49-F238E27FC236}">
                <a16:creationId xmlns:a16="http://schemas.microsoft.com/office/drawing/2014/main" id="{C68C67D5-BC12-4AA6-89DD-6310DED3F16C}"/>
              </a:ext>
            </a:extLst>
          </p:cNvPr>
          <p:cNvSpPr/>
          <p:nvPr/>
        </p:nvSpPr>
        <p:spPr>
          <a:xfrm>
            <a:off x="8032633" y="4707656"/>
            <a:ext cx="2196000" cy="828000"/>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fontAlgn="base">
              <a:lnSpc>
                <a:spcPct val="90000"/>
              </a:lnSpc>
              <a:spcBef>
                <a:spcPct val="20000"/>
              </a:spcBef>
              <a:spcAft>
                <a:spcPct val="0"/>
              </a:spcAft>
              <a:defRPr/>
            </a:pPr>
            <a:r>
              <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α,β,γ</a:t>
            </a: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を設定し、</a:t>
            </a: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市区町村単位の地域基盤整備量の必要量を定義</a:t>
            </a:r>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pic>
        <p:nvPicPr>
          <p:cNvPr id="52" name="図 51">
            <a:extLst>
              <a:ext uri="{FF2B5EF4-FFF2-40B4-BE49-F238E27FC236}">
                <a16:creationId xmlns:a16="http://schemas.microsoft.com/office/drawing/2014/main" id="{A611942E-92D6-4923-AA7D-6923D89C1E08}"/>
              </a:ext>
            </a:extLst>
          </p:cNvPr>
          <p:cNvPicPr>
            <a:picLocks noChangeAspect="1"/>
          </p:cNvPicPr>
          <p:nvPr/>
        </p:nvPicPr>
        <p:blipFill>
          <a:blip r:embed="rId4"/>
          <a:stretch>
            <a:fillRect/>
          </a:stretch>
        </p:blipFill>
        <p:spPr>
          <a:xfrm>
            <a:off x="10250848" y="4587199"/>
            <a:ext cx="1846800" cy="1080203"/>
          </a:xfrm>
          <a:prstGeom prst="rect">
            <a:avLst/>
          </a:prstGeom>
          <a:ln>
            <a:solidFill>
              <a:schemeClr val="bg2"/>
            </a:solidFill>
          </a:ln>
          <a:effectLst>
            <a:outerShdw blurRad="50800" dist="38100" dir="2700000" algn="tl" rotWithShape="0">
              <a:prstClr val="black">
                <a:alpha val="40000"/>
              </a:prstClr>
            </a:outerShdw>
          </a:effectLst>
        </p:spPr>
      </p:pic>
      <p:sp>
        <p:nvSpPr>
          <p:cNvPr id="57" name="正方形/長方形 56">
            <a:extLst>
              <a:ext uri="{FF2B5EF4-FFF2-40B4-BE49-F238E27FC236}">
                <a16:creationId xmlns:a16="http://schemas.microsoft.com/office/drawing/2014/main" id="{D730A0D9-6B07-4297-9338-BA251EFEB8DF}"/>
              </a:ext>
            </a:extLst>
          </p:cNvPr>
          <p:cNvSpPr/>
          <p:nvPr/>
        </p:nvSpPr>
        <p:spPr>
          <a:xfrm>
            <a:off x="7993476" y="5589462"/>
            <a:ext cx="1662545" cy="379389"/>
          </a:xfrm>
          <a:prstGeom prst="rect">
            <a:avLst/>
          </a:prstGeom>
          <a:noFill/>
          <a:ln>
            <a:noFill/>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defTabSz="914400" rtl="0" eaLnBrk="1" fontAlgn="base" latinLnBrk="0" hangingPunct="1">
              <a:lnSpc>
                <a:spcPct val="90000"/>
              </a:lnSpc>
              <a:spcBef>
                <a:spcPct val="20000"/>
              </a:spcBef>
              <a:spcAft>
                <a:spcPct val="0"/>
              </a:spcAft>
              <a:buClrTx/>
              <a:buSzTx/>
              <a:buFontTx/>
              <a:buNone/>
              <a:tabLst/>
              <a:defRPr/>
            </a:pPr>
            <a:r>
              <a:rPr lang="ja-JP" altLang="en-US" sz="16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④</a:t>
            </a:r>
            <a:r>
              <a:rPr kumimoji="1" lang="ja-JP" altLang="en-US" sz="16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その他の医療計画</a:t>
            </a:r>
          </a:p>
        </p:txBody>
      </p:sp>
      <p:sp>
        <p:nvSpPr>
          <p:cNvPr id="58" name="正方形/長方形 57">
            <a:extLst>
              <a:ext uri="{FF2B5EF4-FFF2-40B4-BE49-F238E27FC236}">
                <a16:creationId xmlns:a16="http://schemas.microsoft.com/office/drawing/2014/main" id="{2F00DA09-CD36-470F-B001-D33D49577A95}"/>
              </a:ext>
            </a:extLst>
          </p:cNvPr>
          <p:cNvSpPr/>
          <p:nvPr/>
        </p:nvSpPr>
        <p:spPr>
          <a:xfrm>
            <a:off x="8032633" y="5947198"/>
            <a:ext cx="2088000" cy="910802"/>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defTabSz="914400" rtl="0" eaLnBrk="1" fontAlgn="base" latinLnBrk="0" hangingPunct="1">
              <a:lnSpc>
                <a:spcPct val="90000"/>
              </a:lnSpc>
              <a:spcBef>
                <a:spcPct val="20000"/>
              </a:spcBef>
              <a:spcAft>
                <a:spcPct val="0"/>
              </a:spcAft>
              <a:buClrTx/>
              <a:buSzTx/>
              <a:buFontTx/>
              <a:buNone/>
              <a:tabLs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医療計画のその他の内容を策定</a:t>
            </a:r>
            <a:endPar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lvl="0" fontAlgn="base">
              <a:lnSpc>
                <a:spcPct val="90000"/>
              </a:lnSpc>
              <a:spcBef>
                <a:spcPct val="20000"/>
              </a:spcBef>
              <a:spcAft>
                <a:spcPct val="0"/>
              </a:spcAf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・基本的な考え方</a:t>
            </a:r>
            <a:endPar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rtl="0" eaLnBrk="1" fontAlgn="base" latinLnBrk="0" hangingPunct="1">
              <a:lnSpc>
                <a:spcPct val="90000"/>
              </a:lnSpc>
              <a:spcBef>
                <a:spcPct val="20000"/>
              </a:spcBef>
              <a:spcAft>
                <a:spcPct val="0"/>
              </a:spcAft>
              <a:buClrTx/>
              <a:buSzTx/>
              <a:buFontTx/>
              <a:buNone/>
              <a:tabLs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・地域の現状の書き込み</a:t>
            </a:r>
            <a:endPar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rtl="0" eaLnBrk="1" fontAlgn="base" latinLnBrk="0" hangingPunct="1">
              <a:lnSpc>
                <a:spcPct val="90000"/>
              </a:lnSpc>
              <a:spcBef>
                <a:spcPct val="20000"/>
              </a:spcBef>
              <a:spcAft>
                <a:spcPct val="0"/>
              </a:spcAft>
              <a:buClrTx/>
              <a:buSzTx/>
              <a:buFontTx/>
              <a:buNone/>
              <a:tabLs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・医療連携体制の書き込み</a:t>
            </a:r>
            <a:endPar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二等辺三角形 59">
            <a:extLst>
              <a:ext uri="{FF2B5EF4-FFF2-40B4-BE49-F238E27FC236}">
                <a16:creationId xmlns:a16="http://schemas.microsoft.com/office/drawing/2014/main" id="{F27813CE-5FEB-4898-B903-77065A0844C0}"/>
              </a:ext>
            </a:extLst>
          </p:cNvPr>
          <p:cNvSpPr/>
          <p:nvPr/>
        </p:nvSpPr>
        <p:spPr>
          <a:xfrm rot="5400000">
            <a:off x="3039949" y="4058952"/>
            <a:ext cx="3893190" cy="165792"/>
          </a:xfrm>
          <a:prstGeom prst="triangle">
            <a:avLst/>
          </a:prstGeom>
          <a:solidFill>
            <a:schemeClr val="bg1">
              <a:lumMod val="85000"/>
            </a:schemeClr>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0" name="正方形/長方形 119">
            <a:extLst>
              <a:ext uri="{FF2B5EF4-FFF2-40B4-BE49-F238E27FC236}">
                <a16:creationId xmlns:a16="http://schemas.microsoft.com/office/drawing/2014/main" id="{D19C53DE-5998-4234-9BA3-E881047C7C35}"/>
              </a:ext>
            </a:extLst>
          </p:cNvPr>
          <p:cNvSpPr/>
          <p:nvPr/>
        </p:nvSpPr>
        <p:spPr>
          <a:xfrm>
            <a:off x="10250848" y="5968851"/>
            <a:ext cx="1846800" cy="818439"/>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eaLnBrk="1" hangingPunct="1">
              <a:lnSpc>
                <a:spcPct val="90000"/>
              </a:lnSpc>
              <a:spcBef>
                <a:spcPct val="20000"/>
              </a:spcBef>
            </a:pPr>
            <a:r>
              <a:rPr kumimoji="1" lang="ja-JP" altLang="en-US" sz="1200" b="0" dirty="0">
                <a:latin typeface="Meiryo UI" panose="020B0604030504040204" pitchFamily="50" charset="-128"/>
                <a:ea typeface="Meiryo UI" panose="020B0604030504040204" pitchFamily="50" charset="-128"/>
                <a:cs typeface="Meiryo UI" panose="020B0604030504040204" pitchFamily="50" charset="-128"/>
              </a:rPr>
              <a:t>医療計画</a:t>
            </a:r>
            <a:endParaRPr kumimoji="1" lang="en-US" altLang="ja-JP" sz="1200" b="0" dirty="0">
              <a:latin typeface="Meiryo UI" panose="020B0604030504040204" pitchFamily="50" charset="-128"/>
              <a:ea typeface="Meiryo UI" panose="020B0604030504040204" pitchFamily="50" charset="-128"/>
              <a:cs typeface="Meiryo UI" panose="020B0604030504040204" pitchFamily="50" charset="-128"/>
            </a:endParaRPr>
          </a:p>
          <a:p>
            <a:pPr algn="ctr" eaLnBrk="1" hangingPunct="1">
              <a:lnSpc>
                <a:spcPct val="90000"/>
              </a:lnSpc>
              <a:spcBef>
                <a:spcPct val="20000"/>
              </a:spcBef>
            </a:pPr>
            <a:endParaRPr kumimoji="1" lang="ja-JP" altLang="en-US" sz="1200" b="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25" name="グループ化 124">
            <a:extLst>
              <a:ext uri="{FF2B5EF4-FFF2-40B4-BE49-F238E27FC236}">
                <a16:creationId xmlns:a16="http://schemas.microsoft.com/office/drawing/2014/main" id="{C519F628-5DF3-4FD4-81E6-AD8A6B00B8BC}"/>
              </a:ext>
            </a:extLst>
          </p:cNvPr>
          <p:cNvGrpSpPr/>
          <p:nvPr/>
        </p:nvGrpSpPr>
        <p:grpSpPr>
          <a:xfrm>
            <a:off x="10319897" y="6077570"/>
            <a:ext cx="1731789" cy="234915"/>
            <a:chOff x="10328843" y="6065824"/>
            <a:chExt cx="1904968" cy="258407"/>
          </a:xfrm>
        </p:grpSpPr>
        <p:pic>
          <p:nvPicPr>
            <p:cNvPr id="121" name="図 120">
              <a:extLst>
                <a:ext uri="{FF2B5EF4-FFF2-40B4-BE49-F238E27FC236}">
                  <a16:creationId xmlns:a16="http://schemas.microsoft.com/office/drawing/2014/main" id="{5714A803-C12D-40F2-B5AA-8386102D8FDC}"/>
                </a:ext>
              </a:extLst>
            </p:cNvPr>
            <p:cNvPicPr>
              <a:picLocks noChangeAspect="1"/>
            </p:cNvPicPr>
            <p:nvPr/>
          </p:nvPicPr>
          <p:blipFill>
            <a:blip r:embed="rId8"/>
            <a:stretch>
              <a:fillRect/>
            </a:stretch>
          </p:blipFill>
          <p:spPr>
            <a:xfrm>
              <a:off x="10895752" y="6065824"/>
              <a:ext cx="671859" cy="258407"/>
            </a:xfrm>
            <a:prstGeom prst="rect">
              <a:avLst/>
            </a:prstGeom>
          </p:spPr>
        </p:pic>
        <p:pic>
          <p:nvPicPr>
            <p:cNvPr id="122" name="図 121">
              <a:extLst>
                <a:ext uri="{FF2B5EF4-FFF2-40B4-BE49-F238E27FC236}">
                  <a16:creationId xmlns:a16="http://schemas.microsoft.com/office/drawing/2014/main" id="{41B10253-5ACA-4AE5-8D0B-F14B6CAA2D19}"/>
                </a:ext>
              </a:extLst>
            </p:cNvPr>
            <p:cNvPicPr>
              <a:picLocks noChangeAspect="1"/>
            </p:cNvPicPr>
            <p:nvPr/>
          </p:nvPicPr>
          <p:blipFill rotWithShape="1">
            <a:blip r:embed="rId9"/>
            <a:srcRect t="-1" r="43944" b="-9609"/>
            <a:stretch/>
          </p:blipFill>
          <p:spPr>
            <a:xfrm>
              <a:off x="10328843" y="6069570"/>
              <a:ext cx="649885" cy="250914"/>
            </a:xfrm>
            <a:prstGeom prst="rect">
              <a:avLst/>
            </a:prstGeom>
          </p:spPr>
        </p:pic>
        <p:pic>
          <p:nvPicPr>
            <p:cNvPr id="123" name="図 122">
              <a:extLst>
                <a:ext uri="{FF2B5EF4-FFF2-40B4-BE49-F238E27FC236}">
                  <a16:creationId xmlns:a16="http://schemas.microsoft.com/office/drawing/2014/main" id="{4F2087BD-F8BB-450B-BE6B-CC62E76DB9F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1549565" y="6085059"/>
              <a:ext cx="684246" cy="219936"/>
            </a:xfrm>
            <a:prstGeom prst="rect">
              <a:avLst/>
            </a:prstGeom>
          </p:spPr>
        </p:pic>
      </p:grpSp>
      <p:sp>
        <p:nvSpPr>
          <p:cNvPr id="24" name="正方形/長方形 23">
            <a:extLst>
              <a:ext uri="{FF2B5EF4-FFF2-40B4-BE49-F238E27FC236}">
                <a16:creationId xmlns:a16="http://schemas.microsoft.com/office/drawing/2014/main" id="{627A2CC8-635B-4FE5-BEFB-CA39CDEA12FD}"/>
              </a:ext>
            </a:extLst>
          </p:cNvPr>
          <p:cNvSpPr/>
          <p:nvPr/>
        </p:nvSpPr>
        <p:spPr>
          <a:xfrm>
            <a:off x="8032633" y="2860860"/>
            <a:ext cx="1662545" cy="379389"/>
          </a:xfrm>
          <a:prstGeom prst="rect">
            <a:avLst/>
          </a:prstGeom>
          <a:noFill/>
          <a:ln>
            <a:noFill/>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defTabSz="914400" rtl="0" eaLnBrk="1" fontAlgn="base" latinLnBrk="0" hangingPunct="1">
              <a:lnSpc>
                <a:spcPct val="90000"/>
              </a:lnSpc>
              <a:spcBef>
                <a:spcPct val="20000"/>
              </a:spcBef>
              <a:spcAft>
                <a:spcPct val="0"/>
              </a:spcAft>
              <a:buClrTx/>
              <a:buSzTx/>
              <a:buFontTx/>
              <a:buNone/>
              <a:tabLst/>
              <a:defRPr/>
            </a:pPr>
            <a:r>
              <a:rPr lang="ja-JP" altLang="en-US" sz="16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a:t>
            </a:r>
            <a:r>
              <a:rPr kumimoji="1" lang="ja-JP" altLang="en-US" sz="16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医療機能一覧表</a:t>
            </a:r>
          </a:p>
        </p:txBody>
      </p:sp>
      <p:sp>
        <p:nvSpPr>
          <p:cNvPr id="39" name="正方形/長方形 38">
            <a:extLst>
              <a:ext uri="{FF2B5EF4-FFF2-40B4-BE49-F238E27FC236}">
                <a16:creationId xmlns:a16="http://schemas.microsoft.com/office/drawing/2014/main" id="{2959AB28-2874-46DF-AA9C-B573A201023F}"/>
              </a:ext>
            </a:extLst>
          </p:cNvPr>
          <p:cNvSpPr/>
          <p:nvPr/>
        </p:nvSpPr>
        <p:spPr>
          <a:xfrm>
            <a:off x="8032633" y="3332816"/>
            <a:ext cx="2212850" cy="828000"/>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fontAlgn="base">
              <a:lnSpc>
                <a:spcPct val="90000"/>
              </a:lnSpc>
              <a:spcBef>
                <a:spcPct val="20000"/>
              </a:spcBef>
              <a:spcAft>
                <a:spcPct val="0"/>
              </a:spcAf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以下の機能を担う医療機関を定義</a:t>
            </a:r>
            <a:endPar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lvl="0" fontAlgn="base">
              <a:lnSpc>
                <a:spcPct val="90000"/>
              </a:lnSpc>
              <a:spcBef>
                <a:spcPct val="20000"/>
              </a:spcBef>
              <a:spcAft>
                <a:spcPct val="0"/>
              </a:spcAf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☆：都道府県拠点機能</a:t>
            </a:r>
            <a:endPar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lvl="0" fontAlgn="base">
              <a:lnSpc>
                <a:spcPct val="90000"/>
              </a:lnSpc>
              <a:spcBef>
                <a:spcPct val="20000"/>
              </a:spcBef>
              <a:spcAft>
                <a:spcPct val="0"/>
              </a:spcAf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◎：地域連携拠点機能</a:t>
            </a:r>
            <a:endPar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lvl="0" fontAlgn="base">
              <a:lnSpc>
                <a:spcPct val="90000"/>
              </a:lnSpc>
              <a:spcBef>
                <a:spcPct val="20000"/>
              </a:spcBef>
              <a:spcAft>
                <a:spcPct val="0"/>
              </a:spcAf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〇：地域精神科医療提供機能</a:t>
            </a:r>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5" name="グループ化 54">
            <a:extLst>
              <a:ext uri="{FF2B5EF4-FFF2-40B4-BE49-F238E27FC236}">
                <a16:creationId xmlns:a16="http://schemas.microsoft.com/office/drawing/2014/main" id="{A950CD43-75A9-4884-AF3F-7481B31DB5ED}"/>
              </a:ext>
            </a:extLst>
          </p:cNvPr>
          <p:cNvGrpSpPr/>
          <p:nvPr/>
        </p:nvGrpSpPr>
        <p:grpSpPr>
          <a:xfrm>
            <a:off x="10272779" y="2898357"/>
            <a:ext cx="1847599" cy="1368000"/>
            <a:chOff x="10272779" y="1601810"/>
            <a:chExt cx="1847599" cy="1368000"/>
          </a:xfrm>
        </p:grpSpPr>
        <p:pic>
          <p:nvPicPr>
            <p:cNvPr id="18" name="図 17">
              <a:extLst>
                <a:ext uri="{FF2B5EF4-FFF2-40B4-BE49-F238E27FC236}">
                  <a16:creationId xmlns:a16="http://schemas.microsoft.com/office/drawing/2014/main" id="{41948B9A-F4E5-4DE4-A403-E1BB1F637CFF}"/>
                </a:ext>
              </a:extLst>
            </p:cNvPr>
            <p:cNvPicPr>
              <a:picLocks noChangeAspect="1"/>
            </p:cNvPicPr>
            <p:nvPr/>
          </p:nvPicPr>
          <p:blipFill>
            <a:blip r:embed="rId11"/>
            <a:stretch>
              <a:fillRect/>
            </a:stretch>
          </p:blipFill>
          <p:spPr>
            <a:xfrm>
              <a:off x="10272779" y="1628083"/>
              <a:ext cx="1847599" cy="1319715"/>
            </a:xfrm>
            <a:prstGeom prst="rect">
              <a:avLst/>
            </a:prstGeom>
            <a:ln>
              <a:solidFill>
                <a:schemeClr val="bg2"/>
              </a:solidFill>
            </a:ln>
            <a:effectLst>
              <a:outerShdw blurRad="50800" dist="38100" dir="2700000" algn="tl" rotWithShape="0">
                <a:prstClr val="black">
                  <a:alpha val="40000"/>
                </a:prstClr>
              </a:outerShdw>
            </a:effectLst>
          </p:spPr>
        </p:pic>
        <p:sp>
          <p:nvSpPr>
            <p:cNvPr id="42" name="正方形/長方形 41">
              <a:extLst>
                <a:ext uri="{FF2B5EF4-FFF2-40B4-BE49-F238E27FC236}">
                  <a16:creationId xmlns:a16="http://schemas.microsoft.com/office/drawing/2014/main" id="{7190CBF7-B800-48CC-AE1C-F4265F301A6A}"/>
                </a:ext>
              </a:extLst>
            </p:cNvPr>
            <p:cNvSpPr/>
            <p:nvPr/>
          </p:nvSpPr>
          <p:spPr>
            <a:xfrm>
              <a:off x="10462675" y="1601810"/>
              <a:ext cx="1657703" cy="1368000"/>
            </a:xfrm>
            <a:prstGeom prst="rect">
              <a:avLst/>
            </a:prstGeom>
            <a:noFill/>
            <a:ln w="28575">
              <a:solidFill>
                <a:srgbClr val="FFC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26" name="楕円 125">
            <a:extLst>
              <a:ext uri="{FF2B5EF4-FFF2-40B4-BE49-F238E27FC236}">
                <a16:creationId xmlns:a16="http://schemas.microsoft.com/office/drawing/2014/main" id="{6E909622-A514-4837-8CD4-BE3D71D49708}"/>
              </a:ext>
            </a:extLst>
          </p:cNvPr>
          <p:cNvSpPr/>
          <p:nvPr/>
        </p:nvSpPr>
        <p:spPr>
          <a:xfrm>
            <a:off x="10779243" y="3356475"/>
            <a:ext cx="1123047" cy="642246"/>
          </a:xfrm>
          <a:prstGeom prst="ellipse">
            <a:avLst/>
          </a:prstGeom>
          <a:solidFill>
            <a:schemeClr val="accent1">
              <a:lumMod val="20000"/>
              <a:lumOff val="80000"/>
            </a:schemeClr>
          </a:solidFill>
          <a:ln>
            <a:solidFill>
              <a:schemeClr val="accent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400" b="0" dirty="0">
                <a:latin typeface="Meiryo UI" panose="020B0604030504040204" pitchFamily="50" charset="-128"/>
                <a:ea typeface="Meiryo UI" panose="020B0604030504040204" pitchFamily="50" charset="-128"/>
                <a:cs typeface="Meiryo UI" panose="020B0604030504040204" pitchFamily="50" charset="-128"/>
              </a:rPr>
              <a:t>医療体制</a:t>
            </a:r>
          </a:p>
        </p:txBody>
      </p:sp>
      <p:sp>
        <p:nvSpPr>
          <p:cNvPr id="25" name="正方形/長方形 24">
            <a:extLst>
              <a:ext uri="{FF2B5EF4-FFF2-40B4-BE49-F238E27FC236}">
                <a16:creationId xmlns:a16="http://schemas.microsoft.com/office/drawing/2014/main" id="{AC667E5A-A6DD-4D5B-9BAC-DA7C9B6C3862}"/>
              </a:ext>
            </a:extLst>
          </p:cNvPr>
          <p:cNvSpPr/>
          <p:nvPr/>
        </p:nvSpPr>
        <p:spPr>
          <a:xfrm>
            <a:off x="8032633" y="1446874"/>
            <a:ext cx="1662545" cy="379389"/>
          </a:xfrm>
          <a:prstGeom prst="rect">
            <a:avLst/>
          </a:prstGeom>
          <a:noFill/>
          <a:ln>
            <a:noFill/>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defTabSz="914400" rtl="0" eaLnBrk="1" fontAlgn="base" latinLnBrk="0" hangingPunct="1">
              <a:lnSpc>
                <a:spcPct val="90000"/>
              </a:lnSpc>
              <a:spcBef>
                <a:spcPct val="20000"/>
              </a:spcBef>
              <a:spcAft>
                <a:spcPct val="0"/>
              </a:spcAft>
              <a:buClrTx/>
              <a:buSzTx/>
              <a:buFontTx/>
              <a:buNone/>
              <a:tabLst/>
              <a:defRPr/>
            </a:pPr>
            <a:r>
              <a:rPr kumimoji="1" lang="ja-JP" altLang="en-US" sz="1600" b="1"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①精神医療圏</a:t>
            </a:r>
          </a:p>
        </p:txBody>
      </p:sp>
      <p:sp>
        <p:nvSpPr>
          <p:cNvPr id="40" name="正方形/長方形 39">
            <a:extLst>
              <a:ext uri="{FF2B5EF4-FFF2-40B4-BE49-F238E27FC236}">
                <a16:creationId xmlns:a16="http://schemas.microsoft.com/office/drawing/2014/main" id="{E5EC50A4-027C-43F9-96D0-CD2426D658F3}"/>
              </a:ext>
            </a:extLst>
          </p:cNvPr>
          <p:cNvSpPr/>
          <p:nvPr/>
        </p:nvSpPr>
        <p:spPr>
          <a:xfrm>
            <a:off x="8032633" y="1802722"/>
            <a:ext cx="2212850" cy="828000"/>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fontAlgn="base">
              <a:lnSpc>
                <a:spcPct val="90000"/>
              </a:lnSpc>
              <a:spcBef>
                <a:spcPct val="20000"/>
              </a:spcBef>
              <a:spcAft>
                <a:spcPct val="0"/>
              </a:spcAf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二次医療圏を基本とした精神医療圏を定義</a:t>
            </a:r>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6" name="グループ化 55">
            <a:extLst>
              <a:ext uri="{FF2B5EF4-FFF2-40B4-BE49-F238E27FC236}">
                <a16:creationId xmlns:a16="http://schemas.microsoft.com/office/drawing/2014/main" id="{8EBBEE84-42DA-42C1-A1D1-A6BA065BD5C6}"/>
              </a:ext>
            </a:extLst>
          </p:cNvPr>
          <p:cNvGrpSpPr/>
          <p:nvPr/>
        </p:nvGrpSpPr>
        <p:grpSpPr>
          <a:xfrm>
            <a:off x="10250848" y="1468886"/>
            <a:ext cx="1847599" cy="1368000"/>
            <a:chOff x="10250848" y="3450450"/>
            <a:chExt cx="1847599" cy="1368000"/>
          </a:xfrm>
        </p:grpSpPr>
        <p:pic>
          <p:nvPicPr>
            <p:cNvPr id="41" name="図 40">
              <a:extLst>
                <a:ext uri="{FF2B5EF4-FFF2-40B4-BE49-F238E27FC236}">
                  <a16:creationId xmlns:a16="http://schemas.microsoft.com/office/drawing/2014/main" id="{9897B42D-32DB-4E39-9EE0-DFD84189ECBC}"/>
                </a:ext>
              </a:extLst>
            </p:cNvPr>
            <p:cNvPicPr>
              <a:picLocks noChangeAspect="1"/>
            </p:cNvPicPr>
            <p:nvPr/>
          </p:nvPicPr>
          <p:blipFill>
            <a:blip r:embed="rId11"/>
            <a:stretch>
              <a:fillRect/>
            </a:stretch>
          </p:blipFill>
          <p:spPr>
            <a:xfrm>
              <a:off x="10250848" y="3469155"/>
              <a:ext cx="1847599" cy="1319715"/>
            </a:xfrm>
            <a:prstGeom prst="rect">
              <a:avLst/>
            </a:prstGeom>
            <a:ln>
              <a:solidFill>
                <a:schemeClr val="bg2"/>
              </a:solidFill>
            </a:ln>
            <a:effectLst>
              <a:outerShdw blurRad="50800" dist="38100" dir="2700000" algn="tl" rotWithShape="0">
                <a:prstClr val="black">
                  <a:alpha val="40000"/>
                </a:prstClr>
              </a:outerShdw>
            </a:effectLst>
          </p:spPr>
        </p:pic>
        <p:sp>
          <p:nvSpPr>
            <p:cNvPr id="43" name="正方形/長方形 42">
              <a:extLst>
                <a:ext uri="{FF2B5EF4-FFF2-40B4-BE49-F238E27FC236}">
                  <a16:creationId xmlns:a16="http://schemas.microsoft.com/office/drawing/2014/main" id="{D098CA3D-3BE4-4CA1-ADDA-8CF7713A821C}"/>
                </a:ext>
              </a:extLst>
            </p:cNvPr>
            <p:cNvSpPr/>
            <p:nvPr/>
          </p:nvSpPr>
          <p:spPr>
            <a:xfrm>
              <a:off x="10250848" y="3450450"/>
              <a:ext cx="216000" cy="1368000"/>
            </a:xfrm>
            <a:prstGeom prst="rect">
              <a:avLst/>
            </a:prstGeom>
            <a:noFill/>
            <a:ln w="28575">
              <a:solidFill>
                <a:srgbClr val="FFC000"/>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27" name="楕円 126">
            <a:extLst>
              <a:ext uri="{FF2B5EF4-FFF2-40B4-BE49-F238E27FC236}">
                <a16:creationId xmlns:a16="http://schemas.microsoft.com/office/drawing/2014/main" id="{1693758A-C20F-4FB3-A3C2-44285DCAACAD}"/>
              </a:ext>
            </a:extLst>
          </p:cNvPr>
          <p:cNvSpPr/>
          <p:nvPr/>
        </p:nvSpPr>
        <p:spPr>
          <a:xfrm>
            <a:off x="10779243" y="1895599"/>
            <a:ext cx="1123047" cy="642246"/>
          </a:xfrm>
          <a:prstGeom prst="ellipse">
            <a:avLst/>
          </a:prstGeom>
          <a:solidFill>
            <a:schemeClr val="accent1">
              <a:lumMod val="20000"/>
              <a:lumOff val="80000"/>
            </a:schemeClr>
          </a:solidFill>
          <a:ln>
            <a:solidFill>
              <a:schemeClr val="accent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400" b="0" dirty="0">
                <a:latin typeface="Meiryo UI" panose="020B0604030504040204" pitchFamily="50" charset="-128"/>
                <a:ea typeface="Meiryo UI" panose="020B0604030504040204" pitchFamily="50" charset="-128"/>
                <a:cs typeface="Meiryo UI" panose="020B0604030504040204" pitchFamily="50" charset="-128"/>
              </a:rPr>
              <a:t>医療圏</a:t>
            </a:r>
          </a:p>
        </p:txBody>
      </p:sp>
      <p:sp>
        <p:nvSpPr>
          <p:cNvPr id="128" name="楕円 127">
            <a:extLst>
              <a:ext uri="{FF2B5EF4-FFF2-40B4-BE49-F238E27FC236}">
                <a16:creationId xmlns:a16="http://schemas.microsoft.com/office/drawing/2014/main" id="{DFFAA5F8-0812-46C1-9138-DEAB31844F33}"/>
              </a:ext>
            </a:extLst>
          </p:cNvPr>
          <p:cNvSpPr/>
          <p:nvPr/>
        </p:nvSpPr>
        <p:spPr>
          <a:xfrm>
            <a:off x="10779243" y="4806177"/>
            <a:ext cx="1123047" cy="642246"/>
          </a:xfrm>
          <a:prstGeom prst="ellipse">
            <a:avLst/>
          </a:prstGeom>
          <a:solidFill>
            <a:schemeClr val="accent1">
              <a:lumMod val="20000"/>
              <a:lumOff val="80000"/>
            </a:schemeClr>
          </a:solidFill>
          <a:ln>
            <a:solidFill>
              <a:schemeClr val="accent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基盤整備</a:t>
            </a:r>
            <a:br>
              <a:rPr lang="en-US" altLang="ja-JP" sz="1400" dirty="0">
                <a:latin typeface="Meiryo UI" panose="020B0604030504040204" pitchFamily="50" charset="-128"/>
                <a:ea typeface="Meiryo UI" panose="020B0604030504040204" pitchFamily="50" charset="-128"/>
                <a:cs typeface="Meiryo UI" panose="020B0604030504040204" pitchFamily="50" charset="-128"/>
              </a:rPr>
            </a:b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基準病床</a:t>
            </a:r>
          </a:p>
        </p:txBody>
      </p:sp>
      <p:sp>
        <p:nvSpPr>
          <p:cNvPr id="129" name="楕円 128">
            <a:extLst>
              <a:ext uri="{FF2B5EF4-FFF2-40B4-BE49-F238E27FC236}">
                <a16:creationId xmlns:a16="http://schemas.microsoft.com/office/drawing/2014/main" id="{A2BABD9B-3E0A-48F0-9B8A-4A0D165319D2}"/>
              </a:ext>
            </a:extLst>
          </p:cNvPr>
          <p:cNvSpPr/>
          <p:nvPr/>
        </p:nvSpPr>
        <p:spPr>
          <a:xfrm>
            <a:off x="11511183" y="1088285"/>
            <a:ext cx="609195" cy="272376"/>
          </a:xfrm>
          <a:prstGeom prst="ellipse">
            <a:avLst/>
          </a:prstGeom>
          <a:solidFill>
            <a:schemeClr val="accent1">
              <a:lumMod val="20000"/>
              <a:lumOff val="80000"/>
            </a:schemeClr>
          </a:solidFill>
          <a:ln>
            <a:solidFill>
              <a:schemeClr val="accent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200" b="0" dirty="0">
                <a:latin typeface="Meiryo UI" panose="020B0604030504040204" pitchFamily="50" charset="-128"/>
                <a:ea typeface="Meiryo UI" panose="020B0604030504040204" pitchFamily="50" charset="-128"/>
                <a:cs typeface="Meiryo UI" panose="020B0604030504040204" pitchFamily="50" charset="-128"/>
              </a:rPr>
              <a:t>観点</a:t>
            </a:r>
          </a:p>
        </p:txBody>
      </p:sp>
      <p:cxnSp>
        <p:nvCxnSpPr>
          <p:cNvPr id="31" name="直線コネクタ 30">
            <a:extLst>
              <a:ext uri="{FF2B5EF4-FFF2-40B4-BE49-F238E27FC236}">
                <a16:creationId xmlns:a16="http://schemas.microsoft.com/office/drawing/2014/main" id="{968EC3D0-0896-4EB6-ABCD-697CC0824C58}"/>
              </a:ext>
            </a:extLst>
          </p:cNvPr>
          <p:cNvCxnSpPr/>
          <p:nvPr/>
        </p:nvCxnSpPr>
        <p:spPr bwMode="auto">
          <a:xfrm>
            <a:off x="5203700" y="4331989"/>
            <a:ext cx="6876000" cy="0"/>
          </a:xfrm>
          <a:prstGeom prst="line">
            <a:avLst/>
          </a:prstGeom>
          <a:noFill/>
          <a:ln w="12700"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61" name="二等辺三角形 60">
            <a:extLst>
              <a:ext uri="{FF2B5EF4-FFF2-40B4-BE49-F238E27FC236}">
                <a16:creationId xmlns:a16="http://schemas.microsoft.com/office/drawing/2014/main" id="{B0F8CCAC-5573-453D-9F3B-DDC6C89E0AEE}"/>
              </a:ext>
            </a:extLst>
          </p:cNvPr>
          <p:cNvSpPr/>
          <p:nvPr/>
        </p:nvSpPr>
        <p:spPr>
          <a:xfrm rot="5400000">
            <a:off x="5976434" y="4058952"/>
            <a:ext cx="3893190" cy="165792"/>
          </a:xfrm>
          <a:prstGeom prst="triangle">
            <a:avLst/>
          </a:prstGeom>
          <a:solidFill>
            <a:schemeClr val="bg1">
              <a:lumMod val="85000"/>
            </a:schemeClr>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9" name="グループ化 8">
            <a:extLst>
              <a:ext uri="{FF2B5EF4-FFF2-40B4-BE49-F238E27FC236}">
                <a16:creationId xmlns:a16="http://schemas.microsoft.com/office/drawing/2014/main" id="{D3BF3100-8627-41ED-9524-633BA18E8F36}"/>
              </a:ext>
            </a:extLst>
          </p:cNvPr>
          <p:cNvGrpSpPr/>
          <p:nvPr/>
        </p:nvGrpSpPr>
        <p:grpSpPr>
          <a:xfrm>
            <a:off x="5767784" y="3596247"/>
            <a:ext cx="1374005" cy="938166"/>
            <a:chOff x="5623514" y="2299474"/>
            <a:chExt cx="1662545" cy="1248699"/>
          </a:xfrm>
        </p:grpSpPr>
        <p:grpSp>
          <p:nvGrpSpPr>
            <p:cNvPr id="4" name="グループ化 3">
              <a:extLst>
                <a:ext uri="{FF2B5EF4-FFF2-40B4-BE49-F238E27FC236}">
                  <a16:creationId xmlns:a16="http://schemas.microsoft.com/office/drawing/2014/main" id="{CE80F9F2-4540-4F59-9AA6-024504EBB740}"/>
                </a:ext>
              </a:extLst>
            </p:cNvPr>
            <p:cNvGrpSpPr/>
            <p:nvPr/>
          </p:nvGrpSpPr>
          <p:grpSpPr>
            <a:xfrm>
              <a:off x="6218099" y="2703255"/>
              <a:ext cx="473375" cy="844918"/>
              <a:chOff x="5589098" y="4559583"/>
              <a:chExt cx="572784" cy="1022351"/>
            </a:xfrm>
          </p:grpSpPr>
          <p:sp>
            <p:nvSpPr>
              <p:cNvPr id="5" name="楕円 4">
                <a:extLst>
                  <a:ext uri="{FF2B5EF4-FFF2-40B4-BE49-F238E27FC236}">
                    <a16:creationId xmlns:a16="http://schemas.microsoft.com/office/drawing/2014/main" id="{5AFED58B-9BBF-436C-8F00-F4D2C8CCEAA9}"/>
                  </a:ext>
                </a:extLst>
              </p:cNvPr>
              <p:cNvSpPr/>
              <p:nvPr/>
            </p:nvSpPr>
            <p:spPr>
              <a:xfrm>
                <a:off x="5623135" y="4559583"/>
                <a:ext cx="504710" cy="492019"/>
              </a:xfrm>
              <a:prstGeom prst="ellipse">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二等辺三角形 5">
                <a:extLst>
                  <a:ext uri="{FF2B5EF4-FFF2-40B4-BE49-F238E27FC236}">
                    <a16:creationId xmlns:a16="http://schemas.microsoft.com/office/drawing/2014/main" id="{867D9C1F-7951-4E04-9677-2ECF8F0A17E6}"/>
                  </a:ext>
                </a:extLst>
              </p:cNvPr>
              <p:cNvSpPr/>
              <p:nvPr/>
            </p:nvSpPr>
            <p:spPr>
              <a:xfrm>
                <a:off x="5589098" y="5051602"/>
                <a:ext cx="572784" cy="530332"/>
              </a:xfrm>
              <a:prstGeom prst="triangle">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7" name="正方形/長方形 6">
              <a:extLst>
                <a:ext uri="{FF2B5EF4-FFF2-40B4-BE49-F238E27FC236}">
                  <a16:creationId xmlns:a16="http://schemas.microsoft.com/office/drawing/2014/main" id="{7C524E70-C3F3-403C-8B51-090DD402E756}"/>
                </a:ext>
              </a:extLst>
            </p:cNvPr>
            <p:cNvSpPr/>
            <p:nvPr/>
          </p:nvSpPr>
          <p:spPr>
            <a:xfrm>
              <a:off x="5623514" y="2299474"/>
              <a:ext cx="1662545" cy="379389"/>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都道府県 担当者</a:t>
              </a:r>
            </a:p>
          </p:txBody>
        </p:sp>
      </p:grpSp>
      <p:sp>
        <p:nvSpPr>
          <p:cNvPr id="70" name="矢印: 右 69">
            <a:extLst>
              <a:ext uri="{FF2B5EF4-FFF2-40B4-BE49-F238E27FC236}">
                <a16:creationId xmlns:a16="http://schemas.microsoft.com/office/drawing/2014/main" id="{72BE84EF-5325-48EE-937E-976C92C81665}"/>
              </a:ext>
            </a:extLst>
          </p:cNvPr>
          <p:cNvSpPr/>
          <p:nvPr/>
        </p:nvSpPr>
        <p:spPr>
          <a:xfrm>
            <a:off x="5128850" y="4931810"/>
            <a:ext cx="2651872" cy="1085501"/>
          </a:xfrm>
          <a:prstGeom prst="rightArrow">
            <a:avLst/>
          </a:prstGeom>
          <a:solidFill>
            <a:schemeClr val="accent1">
              <a:lumMod val="20000"/>
              <a:lumOff val="80000"/>
            </a:schemeClr>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正方形/長方形 70">
            <a:extLst>
              <a:ext uri="{FF2B5EF4-FFF2-40B4-BE49-F238E27FC236}">
                <a16:creationId xmlns:a16="http://schemas.microsoft.com/office/drawing/2014/main" id="{C502103B-D065-4DC3-815F-FC4AB53AB00C}"/>
              </a:ext>
            </a:extLst>
          </p:cNvPr>
          <p:cNvSpPr/>
          <p:nvPr/>
        </p:nvSpPr>
        <p:spPr>
          <a:xfrm>
            <a:off x="5116013" y="4634712"/>
            <a:ext cx="2677546" cy="223532"/>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fontAlgn="base">
              <a:lnSpc>
                <a:spcPct val="90000"/>
              </a:lnSpc>
              <a:spcBef>
                <a:spcPct val="20000"/>
              </a:spcBef>
              <a:spcAft>
                <a:spcPct val="0"/>
              </a:spcAf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以下の方法で③を作成</a:t>
            </a:r>
            <a:endPar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64" name="グループ化 63">
            <a:extLst>
              <a:ext uri="{FF2B5EF4-FFF2-40B4-BE49-F238E27FC236}">
                <a16:creationId xmlns:a16="http://schemas.microsoft.com/office/drawing/2014/main" id="{9C8B2FAD-DD92-4D73-91CF-9EDB536BC7B4}"/>
              </a:ext>
            </a:extLst>
          </p:cNvPr>
          <p:cNvGrpSpPr/>
          <p:nvPr/>
        </p:nvGrpSpPr>
        <p:grpSpPr>
          <a:xfrm>
            <a:off x="9749096" y="162960"/>
            <a:ext cx="2442904" cy="302805"/>
            <a:chOff x="8112864" y="141043"/>
            <a:chExt cx="3207178" cy="366395"/>
          </a:xfrm>
        </p:grpSpPr>
        <p:sp>
          <p:nvSpPr>
            <p:cNvPr id="65" name="矢印: 五方向 64">
              <a:extLst>
                <a:ext uri="{FF2B5EF4-FFF2-40B4-BE49-F238E27FC236}">
                  <a16:creationId xmlns:a16="http://schemas.microsoft.com/office/drawing/2014/main" id="{3ED30155-F211-483A-861C-BC2F1B7BEBC3}"/>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矢印: 五方向 65">
              <a:extLst>
                <a:ext uri="{FF2B5EF4-FFF2-40B4-BE49-F238E27FC236}">
                  <a16:creationId xmlns:a16="http://schemas.microsoft.com/office/drawing/2014/main" id="{255FB44D-1A68-462A-8B8C-B671A3D77D88}"/>
                </a:ext>
              </a:extLst>
            </p:cNvPr>
            <p:cNvSpPr/>
            <p:nvPr/>
          </p:nvSpPr>
          <p:spPr>
            <a:xfrm>
              <a:off x="8909507"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67" name="矢印: 五方向 66">
              <a:extLst>
                <a:ext uri="{FF2B5EF4-FFF2-40B4-BE49-F238E27FC236}">
                  <a16:creationId xmlns:a16="http://schemas.microsoft.com/office/drawing/2014/main" id="{4E84C186-B04B-4088-AB28-B3A513F49D89}"/>
                </a:ext>
              </a:extLst>
            </p:cNvPr>
            <p:cNvSpPr/>
            <p:nvPr/>
          </p:nvSpPr>
          <p:spPr>
            <a:xfrm>
              <a:off x="9706150"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68" name="矢印: 五方向 67">
              <a:extLst>
                <a:ext uri="{FF2B5EF4-FFF2-40B4-BE49-F238E27FC236}">
                  <a16:creationId xmlns:a16="http://schemas.microsoft.com/office/drawing/2014/main" id="{50826D2C-069B-4CEE-A574-FB0CB1374FFB}"/>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72" name="正方形/長方形 71">
            <a:extLst>
              <a:ext uri="{FF2B5EF4-FFF2-40B4-BE49-F238E27FC236}">
                <a16:creationId xmlns:a16="http://schemas.microsoft.com/office/drawing/2014/main" id="{4BB6A310-0422-463C-BA72-46F2AF4B68CE}"/>
              </a:ext>
            </a:extLst>
          </p:cNvPr>
          <p:cNvSpPr/>
          <p:nvPr/>
        </p:nvSpPr>
        <p:spPr>
          <a:xfrm>
            <a:off x="5093307" y="4945122"/>
            <a:ext cx="2771758" cy="955063"/>
          </a:xfrm>
          <a:prstGeom prst="rect">
            <a:avLst/>
          </a:prstGeom>
          <a:noFill/>
          <a:ln>
            <a:noFill/>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lvl="0" fontAlgn="base">
              <a:lnSpc>
                <a:spcPct val="90000"/>
              </a:lnSpc>
              <a:spcBef>
                <a:spcPct val="20000"/>
              </a:spcBef>
              <a:spcAft>
                <a:spcPct val="0"/>
              </a:spcAft>
              <a:defRPr/>
            </a:pPr>
            <a:r>
              <a:rPr lang="ja-JP" altLang="en-US" sz="12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市区町村単位の地域基盤整備量を算出</a:t>
            </a:r>
            <a:endParaRPr lang="en-US" altLang="ja-JP" sz="12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lvl="0" fontAlgn="base">
              <a:lnSpc>
                <a:spcPct val="90000"/>
              </a:lnSpc>
              <a:spcBef>
                <a:spcPct val="20000"/>
              </a:spcBef>
              <a:spcAft>
                <a:spcPct val="0"/>
              </a:spcAf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630</a:t>
            </a: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調査結果の市区町村ごとの住所地別 長期入院患者に基づき按分</a:t>
            </a:r>
            <a:endPar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lvl="0" fontAlgn="base">
              <a:lnSpc>
                <a:spcPct val="90000"/>
              </a:lnSpc>
              <a:spcBef>
                <a:spcPct val="20000"/>
              </a:spcBef>
              <a:spcAft>
                <a:spcPct val="0"/>
              </a:spcAf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・市町村の人口に基づき按分</a:t>
            </a:r>
            <a:endParaRPr lang="en-US" altLang="ja-JP"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正方形/長方形 73">
            <a:extLst>
              <a:ext uri="{FF2B5EF4-FFF2-40B4-BE49-F238E27FC236}">
                <a16:creationId xmlns:a16="http://schemas.microsoft.com/office/drawing/2014/main" id="{4ED4E50C-8644-469E-B072-891B12EC2C1F}"/>
              </a:ext>
            </a:extLst>
          </p:cNvPr>
          <p:cNvSpPr/>
          <p:nvPr/>
        </p:nvSpPr>
        <p:spPr>
          <a:xfrm>
            <a:off x="5116013" y="6141091"/>
            <a:ext cx="2677546" cy="223532"/>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fontAlgn="base">
              <a:lnSpc>
                <a:spcPct val="90000"/>
              </a:lnSpc>
              <a:spcBef>
                <a:spcPct val="20000"/>
              </a:spcBef>
              <a:spcAft>
                <a:spcPct val="0"/>
              </a:spcAft>
              <a:defRPr/>
            </a:pPr>
            <a:r>
              <a:rPr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その後④を作成</a:t>
            </a:r>
          </a:p>
        </p:txBody>
      </p:sp>
      <p:sp>
        <p:nvSpPr>
          <p:cNvPr id="75" name="正方形/長方形 74">
            <a:extLst>
              <a:ext uri="{FF2B5EF4-FFF2-40B4-BE49-F238E27FC236}">
                <a16:creationId xmlns:a16="http://schemas.microsoft.com/office/drawing/2014/main" id="{721B8B6B-43F1-4E07-A1BA-864C6FA9ED0F}"/>
              </a:ext>
            </a:extLst>
          </p:cNvPr>
          <p:cNvSpPr/>
          <p:nvPr/>
        </p:nvSpPr>
        <p:spPr>
          <a:xfrm>
            <a:off x="318497" y="6696960"/>
            <a:ext cx="7200000" cy="161040"/>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nSpc>
                <a:spcPct val="90000"/>
              </a:lnSpc>
              <a:spcBef>
                <a:spcPct val="20000"/>
              </a:spcBef>
            </a:pPr>
            <a:r>
              <a:rPr kumimoji="1" lang="en-US" altLang="ja-JP" sz="1050" b="0" dirty="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050" b="0" baseline="30000" dirty="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50" b="0" dirty="0">
                <a:latin typeface="Meiryo UI" panose="020B0604030504040204" pitchFamily="50" charset="-128"/>
                <a:ea typeface="Meiryo UI" panose="020B0604030504040204" pitchFamily="50" charset="-128"/>
                <a:cs typeface="Meiryo UI" panose="020B0604030504040204" pitchFamily="50" charset="-128"/>
              </a:rPr>
              <a:t>医療従事者向けの、疾患ごとに対応した研修 </a:t>
            </a:r>
            <a:r>
              <a:rPr kumimoji="1" lang="en-US" altLang="ja-JP" sz="1050" b="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1050" b="0" dirty="0">
                <a:latin typeface="Meiryo UI" panose="020B0604030504040204" pitchFamily="50" charset="-128"/>
                <a:ea typeface="Meiryo UI" panose="020B0604030504040204" pitchFamily="50" charset="-128"/>
                <a:cs typeface="Meiryo UI" panose="020B0604030504040204" pitchFamily="50" charset="-128"/>
              </a:rPr>
              <a:t>:</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「認知療法・認知行動療法」の施設基準に定められている研修 等</a:t>
            </a:r>
            <a:r>
              <a:rPr kumimoji="1" lang="en-US" altLang="ja-JP" sz="1050" b="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050" b="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847918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7B81C3-481A-45C4-B8A6-B946687465A4}"/>
              </a:ext>
            </a:extLst>
          </p:cNvPr>
          <p:cNvSpPr>
            <a:spLocks noGrp="1"/>
          </p:cNvSpPr>
          <p:nvPr>
            <p:ph type="title"/>
          </p:nvPr>
        </p:nvSpPr>
        <p:spPr/>
        <p:txBody>
          <a:bodyPr/>
          <a:lstStyle/>
          <a:p>
            <a:r>
              <a:rPr kumimoji="1" lang="ja-JP" altLang="en-US" dirty="0"/>
              <a:t>アジェンダ</a:t>
            </a:r>
          </a:p>
        </p:txBody>
      </p:sp>
      <p:sp>
        <p:nvSpPr>
          <p:cNvPr id="3" name="コンテンツ プレースホルダー 2">
            <a:extLst>
              <a:ext uri="{FF2B5EF4-FFF2-40B4-BE49-F238E27FC236}">
                <a16:creationId xmlns:a16="http://schemas.microsoft.com/office/drawing/2014/main" id="{A1495C3D-EFD7-4CF9-8A78-1208E632627D}"/>
              </a:ext>
            </a:extLst>
          </p:cNvPr>
          <p:cNvSpPr>
            <a:spLocks noGrp="1"/>
          </p:cNvSpPr>
          <p:nvPr>
            <p:ph idx="1"/>
          </p:nvPr>
        </p:nvSpPr>
        <p:spPr/>
        <p:txBody>
          <a:bodyPr/>
          <a:lstStyle/>
          <a:p>
            <a:endParaRPr kumimoji="1" lang="ja-JP" altLang="en-US"/>
          </a:p>
        </p:txBody>
      </p:sp>
      <p:sp>
        <p:nvSpPr>
          <p:cNvPr id="5" name="正方形/長方形 4">
            <a:extLst>
              <a:ext uri="{FF2B5EF4-FFF2-40B4-BE49-F238E27FC236}">
                <a16:creationId xmlns:a16="http://schemas.microsoft.com/office/drawing/2014/main" id="{E3FB06C1-B89A-4AF7-A33D-82BE94AD741D}"/>
              </a:ext>
            </a:extLst>
          </p:cNvPr>
          <p:cNvSpPr/>
          <p:nvPr/>
        </p:nvSpPr>
        <p:spPr>
          <a:xfrm>
            <a:off x="614149" y="3101456"/>
            <a:ext cx="5158854" cy="596457"/>
          </a:xfrm>
          <a:prstGeom prst="rect">
            <a:avLst/>
          </a:prstGeom>
          <a:no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01816BA6-9AE5-4AF3-B969-3537FC8D6C31}"/>
              </a:ext>
            </a:extLst>
          </p:cNvPr>
          <p:cNvSpPr/>
          <p:nvPr/>
        </p:nvSpPr>
        <p:spPr>
          <a:xfrm>
            <a:off x="887104" y="1506463"/>
            <a:ext cx="5636526" cy="3802514"/>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42900" indent="-342900" eaLnBrk="1" hangingPunct="1">
              <a:lnSpc>
                <a:spcPct val="90000"/>
              </a:lnSpc>
              <a:spcBef>
                <a:spcPct val="20000"/>
              </a:spcBef>
              <a:buFont typeface="+mj-lt"/>
              <a:buAutoNum type="arabicPeriod"/>
            </a:pPr>
            <a:r>
              <a:rPr kumimoji="1" lang="ja-JP" altLang="en-US" sz="2400" b="0" dirty="0">
                <a:latin typeface="Meiryo UI" panose="020B0604030504040204" pitchFamily="50" charset="-128"/>
                <a:ea typeface="Meiryo UI" panose="020B0604030504040204" pitchFamily="50" charset="-128"/>
                <a:cs typeface="Meiryo UI" panose="020B0604030504040204" pitchFamily="50" charset="-128"/>
              </a:rPr>
              <a:t>背景</a:t>
            </a:r>
            <a:endParaRPr kumimoji="1" lang="en-US" altLang="ja-JP" sz="2400" b="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eaLnBrk="1" hangingPunct="1">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作業全体像</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eaLnBrk="1" hangingPunct="1">
              <a:lnSpc>
                <a:spcPct val="90000"/>
              </a:lnSpc>
              <a:spcBef>
                <a:spcPct val="20000"/>
              </a:spcBef>
              <a:buFont typeface="+mj-lt"/>
              <a:buAutoNum type="arabicPeriod"/>
            </a:pPr>
            <a:r>
              <a:rPr kumimoji="1" lang="ja-JP" altLang="en-US" sz="2400" b="0" dirty="0">
                <a:latin typeface="Meiryo UI" panose="020B0604030504040204" pitchFamily="50" charset="-128"/>
                <a:ea typeface="Meiryo UI" panose="020B0604030504040204" pitchFamily="50" charset="-128"/>
                <a:cs typeface="Meiryo UI" panose="020B0604030504040204" pitchFamily="50" charset="-128"/>
              </a:rPr>
              <a:t>詳細作業内容</a:t>
            </a:r>
            <a:endParaRPr kumimoji="1" lang="en-US" altLang="ja-JP" sz="2400" b="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eaLnBrk="1" hangingPunct="1">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今後のスケジュール案</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nSpc>
                <a:spcPct val="90000"/>
              </a:lnSpc>
              <a:spcBef>
                <a:spcPct val="20000"/>
              </a:spcBef>
              <a:buFont typeface="+mj-lt"/>
              <a:buAutoNum type="arabicPeriod"/>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お問い合わせ先</a:t>
            </a:r>
          </a:p>
        </p:txBody>
      </p:sp>
    </p:spTree>
    <p:extLst>
      <p:ext uri="{BB962C8B-B14F-4D97-AF65-F5344CB8AC3E}">
        <p14:creationId xmlns:p14="http://schemas.microsoft.com/office/powerpoint/2010/main" val="186331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8EA88C-043E-406A-AE52-06D5CFA2C5FF}"/>
              </a:ext>
            </a:extLst>
          </p:cNvPr>
          <p:cNvSpPr>
            <a:spLocks noGrp="1"/>
          </p:cNvSpPr>
          <p:nvPr>
            <p:ph type="title"/>
          </p:nvPr>
        </p:nvSpPr>
        <p:spPr/>
        <p:txBody>
          <a:bodyPr/>
          <a:lstStyle/>
          <a:p>
            <a:r>
              <a:rPr lang="en-US" altLang="ja-JP" dirty="0"/>
              <a:t>3.</a:t>
            </a:r>
            <a:r>
              <a:rPr lang="ja-JP" altLang="en-US" dirty="0"/>
              <a:t>詳細作業内容</a:t>
            </a:r>
            <a:endParaRPr kumimoji="1" lang="ja-JP" altLang="en-US" dirty="0"/>
          </a:p>
        </p:txBody>
      </p:sp>
      <p:sp>
        <p:nvSpPr>
          <p:cNvPr id="3" name="コンテンツ プレースホルダー 2">
            <a:extLst>
              <a:ext uri="{FF2B5EF4-FFF2-40B4-BE49-F238E27FC236}">
                <a16:creationId xmlns:a16="http://schemas.microsoft.com/office/drawing/2014/main" id="{5F579F3C-783B-4022-82F9-E289BF142A53}"/>
              </a:ext>
            </a:extLst>
          </p:cNvPr>
          <p:cNvSpPr>
            <a:spLocks noGrp="1"/>
          </p:cNvSpPr>
          <p:nvPr>
            <p:ph idx="1"/>
          </p:nvPr>
        </p:nvSpPr>
        <p:spPr/>
        <p:txBody>
          <a:bodyPr/>
          <a:lstStyle/>
          <a:p>
            <a:r>
              <a:rPr kumimoji="1" lang="ja-JP" altLang="en-US" dirty="0"/>
              <a:t>以下のアウトプットを作成。</a:t>
            </a:r>
          </a:p>
        </p:txBody>
      </p:sp>
      <p:sp>
        <p:nvSpPr>
          <p:cNvPr id="4" name="正方形/長方形 3">
            <a:extLst>
              <a:ext uri="{FF2B5EF4-FFF2-40B4-BE49-F238E27FC236}">
                <a16:creationId xmlns:a16="http://schemas.microsoft.com/office/drawing/2014/main" id="{E96F24AF-91BF-4D62-842E-C3403220CEFF}"/>
              </a:ext>
            </a:extLst>
          </p:cNvPr>
          <p:cNvSpPr/>
          <p:nvPr/>
        </p:nvSpPr>
        <p:spPr>
          <a:xfrm>
            <a:off x="3154908" y="1655657"/>
            <a:ext cx="5882185" cy="783015"/>
          </a:xfrm>
          <a:prstGeom prst="rect">
            <a:avLst/>
          </a:prstGeom>
          <a:solidFill>
            <a:schemeClr val="bg1"/>
          </a:solidFill>
          <a:ln w="28575">
            <a:solidFill>
              <a:schemeClr val="accent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①精神医療圏</a:t>
            </a:r>
          </a:p>
        </p:txBody>
      </p:sp>
      <p:sp>
        <p:nvSpPr>
          <p:cNvPr id="5" name="正方形/長方形 4">
            <a:extLst>
              <a:ext uri="{FF2B5EF4-FFF2-40B4-BE49-F238E27FC236}">
                <a16:creationId xmlns:a16="http://schemas.microsoft.com/office/drawing/2014/main" id="{B78C0AA3-3A71-4C06-8C4A-D36838D27F7F}"/>
              </a:ext>
            </a:extLst>
          </p:cNvPr>
          <p:cNvSpPr/>
          <p:nvPr/>
        </p:nvSpPr>
        <p:spPr>
          <a:xfrm>
            <a:off x="3154908" y="2742336"/>
            <a:ext cx="5882185" cy="783015"/>
          </a:xfrm>
          <a:prstGeom prst="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②医療機能一覧表</a:t>
            </a:r>
          </a:p>
        </p:txBody>
      </p:sp>
      <p:sp>
        <p:nvSpPr>
          <p:cNvPr id="6" name="正方形/長方形 5">
            <a:extLst>
              <a:ext uri="{FF2B5EF4-FFF2-40B4-BE49-F238E27FC236}">
                <a16:creationId xmlns:a16="http://schemas.microsoft.com/office/drawing/2014/main" id="{9F5D59D7-07A5-492A-A3FC-628FA4D8FFE9}"/>
              </a:ext>
            </a:extLst>
          </p:cNvPr>
          <p:cNvSpPr/>
          <p:nvPr/>
        </p:nvSpPr>
        <p:spPr>
          <a:xfrm>
            <a:off x="3154908" y="3829015"/>
            <a:ext cx="5882185" cy="783015"/>
          </a:xfrm>
          <a:prstGeom prst="rect">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Bef>
                <a:spcPct val="20000"/>
              </a:spcBef>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③地域基盤整備量</a:t>
            </a:r>
          </a:p>
        </p:txBody>
      </p:sp>
      <p:sp>
        <p:nvSpPr>
          <p:cNvPr id="7" name="正方形/長方形 6">
            <a:extLst>
              <a:ext uri="{FF2B5EF4-FFF2-40B4-BE49-F238E27FC236}">
                <a16:creationId xmlns:a16="http://schemas.microsoft.com/office/drawing/2014/main" id="{1FD5FDBA-6E62-421D-959B-6B8FBE872BBA}"/>
              </a:ext>
            </a:extLst>
          </p:cNvPr>
          <p:cNvSpPr/>
          <p:nvPr/>
        </p:nvSpPr>
        <p:spPr>
          <a:xfrm>
            <a:off x="3154908" y="4915694"/>
            <a:ext cx="5882185" cy="783015"/>
          </a:xfrm>
          <a:prstGeom prst="rect">
            <a:avLst/>
          </a:prstGeom>
          <a:solidFill>
            <a:schemeClr val="bg1">
              <a:lumMod val="85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ja-JP" altLang="en-US" sz="1600" b="0" dirty="0">
                <a:latin typeface="Meiryo UI" panose="020B0604030504040204" pitchFamily="50" charset="-128"/>
                <a:ea typeface="Meiryo UI" panose="020B0604030504040204" pitchFamily="50" charset="-128"/>
                <a:cs typeface="Meiryo UI" panose="020B0604030504040204" pitchFamily="50" charset="-128"/>
              </a:rPr>
              <a:t>④その他の医療計画</a:t>
            </a:r>
            <a:r>
              <a:rPr kumimoji="1" lang="en-US" altLang="ja-JP" sz="1600" b="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9" name="正方形/長方形 8">
            <a:extLst>
              <a:ext uri="{FF2B5EF4-FFF2-40B4-BE49-F238E27FC236}">
                <a16:creationId xmlns:a16="http://schemas.microsoft.com/office/drawing/2014/main" id="{1F259F1A-730E-4A80-92E8-F3AE280450B0}"/>
              </a:ext>
            </a:extLst>
          </p:cNvPr>
          <p:cNvSpPr/>
          <p:nvPr/>
        </p:nvSpPr>
        <p:spPr>
          <a:xfrm>
            <a:off x="3154908" y="5715024"/>
            <a:ext cx="2556000" cy="274442"/>
          </a:xfrm>
          <a:prstGeom prst="rect">
            <a:avLst/>
          </a:prstGeom>
          <a:no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eaLnBrk="1" hangingPunct="1">
              <a:lnSpc>
                <a:spcPct val="90000"/>
              </a:lnSpc>
              <a:spcBef>
                <a:spcPct val="20000"/>
              </a:spcBef>
            </a:pPr>
            <a:r>
              <a:rPr kumimoji="1" lang="en-US" altLang="ja-JP" sz="1200" b="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0" dirty="0">
                <a:latin typeface="Meiryo UI" panose="020B0604030504040204" pitchFamily="50" charset="-128"/>
                <a:ea typeface="Meiryo UI" panose="020B0604030504040204" pitchFamily="50" charset="-128"/>
                <a:cs typeface="Meiryo UI" panose="020B0604030504040204" pitchFamily="50" charset="-128"/>
              </a:rPr>
              <a:t>医療計画作成指針などをご参照ください</a:t>
            </a:r>
            <a:endParaRPr kumimoji="1" lang="en-US" altLang="ja-JP" sz="1200" b="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0" name="グループ化 9">
            <a:extLst>
              <a:ext uri="{FF2B5EF4-FFF2-40B4-BE49-F238E27FC236}">
                <a16:creationId xmlns:a16="http://schemas.microsoft.com/office/drawing/2014/main" id="{E412A7E2-9B95-4452-9B31-375D0EEA3E47}"/>
              </a:ext>
            </a:extLst>
          </p:cNvPr>
          <p:cNvGrpSpPr/>
          <p:nvPr/>
        </p:nvGrpSpPr>
        <p:grpSpPr>
          <a:xfrm>
            <a:off x="9749096" y="162960"/>
            <a:ext cx="2442904" cy="302805"/>
            <a:chOff x="8112864" y="141043"/>
            <a:chExt cx="3207178" cy="366395"/>
          </a:xfrm>
        </p:grpSpPr>
        <p:sp>
          <p:nvSpPr>
            <p:cNvPr id="11" name="矢印: 五方向 10">
              <a:extLst>
                <a:ext uri="{FF2B5EF4-FFF2-40B4-BE49-F238E27FC236}">
                  <a16:creationId xmlns:a16="http://schemas.microsoft.com/office/drawing/2014/main" id="{36EF04FD-4457-44EA-8E62-5BED97244241}"/>
                </a:ext>
              </a:extLst>
            </p:cNvPr>
            <p:cNvSpPr/>
            <p:nvPr/>
          </p:nvSpPr>
          <p:spPr>
            <a:xfrm>
              <a:off x="8112864"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矢印: 五方向 11">
              <a:extLst>
                <a:ext uri="{FF2B5EF4-FFF2-40B4-BE49-F238E27FC236}">
                  <a16:creationId xmlns:a16="http://schemas.microsoft.com/office/drawing/2014/main" id="{F8E09FBB-0A6F-4373-BBAD-70C97C7F8864}"/>
                </a:ext>
              </a:extLst>
            </p:cNvPr>
            <p:cNvSpPr/>
            <p:nvPr/>
          </p:nvSpPr>
          <p:spPr>
            <a:xfrm>
              <a:off x="8909507"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全体像</a:t>
              </a:r>
            </a:p>
          </p:txBody>
        </p:sp>
        <p:sp>
          <p:nvSpPr>
            <p:cNvPr id="13" name="矢印: 五方向 12">
              <a:extLst>
                <a:ext uri="{FF2B5EF4-FFF2-40B4-BE49-F238E27FC236}">
                  <a16:creationId xmlns:a16="http://schemas.microsoft.com/office/drawing/2014/main" id="{55E9EBA0-5E59-4198-A9CD-A66476309C5E}"/>
                </a:ext>
              </a:extLst>
            </p:cNvPr>
            <p:cNvSpPr/>
            <p:nvPr/>
          </p:nvSpPr>
          <p:spPr>
            <a:xfrm>
              <a:off x="9706150" y="141043"/>
              <a:ext cx="796526" cy="366395"/>
            </a:xfrm>
            <a:prstGeom prst="homePlate">
              <a:avLst>
                <a:gd name="adj" fmla="val 33069"/>
              </a:avLst>
            </a:prstGeom>
            <a:solidFill>
              <a:schemeClr val="accent1">
                <a:lumMod val="20000"/>
                <a:lumOff val="80000"/>
              </a:schemeClr>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詳細</a:t>
              </a:r>
              <a:b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900" b="0" dirty="0">
                  <a:latin typeface="Meiryo UI" panose="020B0604030504040204" pitchFamily="50" charset="-128"/>
                  <a:ea typeface="Meiryo UI" panose="020B0604030504040204" pitchFamily="50" charset="-128"/>
                  <a:cs typeface="Meiryo UI" panose="020B0604030504040204" pitchFamily="50" charset="-128"/>
                </a:rPr>
                <a:t>作業内容</a:t>
              </a:r>
            </a:p>
          </p:txBody>
        </p:sp>
        <p:sp>
          <p:nvSpPr>
            <p:cNvPr id="14" name="矢印: 五方向 13">
              <a:extLst>
                <a:ext uri="{FF2B5EF4-FFF2-40B4-BE49-F238E27FC236}">
                  <a16:creationId xmlns:a16="http://schemas.microsoft.com/office/drawing/2014/main" id="{58F2900D-3495-41A9-A1BE-BBF2558BD5D1}"/>
                </a:ext>
              </a:extLst>
            </p:cNvPr>
            <p:cNvSpPr/>
            <p:nvPr/>
          </p:nvSpPr>
          <p:spPr>
            <a:xfrm>
              <a:off x="10523516" y="141043"/>
              <a:ext cx="796526" cy="366395"/>
            </a:xfrm>
            <a:prstGeom prst="homePlate">
              <a:avLst>
                <a:gd name="adj" fmla="val 33069"/>
              </a:avLst>
            </a:prstGeom>
            <a:solidFill>
              <a:schemeClr val="bg1"/>
            </a:solidFill>
            <a:ln>
              <a:solidFill>
                <a:schemeClr val="tx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1" hangingPunct="1">
                <a:lnSpc>
                  <a:spcPct val="90000"/>
                </a:lnSpc>
                <a:spcBef>
                  <a:spcPct val="20000"/>
                </a:spcBef>
              </a:pPr>
              <a:r>
                <a:rPr kumimoji="1" lang="en-US" altLang="ja-JP" sz="900" b="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b="0" dirty="0">
                  <a:latin typeface="Meiryo UI" panose="020B0604030504040204" pitchFamily="50" charset="-128"/>
                  <a:ea typeface="Meiryo UI" panose="020B0604030504040204" pitchFamily="50" charset="-128"/>
                  <a:cs typeface="Meiryo UI" panose="020B0604030504040204" pitchFamily="50" charset="-128"/>
                </a:rPr>
                <a:t>今後の</a:t>
              </a:r>
              <a:br>
                <a:rPr lang="en-US" altLang="ja-JP" sz="900" b="0" dirty="0">
                  <a:latin typeface="Meiryo UI" panose="020B0604030504040204" pitchFamily="50" charset="-128"/>
                  <a:ea typeface="Meiryo UI" panose="020B0604030504040204" pitchFamily="50" charset="-128"/>
                  <a:cs typeface="Meiryo UI" panose="020B0604030504040204" pitchFamily="50" charset="-128"/>
                </a:rPr>
              </a:br>
              <a:r>
                <a:rPr lang="ja-JP" altLang="en-US" sz="900" b="0" dirty="0">
                  <a:latin typeface="Meiryo UI" panose="020B0604030504040204" pitchFamily="50" charset="-128"/>
                  <a:ea typeface="Meiryo UI" panose="020B0604030504040204" pitchFamily="50" charset="-128"/>
                  <a:cs typeface="Meiryo UI" panose="020B0604030504040204" pitchFamily="50" charset="-128"/>
                </a:rPr>
                <a:t>スケジュール</a:t>
              </a:r>
              <a:endParaRPr kumimoji="1" lang="ja-JP" altLang="en-US" sz="900" b="0" dirty="0">
                <a:latin typeface="Meiryo UI" panose="020B0604030504040204" pitchFamily="50" charset="-128"/>
                <a:ea typeface="Meiryo UI" panose="020B0604030504040204" pitchFamily="50" charset="-128"/>
                <a:cs typeface="Meiryo UI" panose="020B0604030504040204" pitchFamily="50" charset="-128"/>
              </a:endParaRPr>
            </a:p>
          </p:txBody>
        </p:sp>
      </p:grpSp>
    </p:spTree>
    <p:extLst>
      <p:ext uri="{BB962C8B-B14F-4D97-AF65-F5344CB8AC3E}">
        <p14:creationId xmlns:p14="http://schemas.microsoft.com/office/powerpoint/2010/main" val="3987711042"/>
      </p:ext>
    </p:extLst>
  </p:cSld>
  <p:clrMapOvr>
    <a:masterClrMapping/>
  </p:clrMapOvr>
</p:sld>
</file>

<file path=ppt/theme/theme1.xml><?xml version="1.0" encoding="utf-8"?>
<a:theme xmlns:a="http://schemas.openxmlformats.org/drawingml/2006/main" name="4_10 September 2009">
  <a:themeElements>
    <a:clrScheme name="3_10 September 2009 1">
      <a:dk1>
        <a:srgbClr val="000000"/>
      </a:dk1>
      <a:lt1>
        <a:srgbClr val="FFFFFF"/>
      </a:lt1>
      <a:dk2>
        <a:srgbClr val="000000"/>
      </a:dk2>
      <a:lt2>
        <a:srgbClr val="808080"/>
      </a:lt2>
      <a:accent1>
        <a:srgbClr val="7889FB"/>
      </a:accent1>
      <a:accent2>
        <a:srgbClr val="009999"/>
      </a:accent2>
      <a:accent3>
        <a:srgbClr val="FFFFFF"/>
      </a:accent3>
      <a:accent4>
        <a:srgbClr val="000000"/>
      </a:accent4>
      <a:accent5>
        <a:srgbClr val="BEC4FD"/>
      </a:accent5>
      <a:accent6>
        <a:srgbClr val="008A8A"/>
      </a:accent6>
      <a:hlink>
        <a:srgbClr val="7889FB"/>
      </a:hlink>
      <a:folHlink>
        <a:srgbClr val="9900CC"/>
      </a:folHlink>
    </a:clrScheme>
    <a:fontScheme name="3_10 September 2009">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tx1"/>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eaLnBrk="1" hangingPunct="1">
          <a:lnSpc>
            <a:spcPct val="90000"/>
          </a:lnSpc>
          <a:spcBef>
            <a:spcPct val="20000"/>
          </a:spcBef>
          <a:defRPr kumimoji="1" sz="1600" b="0" dirty="0" smtClean="0">
            <a:latin typeface="Meiryo UI" panose="020B0604030504040204" pitchFamily="50" charset="-128"/>
            <a:ea typeface="Meiryo UI" panose="020B0604030504040204" pitchFamily="50" charset="-128"/>
            <a:cs typeface="Meiryo UI" panose="020B0604030504040204" pitchFamily="50" charset="-128"/>
          </a:defRPr>
        </a:defPPr>
      </a:lstStyle>
    </a:spDef>
    <a:lnDef>
      <a:spPr bwMode="auto">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a:lstStyle/>
    </a:lnDef>
    <a:txDef>
      <a:spPr>
        <a:noFill/>
        <a:ln>
          <a:solidFill>
            <a:schemeClr val="accent1"/>
          </a:solidFill>
        </a:ln>
      </a:spPr>
      <a:bodyPr wrap="square" rtlCol="0" anchor="ctr">
        <a:spAutoFit/>
      </a:bodyPr>
      <a:lstStyle>
        <a:defPPr algn="ctr">
          <a:defRPr kumimoji="1" dirty="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raClrScheme>
      <a:clrScheme name="3_10 September 2009 1">
        <a:dk1>
          <a:srgbClr val="000000"/>
        </a:dk1>
        <a:lt1>
          <a:srgbClr val="FFFFFF"/>
        </a:lt1>
        <a:dk2>
          <a:srgbClr val="000000"/>
        </a:dk2>
        <a:lt2>
          <a:srgbClr val="808080"/>
        </a:lt2>
        <a:accent1>
          <a:srgbClr val="7889FB"/>
        </a:accent1>
        <a:accent2>
          <a:srgbClr val="009999"/>
        </a:accent2>
        <a:accent3>
          <a:srgbClr val="FFFFFF"/>
        </a:accent3>
        <a:accent4>
          <a:srgbClr val="000000"/>
        </a:accent4>
        <a:accent5>
          <a:srgbClr val="BEC4FD"/>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10 September 2009">
  <a:themeElements>
    <a:clrScheme name="3_10 September 2009 1">
      <a:dk1>
        <a:srgbClr val="000000"/>
      </a:dk1>
      <a:lt1>
        <a:srgbClr val="FFFFFF"/>
      </a:lt1>
      <a:dk2>
        <a:srgbClr val="000000"/>
      </a:dk2>
      <a:lt2>
        <a:srgbClr val="808080"/>
      </a:lt2>
      <a:accent1>
        <a:srgbClr val="7889FB"/>
      </a:accent1>
      <a:accent2>
        <a:srgbClr val="009999"/>
      </a:accent2>
      <a:accent3>
        <a:srgbClr val="FFFFFF"/>
      </a:accent3>
      <a:accent4>
        <a:srgbClr val="000000"/>
      </a:accent4>
      <a:accent5>
        <a:srgbClr val="BEC4FD"/>
      </a:accent5>
      <a:accent6>
        <a:srgbClr val="008A8A"/>
      </a:accent6>
      <a:hlink>
        <a:srgbClr val="7889FB"/>
      </a:hlink>
      <a:folHlink>
        <a:srgbClr val="9900CC"/>
      </a:folHlink>
    </a:clrScheme>
    <a:fontScheme name="3_10 September 2009">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tx1"/>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eaLnBrk="1" hangingPunct="1">
          <a:lnSpc>
            <a:spcPct val="90000"/>
          </a:lnSpc>
          <a:spcBef>
            <a:spcPct val="20000"/>
          </a:spcBef>
          <a:defRPr kumimoji="1" sz="1600" b="0" dirty="0" smtClean="0">
            <a:latin typeface="Meiryo UI" panose="020B0604030504040204" pitchFamily="50" charset="-128"/>
            <a:ea typeface="Meiryo UI" panose="020B0604030504040204" pitchFamily="50" charset="-128"/>
            <a:cs typeface="Meiryo UI" panose="020B0604030504040204" pitchFamily="50" charset="-128"/>
          </a:defRPr>
        </a:defPPr>
      </a:lstStyle>
    </a:spDef>
    <a:lnDef>
      <a:spPr bwMode="auto">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a:lstStyle/>
    </a:lnDef>
    <a:txDef>
      <a:spPr>
        <a:noFill/>
        <a:ln>
          <a:solidFill>
            <a:schemeClr val="accent1"/>
          </a:solidFill>
        </a:ln>
      </a:spPr>
      <a:bodyPr wrap="square" rtlCol="0" anchor="ctr">
        <a:spAutoFit/>
      </a:bodyPr>
      <a:lstStyle>
        <a:defPPr algn="ctr">
          <a:defRPr kumimoji="1" dirty="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raClrScheme>
      <a:clrScheme name="3_10 September 2009 1">
        <a:dk1>
          <a:srgbClr val="000000"/>
        </a:dk1>
        <a:lt1>
          <a:srgbClr val="FFFFFF"/>
        </a:lt1>
        <a:dk2>
          <a:srgbClr val="000000"/>
        </a:dk2>
        <a:lt2>
          <a:srgbClr val="808080"/>
        </a:lt2>
        <a:accent1>
          <a:srgbClr val="7889FB"/>
        </a:accent1>
        <a:accent2>
          <a:srgbClr val="009999"/>
        </a:accent2>
        <a:accent3>
          <a:srgbClr val="FFFFFF"/>
        </a:accent3>
        <a:accent4>
          <a:srgbClr val="000000"/>
        </a:accent4>
        <a:accent5>
          <a:srgbClr val="BEC4FD"/>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6847</TotalTime>
  <Words>5340</Words>
  <Application>Microsoft Office PowerPoint</Application>
  <PresentationFormat>ワイド画面</PresentationFormat>
  <Paragraphs>1203</Paragraphs>
  <Slides>30</Slides>
  <Notes>30</Notes>
  <HiddenSlides>0</HiddenSlides>
  <MMClips>0</MMClips>
  <ScaleCrop>false</ScaleCrop>
  <HeadingPairs>
    <vt:vector size="6" baseType="variant">
      <vt:variant>
        <vt:lpstr>使用されているフォント</vt:lpstr>
      </vt:variant>
      <vt:variant>
        <vt:i4>12</vt:i4>
      </vt:variant>
      <vt:variant>
        <vt:lpstr>テーマ</vt:lpstr>
      </vt:variant>
      <vt:variant>
        <vt:i4>4</vt:i4>
      </vt:variant>
      <vt:variant>
        <vt:lpstr>スライド タイトル</vt:lpstr>
      </vt:variant>
      <vt:variant>
        <vt:i4>30</vt:i4>
      </vt:variant>
    </vt:vector>
  </HeadingPairs>
  <TitlesOfParts>
    <vt:vector size="46" baseType="lpstr">
      <vt:lpstr>HGｺﾞｼｯｸM</vt:lpstr>
      <vt:lpstr>HG丸ｺﾞｼｯｸM-PRO</vt:lpstr>
      <vt:lpstr>Meiryo UI</vt:lpstr>
      <vt:lpstr>ＭＳ Ｐゴシック</vt:lpstr>
      <vt:lpstr>MS UI Gothic</vt:lpstr>
      <vt:lpstr>MS Gothic</vt:lpstr>
      <vt:lpstr>游ゴシック</vt:lpstr>
      <vt:lpstr>游ゴシック Light</vt:lpstr>
      <vt:lpstr>Arial</vt:lpstr>
      <vt:lpstr>Calibri</vt:lpstr>
      <vt:lpstr>Tahoma</vt:lpstr>
      <vt:lpstr>Wingdings</vt:lpstr>
      <vt:lpstr>4_10 September 2009</vt:lpstr>
      <vt:lpstr>Office テーマ</vt:lpstr>
      <vt:lpstr>5_10 September 2009</vt:lpstr>
      <vt:lpstr>11_Office テーマ</vt:lpstr>
      <vt:lpstr>厚生労働科学研究「精神科医療提供体制の機能強化を推進する政策研究」 研究代表者　　　　　山之内芳雄 (国立精神・神経医療研究センター精神保健研究所)　　　</vt:lpstr>
      <vt:lpstr>アジェンダ</vt:lpstr>
      <vt:lpstr>都道府県の医療計画等の策定における当研究班の役割</vt:lpstr>
      <vt:lpstr>PowerPoint プレゼンテーション</vt:lpstr>
      <vt:lpstr>1.背景 –630調査の改訂内容</vt:lpstr>
      <vt:lpstr>アジェンダ</vt:lpstr>
      <vt:lpstr>2.作業全体像</vt:lpstr>
      <vt:lpstr>アジェンダ</vt:lpstr>
      <vt:lpstr>3.詳細作業内容</vt:lpstr>
      <vt:lpstr>PowerPoint プレゼンテーション</vt:lpstr>
      <vt:lpstr>PowerPoint プレゼンテーション</vt:lpstr>
      <vt:lpstr>（参考）医療計画アンケート</vt:lpstr>
      <vt:lpstr>（参考）NDBデータ特性および集計方法の注意点</vt:lpstr>
      <vt:lpstr>（参考）認知症など一部疾患の外来の算出方法</vt:lpstr>
      <vt:lpstr>3.詳細作業内容 ①精神医療圏 –作業手順(1)患者数の確認</vt:lpstr>
      <vt:lpstr>3.詳細作業内容 ①精神医療圏 –作業手順(2)医療機関数の確認</vt:lpstr>
      <vt:lpstr>（参考）医療計画の疾患区分、NDBデータ、630調査の対照表</vt:lpstr>
      <vt:lpstr>3.詳細作業内容</vt:lpstr>
      <vt:lpstr>PowerPoint プレゼンテーション</vt:lpstr>
      <vt:lpstr>PowerPoint プレゼンテーション</vt:lpstr>
      <vt:lpstr>3.詳細作業内容 ②医療機能一覧 –作業手順</vt:lpstr>
      <vt:lpstr>3.詳細作業内容</vt:lpstr>
      <vt:lpstr>3.詳細作業内容 ③地域基盤整備量–作業手順</vt:lpstr>
      <vt:lpstr>PowerPoint プレゼンテーション</vt:lpstr>
      <vt:lpstr>PowerPoint プレゼンテーション</vt:lpstr>
      <vt:lpstr>PowerPoint プレゼンテーション</vt:lpstr>
      <vt:lpstr>アジェンダ</vt:lpstr>
      <vt:lpstr>4.今後のスケジュール案</vt:lpstr>
      <vt:lpstr>アジェンダ</vt:lpstr>
      <vt:lpstr>5.お問い合わせ先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山之内　芳雄</dc:creator>
  <cp:lastModifiedBy>山之内　芳雄</cp:lastModifiedBy>
  <cp:revision>380</cp:revision>
  <cp:lastPrinted>2017-11-14T14:06:29Z</cp:lastPrinted>
  <dcterms:created xsi:type="dcterms:W3CDTF">2017-08-17T09:33:23Z</dcterms:created>
  <dcterms:modified xsi:type="dcterms:W3CDTF">2017-12-04T05:26:07Z</dcterms:modified>
</cp:coreProperties>
</file>