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Lst>
  <p:notesMasterIdLst>
    <p:notesMasterId r:id="rId50"/>
  </p:notesMasterIdLst>
  <p:sldIdLst>
    <p:sldId id="5339" r:id="rId4"/>
    <p:sldId id="256" r:id="rId5"/>
    <p:sldId id="5340" r:id="rId6"/>
    <p:sldId id="5373" r:id="rId7"/>
    <p:sldId id="305" r:id="rId8"/>
    <p:sldId id="5337" r:id="rId9"/>
    <p:sldId id="546" r:id="rId10"/>
    <p:sldId id="262" r:id="rId11"/>
    <p:sldId id="5338" r:id="rId12"/>
    <p:sldId id="5356" r:id="rId13"/>
    <p:sldId id="257" r:id="rId14"/>
    <p:sldId id="5353" r:id="rId15"/>
    <p:sldId id="5357" r:id="rId16"/>
    <p:sldId id="5370" r:id="rId17"/>
    <p:sldId id="5354" r:id="rId18"/>
    <p:sldId id="5355" r:id="rId19"/>
    <p:sldId id="4986" r:id="rId20"/>
    <p:sldId id="4987" r:id="rId21"/>
    <p:sldId id="5365" r:id="rId22"/>
    <p:sldId id="5369" r:id="rId23"/>
    <p:sldId id="5367" r:id="rId24"/>
    <p:sldId id="5371" r:id="rId25"/>
    <p:sldId id="5372" r:id="rId26"/>
    <p:sldId id="5358" r:id="rId27"/>
    <p:sldId id="5359" r:id="rId28"/>
    <p:sldId id="5360" r:id="rId29"/>
    <p:sldId id="5345" r:id="rId30"/>
    <p:sldId id="5362" r:id="rId31"/>
    <p:sldId id="5346" r:id="rId32"/>
    <p:sldId id="5347" r:id="rId33"/>
    <p:sldId id="5348" r:id="rId34"/>
    <p:sldId id="5361" r:id="rId35"/>
    <p:sldId id="5011" r:id="rId36"/>
    <p:sldId id="5350" r:id="rId37"/>
    <p:sldId id="5352" r:id="rId38"/>
    <p:sldId id="387" r:id="rId39"/>
    <p:sldId id="332" r:id="rId40"/>
    <p:sldId id="934" r:id="rId41"/>
    <p:sldId id="275" r:id="rId42"/>
    <p:sldId id="276" r:id="rId43"/>
    <p:sldId id="277" r:id="rId44"/>
    <p:sldId id="5015" r:id="rId45"/>
    <p:sldId id="5016" r:id="rId46"/>
    <p:sldId id="5017" r:id="rId47"/>
    <p:sldId id="5018" r:id="rId48"/>
    <p:sldId id="5019" r:id="rId49"/>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45658" cy="498055"/>
          </a:xfrm>
          <a:prstGeom prst="rect">
            <a:avLst/>
          </a:prstGeom>
        </p:spPr>
        <p:txBody>
          <a:bodyPr vert="horz" lIns="91351" tIns="45676" rIns="91351" bIns="4567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4" y="2"/>
            <a:ext cx="2945658" cy="498055"/>
          </a:xfrm>
          <a:prstGeom prst="rect">
            <a:avLst/>
          </a:prstGeom>
        </p:spPr>
        <p:txBody>
          <a:bodyPr vert="horz" lIns="91351" tIns="45676" rIns="91351" bIns="45676" rtlCol="0"/>
          <a:lstStyle>
            <a:lvl1pPr algn="r">
              <a:defRPr sz="1200"/>
            </a:lvl1pPr>
          </a:lstStyle>
          <a:p>
            <a:fld id="{420A57AF-95A7-49CE-A74C-61A344634EE4}" type="datetimeFigureOut">
              <a:rPr kumimoji="1" lang="ja-JP" altLang="en-US" smtClean="0"/>
              <a:t>2019/10/3</a:t>
            </a:fld>
            <a:endParaRPr kumimoji="1" lang="ja-JP" altLang="en-US"/>
          </a:p>
        </p:txBody>
      </p:sp>
      <p:sp>
        <p:nvSpPr>
          <p:cNvPr id="4" name="スライド イメージ プレースホルダー 3"/>
          <p:cNvSpPr>
            <a:spLocks noGrp="1" noRot="1" noChangeAspect="1"/>
          </p:cNvSpPr>
          <p:nvPr>
            <p:ph type="sldImg" idx="2"/>
          </p:nvPr>
        </p:nvSpPr>
        <p:spPr>
          <a:xfrm>
            <a:off x="419100" y="1239838"/>
            <a:ext cx="5959475" cy="3352800"/>
          </a:xfrm>
          <a:prstGeom prst="rect">
            <a:avLst/>
          </a:prstGeom>
          <a:noFill/>
          <a:ln w="12700">
            <a:solidFill>
              <a:prstClr val="black"/>
            </a:solidFill>
          </a:ln>
        </p:spPr>
        <p:txBody>
          <a:bodyPr vert="horz" lIns="91351" tIns="45676" rIns="91351" bIns="45676" rtlCol="0" anchor="ctr"/>
          <a:lstStyle/>
          <a:p>
            <a:endParaRPr lang="ja-JP" altLang="en-US"/>
          </a:p>
        </p:txBody>
      </p:sp>
      <p:sp>
        <p:nvSpPr>
          <p:cNvPr id="5" name="ノート プレースホルダー 4"/>
          <p:cNvSpPr>
            <a:spLocks noGrp="1"/>
          </p:cNvSpPr>
          <p:nvPr>
            <p:ph type="body" sz="quarter" idx="3"/>
          </p:nvPr>
        </p:nvSpPr>
        <p:spPr>
          <a:xfrm>
            <a:off x="679768" y="4777198"/>
            <a:ext cx="5438140" cy="3908614"/>
          </a:xfrm>
          <a:prstGeom prst="rect">
            <a:avLst/>
          </a:prstGeom>
        </p:spPr>
        <p:txBody>
          <a:bodyPr vert="horz" lIns="91351" tIns="45676" rIns="91351" bIns="4567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428586"/>
            <a:ext cx="2945658" cy="498055"/>
          </a:xfrm>
          <a:prstGeom prst="rect">
            <a:avLst/>
          </a:prstGeom>
        </p:spPr>
        <p:txBody>
          <a:bodyPr vert="horz" lIns="91351" tIns="45676" rIns="91351" bIns="4567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4" y="9428586"/>
            <a:ext cx="2945658" cy="498055"/>
          </a:xfrm>
          <a:prstGeom prst="rect">
            <a:avLst/>
          </a:prstGeom>
        </p:spPr>
        <p:txBody>
          <a:bodyPr vert="horz" lIns="91351" tIns="45676" rIns="91351" bIns="45676" rtlCol="0" anchor="b"/>
          <a:lstStyle>
            <a:lvl1pPr algn="r">
              <a:defRPr sz="1200"/>
            </a:lvl1pPr>
          </a:lstStyle>
          <a:p>
            <a:fld id="{57E5585C-3F73-4C66-8EAF-D941FB5CF027}" type="slidenum">
              <a:rPr kumimoji="1" lang="ja-JP" altLang="en-US" smtClean="0"/>
              <a:t>‹#›</a:t>
            </a:fld>
            <a:endParaRPr kumimoji="1" lang="ja-JP" altLang="en-US"/>
          </a:p>
        </p:txBody>
      </p:sp>
    </p:spTree>
    <p:extLst>
      <p:ext uri="{BB962C8B-B14F-4D97-AF65-F5344CB8AC3E}">
        <p14:creationId xmlns:p14="http://schemas.microsoft.com/office/powerpoint/2010/main" val="34803142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7E5585C-3F73-4C66-8EAF-D941FB5CF027}" type="slidenum">
              <a:rPr kumimoji="1" lang="ja-JP" altLang="en-US" smtClean="0"/>
              <a:t>2</a:t>
            </a:fld>
            <a:endParaRPr kumimoji="1" lang="ja-JP" altLang="en-US"/>
          </a:p>
        </p:txBody>
      </p:sp>
    </p:spTree>
    <p:extLst>
      <p:ext uri="{BB962C8B-B14F-4D97-AF65-F5344CB8AC3E}">
        <p14:creationId xmlns:p14="http://schemas.microsoft.com/office/powerpoint/2010/main" val="3955256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96758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630</a:t>
            </a:r>
            <a:r>
              <a:rPr kumimoji="1" lang="ja-JP" altLang="en-US" dirty="0"/>
              <a:t>調査と</a:t>
            </a:r>
            <a:r>
              <a:rPr kumimoji="1" lang="en-US" altLang="ja-JP" dirty="0"/>
              <a:t>NDB</a:t>
            </a:r>
            <a:r>
              <a:rPr kumimoji="1" lang="ja-JP" altLang="en-US" dirty="0"/>
              <a:t>のそれぞれの特性については、</a:t>
            </a:r>
            <a:r>
              <a:rPr kumimoji="1" lang="en-US" altLang="ja-JP" dirty="0"/>
              <a:t>630</a:t>
            </a:r>
            <a:r>
              <a:rPr kumimoji="1" lang="ja-JP" altLang="en-US" dirty="0"/>
              <a:t>調査は非常に回答率が高く、データが豊富な一方で、</a:t>
            </a:r>
            <a:r>
              <a:rPr kumimoji="1" lang="en-US" altLang="ja-JP" dirty="0"/>
              <a:t>6</a:t>
            </a:r>
            <a:r>
              <a:rPr kumimoji="1" lang="ja-JP" altLang="en-US" dirty="0"/>
              <a:t>月</a:t>
            </a:r>
            <a:r>
              <a:rPr kumimoji="1" lang="en-US" altLang="ja-JP" dirty="0"/>
              <a:t>30</a:t>
            </a:r>
            <a:r>
              <a:rPr kumimoji="1" lang="ja-JP" altLang="en-US" dirty="0"/>
              <a:t>日、</a:t>
            </a:r>
            <a:r>
              <a:rPr kumimoji="1" lang="en-US" altLang="ja-JP" dirty="0"/>
              <a:t>1</a:t>
            </a:r>
            <a:r>
              <a:rPr kumimoji="1" lang="ja-JP" altLang="en-US" dirty="0"/>
              <a:t>日のことしかわからないことや、公表までに非常に時間がかかるなどの長所と短所がある。</a:t>
            </a:r>
            <a:r>
              <a:rPr kumimoji="1" lang="en-US" altLang="ja-JP" dirty="0"/>
              <a:t>NDB</a:t>
            </a:r>
            <a:r>
              <a:rPr kumimoji="1" lang="ja-JP" altLang="en-US" dirty="0"/>
              <a:t>も決して万能ではなく、縦断的に早くデータを公表できる一方で、生活保護受給者が抜けていたり、診療報酬化されていないことはわからないなど、メリットとデメリットがある。こうしたそれぞれのデータの長所・短所を整理して、より重要性が高いデータにしていく必要があると、</a:t>
            </a:r>
            <a:r>
              <a:rPr kumimoji="1" lang="en-US" altLang="ja-JP" dirty="0"/>
              <a:t>630</a:t>
            </a:r>
            <a:r>
              <a:rPr kumimoji="1" lang="ja-JP" altLang="en-US" dirty="0"/>
              <a:t>調査の事務局を務める中で考えるようになった。</a:t>
            </a:r>
          </a:p>
        </p:txBody>
      </p:sp>
      <p:sp>
        <p:nvSpPr>
          <p:cNvPr id="4" name="スライド番号プレースホルダー 3"/>
          <p:cNvSpPr>
            <a:spLocks noGrp="1"/>
          </p:cNvSpPr>
          <p:nvPr>
            <p:ph type="sldNum" sz="quarter" idx="10"/>
          </p:nvPr>
        </p:nvSpPr>
        <p:spPr/>
        <p:txBody>
          <a:bodyPr/>
          <a:lstStyle/>
          <a:p>
            <a:fld id="{1CE66814-BFE1-4425-97AD-0B4628562748}" type="slidenum">
              <a:rPr kumimoji="1" lang="ja-JP" altLang="en-US" smtClean="0"/>
              <a:t>5</a:t>
            </a:fld>
            <a:endParaRPr kumimoji="1" lang="ja-JP" altLang="en-US"/>
          </a:p>
        </p:txBody>
      </p:sp>
    </p:spTree>
    <p:extLst>
      <p:ext uri="{BB962C8B-B14F-4D97-AF65-F5344CB8AC3E}">
        <p14:creationId xmlns:p14="http://schemas.microsoft.com/office/powerpoint/2010/main" val="4070017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7E5585C-3F73-4C66-8EAF-D941FB5CF027}" type="slidenum">
              <a:rPr kumimoji="1" lang="ja-JP" altLang="en-US" smtClean="0"/>
              <a:t>8</a:t>
            </a:fld>
            <a:endParaRPr kumimoji="1" lang="ja-JP" altLang="en-US"/>
          </a:p>
        </p:txBody>
      </p:sp>
    </p:spTree>
    <p:extLst>
      <p:ext uri="{BB962C8B-B14F-4D97-AF65-F5344CB8AC3E}">
        <p14:creationId xmlns:p14="http://schemas.microsoft.com/office/powerpoint/2010/main" val="400851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7E5585C-3F73-4C66-8EAF-D941FB5CF027}" type="slidenum">
              <a:rPr kumimoji="1" lang="ja-JP" altLang="en-US" smtClean="0"/>
              <a:t>11</a:t>
            </a:fld>
            <a:endParaRPr kumimoji="1" lang="ja-JP" altLang="en-US"/>
          </a:p>
        </p:txBody>
      </p:sp>
    </p:spTree>
    <p:extLst>
      <p:ext uri="{BB962C8B-B14F-4D97-AF65-F5344CB8AC3E}">
        <p14:creationId xmlns:p14="http://schemas.microsoft.com/office/powerpoint/2010/main" val="1562190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7E5585C-3F73-4C66-8EAF-D941FB5CF027}" type="slidenum">
              <a:rPr kumimoji="1" lang="ja-JP" altLang="en-US" smtClean="0"/>
              <a:t>15</a:t>
            </a:fld>
            <a:endParaRPr kumimoji="1" lang="ja-JP" altLang="en-US"/>
          </a:p>
        </p:txBody>
      </p:sp>
    </p:spTree>
    <p:extLst>
      <p:ext uri="{BB962C8B-B14F-4D97-AF65-F5344CB8AC3E}">
        <p14:creationId xmlns:p14="http://schemas.microsoft.com/office/powerpoint/2010/main" val="4140842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7E5585C-3F73-4C66-8EAF-D941FB5CF027}" type="slidenum">
              <a:rPr kumimoji="1" lang="ja-JP" altLang="en-US" smtClean="0"/>
              <a:t>24</a:t>
            </a:fld>
            <a:endParaRPr kumimoji="1" lang="ja-JP" altLang="en-US"/>
          </a:p>
        </p:txBody>
      </p:sp>
    </p:spTree>
    <p:extLst>
      <p:ext uri="{BB962C8B-B14F-4D97-AF65-F5344CB8AC3E}">
        <p14:creationId xmlns:p14="http://schemas.microsoft.com/office/powerpoint/2010/main" val="1974361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9502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88933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89128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22C5546-3BD5-4596-9319-E5E0F55BA17B}"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158438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FED915-5C30-4282-9FCE-F4556AD737AD}"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143214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03ED628-AA17-4C1E-9C27-B20CC3EDCB11}"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3930874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FC9D9DAC-041B-4C84-945E-3062506EFD1B}"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703632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79C9366-667C-4104-A294-93FA02F5FC6A}"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4001076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49"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49" y="458951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753CB71-9BD5-4135-9665-5C451A2B365F}"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3795015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FA0BB8D-58E2-4C95-BBA2-65C4E560A07E}"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36079280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90" y="365126"/>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90"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3"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97409C3A-4FD0-4186-BCE0-4ABEFDEC586C}" type="datetime1">
              <a:rPr kumimoji="1" lang="ja-JP" altLang="en-US" smtClean="0"/>
              <a:t>2019/10/3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34845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BE5B1E00-B380-4348-86E0-0012150D3E37}" type="datetime1">
              <a:rPr kumimoji="1" lang="ja-JP" altLang="en-US" smtClean="0"/>
              <a:t>2019/10/3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451114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E0CA8B2-B3D4-4999-8F1F-8540E7851D3F}" type="datetime1">
              <a:rPr kumimoji="1" lang="ja-JP" altLang="en-US" smtClean="0"/>
              <a:t>2019/10/3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901522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92" y="457200"/>
            <a:ext cx="3932239"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204" y="987426"/>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92" y="2057400"/>
            <a:ext cx="39322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03C1013-91CA-4B08-8E41-FB0F0607C9F0}"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241828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BBF8436-E366-4366-BCD5-1B208556590A}"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36933636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92" y="457200"/>
            <a:ext cx="3932239"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204" y="987426"/>
            <a:ext cx="617220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92" y="2057400"/>
            <a:ext cx="39322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0964595-2E09-49B1-A689-9A1FA5D1682A}"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38812881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6387A4A-1853-4FC0-86C2-5DFD7619FD80}"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1137084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3"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4"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A8D3FD7-5BC7-4CC0-BC22-5EE363649AEC}"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3113327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descr="planet image.jpg"/>
          <p:cNvPicPr>
            <a:picLocks/>
          </p:cNvPicPr>
          <p:nvPr userDrawn="1"/>
        </p:nvPicPr>
        <p:blipFill>
          <a:blip r:embed="rId2">
            <a:extLst>
              <a:ext uri="{28A0092B-C50C-407E-A947-70E740481C1C}">
                <a14:useLocalDpi xmlns:a14="http://schemas.microsoft.com/office/drawing/2010/main" val="0"/>
              </a:ext>
            </a:extLst>
          </a:blip>
          <a:srcRect b="410"/>
          <a:stretch>
            <a:fillRect/>
          </a:stretch>
        </p:blipFill>
        <p:spPr bwMode="auto">
          <a:xfrm>
            <a:off x="366186" y="3665541"/>
            <a:ext cx="11457516" cy="223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Line 5"/>
          <p:cNvSpPr>
            <a:spLocks noChangeShapeType="1"/>
          </p:cNvSpPr>
          <p:nvPr/>
        </p:nvSpPr>
        <p:spPr bwMode="auto">
          <a:xfrm flipV="1">
            <a:off x="366186" y="1050925"/>
            <a:ext cx="114596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ja-JP" altLang="en-US" sz="1200"/>
          </a:p>
        </p:txBody>
      </p:sp>
      <p:grpSp>
        <p:nvGrpSpPr>
          <p:cNvPr id="8" name="Group 8"/>
          <p:cNvGrpSpPr>
            <a:grpSpLocks/>
          </p:cNvGrpSpPr>
          <p:nvPr userDrawn="1"/>
        </p:nvGrpSpPr>
        <p:grpSpPr bwMode="auto">
          <a:xfrm>
            <a:off x="366186" y="3665538"/>
            <a:ext cx="11459633" cy="2233612"/>
            <a:chOff x="160" y="2308"/>
            <a:chExt cx="5437" cy="1399"/>
          </a:xfrm>
        </p:grpSpPr>
        <p:sp>
          <p:nvSpPr>
            <p:cNvPr id="9" name="Rectangle 9"/>
            <p:cNvSpPr>
              <a:spLocks noChangeArrowheads="1"/>
            </p:cNvSpPr>
            <p:nvPr/>
          </p:nvSpPr>
          <p:spPr bwMode="auto">
            <a:xfrm>
              <a:off x="160" y="2308"/>
              <a:ext cx="858" cy="288"/>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0" name="Rectangle 10"/>
            <p:cNvSpPr>
              <a:spLocks noChangeArrowheads="1"/>
            </p:cNvSpPr>
            <p:nvPr/>
          </p:nvSpPr>
          <p:spPr bwMode="auto">
            <a:xfrm>
              <a:off x="160" y="2862"/>
              <a:ext cx="858" cy="289"/>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1" name="Rectangle 11"/>
            <p:cNvSpPr>
              <a:spLocks noChangeArrowheads="1"/>
            </p:cNvSpPr>
            <p:nvPr/>
          </p:nvSpPr>
          <p:spPr bwMode="auto">
            <a:xfrm>
              <a:off x="160" y="3419"/>
              <a:ext cx="269" cy="288"/>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2" name="Rectangle 12"/>
            <p:cNvSpPr>
              <a:spLocks noChangeArrowheads="1"/>
            </p:cNvSpPr>
            <p:nvPr/>
          </p:nvSpPr>
          <p:spPr bwMode="auto">
            <a:xfrm>
              <a:off x="4739" y="2308"/>
              <a:ext cx="858" cy="288"/>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3" name="Rectangle 13"/>
            <p:cNvSpPr>
              <a:spLocks noChangeArrowheads="1"/>
            </p:cNvSpPr>
            <p:nvPr/>
          </p:nvSpPr>
          <p:spPr bwMode="auto">
            <a:xfrm>
              <a:off x="4739" y="2862"/>
              <a:ext cx="858" cy="289"/>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4" name="Rectangle 14"/>
            <p:cNvSpPr>
              <a:spLocks noChangeArrowheads="1"/>
            </p:cNvSpPr>
            <p:nvPr/>
          </p:nvSpPr>
          <p:spPr bwMode="auto">
            <a:xfrm>
              <a:off x="5328" y="3419"/>
              <a:ext cx="269" cy="288"/>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sp>
          <p:nvSpPr>
            <p:cNvPr id="15" name="Freeform 15"/>
            <p:cNvSpPr>
              <a:spLocks/>
            </p:cNvSpPr>
            <p:nvPr/>
          </p:nvSpPr>
          <p:spPr bwMode="auto">
            <a:xfrm>
              <a:off x="1305" y="2308"/>
              <a:ext cx="2862" cy="288"/>
            </a:xfrm>
            <a:custGeom>
              <a:avLst/>
              <a:gdLst>
                <a:gd name="T0" fmla="*/ 0 w 2880"/>
                <a:gd name="T1" fmla="*/ 0 h 288"/>
                <a:gd name="T2" fmla="*/ 0 w 2880"/>
                <a:gd name="T3" fmla="*/ 288 h 288"/>
                <a:gd name="T4" fmla="*/ 2342 w 2880"/>
                <a:gd name="T5" fmla="*/ 288 h 288"/>
                <a:gd name="T6" fmla="*/ 2306 w 2880"/>
                <a:gd name="T7" fmla="*/ 256 h 288"/>
                <a:gd name="T8" fmla="*/ 2162 w 2880"/>
                <a:gd name="T9" fmla="*/ 134 h 288"/>
                <a:gd name="T10" fmla="*/ 1976 w 2880"/>
                <a:gd name="T11" fmla="*/ 46 h 288"/>
                <a:gd name="T12" fmla="*/ 1813 w 2880"/>
                <a:gd name="T13" fmla="*/ 10 h 288"/>
                <a:gd name="T14" fmla="*/ 1718 w 2880"/>
                <a:gd name="T15" fmla="*/ 0 h 288"/>
                <a:gd name="T16" fmla="*/ 0 w 2880"/>
                <a:gd name="T17" fmla="*/ 0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80" h="288">
                  <a:moveTo>
                    <a:pt x="0" y="0"/>
                  </a:moveTo>
                  <a:lnTo>
                    <a:pt x="0" y="288"/>
                  </a:lnTo>
                  <a:lnTo>
                    <a:pt x="2880" y="288"/>
                  </a:lnTo>
                  <a:lnTo>
                    <a:pt x="2838" y="256"/>
                  </a:lnTo>
                  <a:cubicBezTo>
                    <a:pt x="2838" y="256"/>
                    <a:pt x="2728" y="169"/>
                    <a:pt x="2660" y="134"/>
                  </a:cubicBezTo>
                  <a:cubicBezTo>
                    <a:pt x="2592" y="99"/>
                    <a:pt x="2502" y="67"/>
                    <a:pt x="2430" y="46"/>
                  </a:cubicBezTo>
                  <a:cubicBezTo>
                    <a:pt x="2358" y="25"/>
                    <a:pt x="2283" y="18"/>
                    <a:pt x="2230" y="10"/>
                  </a:cubicBezTo>
                  <a:lnTo>
                    <a:pt x="2112" y="0"/>
                  </a:lnTo>
                  <a:lnTo>
                    <a:pt x="0" y="0"/>
                  </a:lnTo>
                  <a:close/>
                </a:path>
              </a:pathLst>
            </a:custGeom>
            <a:solidFill>
              <a:srgbClr val="FEFFFE">
                <a:alpha val="49019"/>
              </a:srgbClr>
            </a:solidFill>
            <a:ln>
              <a:noFill/>
            </a:ln>
            <a:extLst>
              <a:ext uri="{91240B29-F687-4f45-9708-019B960494DF}">
                <a14:hiddenLine xmlns="" xmlns:a14="http://schemas.microsoft.com/office/drawing/2010/main" w="9525">
                  <a:solidFill>
                    <a:schemeClr val="tx1"/>
                  </a:solidFill>
                  <a:round/>
                  <a:headEnd/>
                  <a:tailEnd/>
                </a14:hiddenLine>
              </a:ext>
            </a:extLst>
          </p:spPr>
          <p:txBody>
            <a:bodyPr wrap="none" anchor="ctr"/>
            <a:lstStyle/>
            <a:p>
              <a:endParaRPr lang="ja-JP" altLang="en-US" sz="1200"/>
            </a:p>
          </p:txBody>
        </p:sp>
        <p:sp>
          <p:nvSpPr>
            <p:cNvPr id="16" name="Freeform 16"/>
            <p:cNvSpPr>
              <a:spLocks/>
            </p:cNvSpPr>
            <p:nvPr/>
          </p:nvSpPr>
          <p:spPr bwMode="auto">
            <a:xfrm>
              <a:off x="1305" y="2862"/>
              <a:ext cx="3174" cy="291"/>
            </a:xfrm>
            <a:custGeom>
              <a:avLst/>
              <a:gdLst>
                <a:gd name="T0" fmla="*/ 0 w 3194"/>
                <a:gd name="T1" fmla="*/ 0 h 290"/>
                <a:gd name="T2" fmla="*/ 0 w 3194"/>
                <a:gd name="T3" fmla="*/ 321 h 290"/>
                <a:gd name="T4" fmla="*/ 2596 w 3194"/>
                <a:gd name="T5" fmla="*/ 323 h 290"/>
                <a:gd name="T6" fmla="*/ 2591 w 3194"/>
                <a:gd name="T7" fmla="*/ 289 h 290"/>
                <a:gd name="T8" fmla="*/ 2569 w 3194"/>
                <a:gd name="T9" fmla="*/ 179 h 290"/>
                <a:gd name="T10" fmla="*/ 2535 w 3194"/>
                <a:gd name="T11" fmla="*/ 34 h 290"/>
                <a:gd name="T12" fmla="*/ 2523 w 3194"/>
                <a:gd name="T13" fmla="*/ 2 h 290"/>
                <a:gd name="T14" fmla="*/ 0 w 3194"/>
                <a:gd name="T15" fmla="*/ 0 h 2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94" h="290">
                  <a:moveTo>
                    <a:pt x="0" y="0"/>
                  </a:moveTo>
                  <a:lnTo>
                    <a:pt x="0" y="288"/>
                  </a:lnTo>
                  <a:lnTo>
                    <a:pt x="3194" y="290"/>
                  </a:lnTo>
                  <a:lnTo>
                    <a:pt x="3188" y="256"/>
                  </a:lnTo>
                  <a:cubicBezTo>
                    <a:pt x="3182" y="232"/>
                    <a:pt x="3172" y="183"/>
                    <a:pt x="3160" y="146"/>
                  </a:cubicBezTo>
                  <a:cubicBezTo>
                    <a:pt x="3146" y="103"/>
                    <a:pt x="3128" y="58"/>
                    <a:pt x="3118" y="34"/>
                  </a:cubicBezTo>
                  <a:lnTo>
                    <a:pt x="3102" y="2"/>
                  </a:lnTo>
                  <a:lnTo>
                    <a:pt x="0" y="0"/>
                  </a:lnTo>
                  <a:close/>
                </a:path>
              </a:pathLst>
            </a:custGeom>
            <a:solidFill>
              <a:srgbClr val="FEFFFE">
                <a:alpha val="49019"/>
              </a:srgbClr>
            </a:solidFill>
            <a:ln>
              <a:noFill/>
            </a:ln>
            <a:extLst>
              <a:ext uri="{91240B29-F687-4f45-9708-019B960494DF}">
                <a14:hiddenLine xmlns="" xmlns:a14="http://schemas.microsoft.com/office/drawing/2010/main" w="9525">
                  <a:solidFill>
                    <a:schemeClr val="tx1"/>
                  </a:solidFill>
                  <a:round/>
                  <a:headEnd/>
                  <a:tailEnd/>
                </a14:hiddenLine>
              </a:ext>
            </a:extLst>
          </p:spPr>
          <p:txBody>
            <a:bodyPr wrap="none" anchor="ctr"/>
            <a:lstStyle/>
            <a:p>
              <a:endParaRPr lang="ja-JP" altLang="en-US" sz="1200"/>
            </a:p>
          </p:txBody>
        </p:sp>
        <p:sp>
          <p:nvSpPr>
            <p:cNvPr id="17" name="Freeform 17"/>
            <p:cNvSpPr>
              <a:spLocks/>
            </p:cNvSpPr>
            <p:nvPr/>
          </p:nvSpPr>
          <p:spPr bwMode="auto">
            <a:xfrm>
              <a:off x="3595" y="3417"/>
              <a:ext cx="916" cy="290"/>
            </a:xfrm>
            <a:custGeom>
              <a:avLst/>
              <a:gdLst>
                <a:gd name="T0" fmla="*/ 0 w 3194"/>
                <a:gd name="T1" fmla="*/ 290 h 290"/>
                <a:gd name="T2" fmla="*/ 0 w 3194"/>
                <a:gd name="T3" fmla="*/ 2 h 290"/>
                <a:gd name="T4" fmla="*/ 0 w 3194"/>
                <a:gd name="T5" fmla="*/ 0 h 290"/>
                <a:gd name="T6" fmla="*/ 0 w 3194"/>
                <a:gd name="T7" fmla="*/ 156 h 290"/>
                <a:gd name="T8" fmla="*/ 0 w 3194"/>
                <a:gd name="T9" fmla="*/ 254 h 290"/>
                <a:gd name="T10" fmla="*/ 0 w 3194"/>
                <a:gd name="T11" fmla="*/ 290 h 290"/>
                <a:gd name="T12" fmla="*/ 0 w 3194"/>
                <a:gd name="T13" fmla="*/ 290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94" h="290">
                  <a:moveTo>
                    <a:pt x="0" y="290"/>
                  </a:moveTo>
                  <a:lnTo>
                    <a:pt x="0" y="2"/>
                  </a:lnTo>
                  <a:lnTo>
                    <a:pt x="3194" y="0"/>
                  </a:lnTo>
                  <a:lnTo>
                    <a:pt x="3176" y="156"/>
                  </a:lnTo>
                  <a:cubicBezTo>
                    <a:pt x="3169" y="198"/>
                    <a:pt x="3162" y="232"/>
                    <a:pt x="3150" y="254"/>
                  </a:cubicBezTo>
                  <a:lnTo>
                    <a:pt x="3140" y="290"/>
                  </a:lnTo>
                  <a:lnTo>
                    <a:pt x="0" y="290"/>
                  </a:lnTo>
                  <a:close/>
                </a:path>
              </a:pathLst>
            </a:custGeom>
            <a:solidFill>
              <a:srgbClr val="FEFFFE">
                <a:alpha val="49019"/>
              </a:srgbClr>
            </a:solidFill>
            <a:ln>
              <a:noFill/>
            </a:ln>
            <a:extLst>
              <a:ext uri="{91240B29-F687-4f45-9708-019B960494DF}">
                <a14:hiddenLine xmlns="" xmlns:a14="http://schemas.microsoft.com/office/drawing/2010/main" w="9525">
                  <a:solidFill>
                    <a:schemeClr val="tx1"/>
                  </a:solidFill>
                  <a:round/>
                  <a:headEnd/>
                  <a:tailEnd/>
                </a14:hiddenLine>
              </a:ext>
            </a:extLst>
          </p:spPr>
          <p:txBody>
            <a:bodyPr wrap="none" anchor="ctr"/>
            <a:lstStyle/>
            <a:p>
              <a:endParaRPr lang="ja-JP" altLang="en-US" sz="1200"/>
            </a:p>
          </p:txBody>
        </p:sp>
        <p:sp>
          <p:nvSpPr>
            <p:cNvPr id="18" name="Rectangle 18"/>
            <p:cNvSpPr>
              <a:spLocks noChangeArrowheads="1"/>
            </p:cNvSpPr>
            <p:nvPr/>
          </p:nvSpPr>
          <p:spPr bwMode="auto">
            <a:xfrm>
              <a:off x="1877" y="3419"/>
              <a:ext cx="858" cy="288"/>
            </a:xfrm>
            <a:prstGeom prst="rect">
              <a:avLst/>
            </a:prstGeom>
            <a:solidFill>
              <a:srgbClr val="FEFFFE">
                <a:alpha val="49019"/>
              </a:srgbClr>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nchor="ctr"/>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eaLnBrk="1" hangingPunct="1">
                <a:defRPr/>
              </a:pPr>
              <a:endParaRPr lang="ja-JP" altLang="en-US" sz="1200"/>
            </a:p>
          </p:txBody>
        </p:sp>
      </p:grpSp>
      <p:sp>
        <p:nvSpPr>
          <p:cNvPr id="9219" name="Rectangle 3"/>
          <p:cNvSpPr>
            <a:spLocks noGrp="1" noChangeArrowheads="1"/>
          </p:cNvSpPr>
          <p:nvPr>
            <p:ph type="ctrTitle"/>
          </p:nvPr>
        </p:nvSpPr>
        <p:spPr>
          <a:xfrm>
            <a:off x="186274" y="1417638"/>
            <a:ext cx="11639551" cy="2011362"/>
          </a:xfrm>
        </p:spPr>
        <p:txBody>
          <a:bodyPr anchor="b"/>
          <a:lstStyle>
            <a:lvl1pPr>
              <a:defRPr sz="3500">
                <a:solidFill>
                  <a:schemeClr val="tx1"/>
                </a:solidFill>
              </a:defRPr>
            </a:lvl1pPr>
          </a:lstStyle>
          <a:p>
            <a:pPr lvl="0"/>
            <a:r>
              <a:rPr lang="en-US" altLang="ja-JP" noProof="0"/>
              <a:t>Click to edit Master title style</a:t>
            </a:r>
          </a:p>
        </p:txBody>
      </p:sp>
      <p:sp>
        <p:nvSpPr>
          <p:cNvPr id="9220" name="Rectangle 4"/>
          <p:cNvSpPr>
            <a:spLocks noGrp="1" noChangeArrowheads="1"/>
          </p:cNvSpPr>
          <p:nvPr>
            <p:ph type="subTitle" idx="1"/>
          </p:nvPr>
        </p:nvSpPr>
        <p:spPr>
          <a:xfrm>
            <a:off x="243425" y="528649"/>
            <a:ext cx="10358967" cy="530225"/>
          </a:xfrm>
        </p:spPr>
        <p:txBody>
          <a:bodyPr anchor="b"/>
          <a:lstStyle>
            <a:lvl1pPr marL="0" indent="0">
              <a:buFont typeface="Wingdings" panose="05000000000000000000" pitchFamily="2" charset="2"/>
              <a:buNone/>
              <a:defRPr sz="1100"/>
            </a:lvl1pPr>
          </a:lstStyle>
          <a:p>
            <a:pPr lvl="0"/>
            <a:r>
              <a:rPr lang="en-US" altLang="ja-JP" noProof="0"/>
              <a:t>Click to edit Master subtitle style</a:t>
            </a:r>
          </a:p>
        </p:txBody>
      </p:sp>
    </p:spTree>
    <p:extLst>
      <p:ext uri="{BB962C8B-B14F-4D97-AF65-F5344CB8AC3E}">
        <p14:creationId xmlns:p14="http://schemas.microsoft.com/office/powerpoint/2010/main" val="170981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000">
                <a:latin typeface="Meiryo" charset="-128"/>
                <a:ea typeface="Meiryo" charset="-128"/>
                <a:cs typeface="Meiryo" charset="-128"/>
              </a:defRPr>
            </a:lvl1pPr>
          </a:lstStyle>
          <a:p>
            <a:r>
              <a:rPr lang="en-US" altLang="ja-JP" dirty="0"/>
              <a:t>Click to edit Master title style</a:t>
            </a:r>
            <a:endParaRPr lang="ja-JP" altLang="en-US" dirty="0"/>
          </a:p>
        </p:txBody>
      </p:sp>
      <p:sp>
        <p:nvSpPr>
          <p:cNvPr id="3" name="Content Placeholder 2"/>
          <p:cNvSpPr>
            <a:spLocks noGrp="1"/>
          </p:cNvSpPr>
          <p:nvPr>
            <p:ph idx="1"/>
          </p:nvPr>
        </p:nvSpPr>
        <p:spPr/>
        <p:txBody>
          <a:bodyPr/>
          <a:lstStyle>
            <a:lvl1pPr>
              <a:defRPr>
                <a:latin typeface="Meiryo" charset="-128"/>
                <a:ea typeface="Meiryo" charset="-128"/>
                <a:cs typeface="Meiryo" charset="-128"/>
              </a:defRPr>
            </a:lvl1pPr>
            <a:lvl2pPr>
              <a:defRPr>
                <a:latin typeface="Meiryo" charset="-128"/>
                <a:ea typeface="Meiryo" charset="-128"/>
                <a:cs typeface="Meiryo" charset="-128"/>
              </a:defRPr>
            </a:lvl2pPr>
            <a:lvl3pPr>
              <a:defRPr>
                <a:latin typeface="Meiryo" charset="-128"/>
                <a:ea typeface="Meiryo" charset="-128"/>
                <a:cs typeface="Meiryo" charset="-128"/>
              </a:defRPr>
            </a:lvl3pPr>
            <a:lvl4pPr>
              <a:defRPr>
                <a:latin typeface="Meiryo" charset="-128"/>
                <a:ea typeface="Meiryo" charset="-128"/>
                <a:cs typeface="Meiryo" charset="-128"/>
              </a:defRPr>
            </a:lvl4pPr>
            <a:lvl5pPr>
              <a:defRPr>
                <a:latin typeface="Meiryo" charset="-128"/>
                <a:ea typeface="Meiryo" charset="-128"/>
                <a:cs typeface="Meiryo" charset="-128"/>
              </a:defRPr>
            </a:lvl5pPr>
          </a:lstStyle>
          <a:p>
            <a:pPr lvl="0"/>
            <a:r>
              <a:rPr lang="en-US" altLang="ja-JP" dirty="0"/>
              <a:t>Click to edit Master text styles</a:t>
            </a:r>
          </a:p>
          <a:p>
            <a:pPr lvl="1"/>
            <a:r>
              <a:rPr lang="en-US" altLang="ja-JP" dirty="0"/>
              <a:t>Second level</a:t>
            </a:r>
          </a:p>
          <a:p>
            <a:pPr lvl="2"/>
            <a:r>
              <a:rPr lang="en-US" altLang="ja-JP" dirty="0"/>
              <a:t>Third level</a:t>
            </a:r>
          </a:p>
          <a:p>
            <a:pPr lvl="3"/>
            <a:r>
              <a:rPr lang="en-US" altLang="ja-JP" dirty="0"/>
              <a:t>Fourth level</a:t>
            </a:r>
          </a:p>
          <a:p>
            <a:pPr lvl="4"/>
            <a:r>
              <a:rPr lang="en-US" altLang="ja-JP" dirty="0"/>
              <a:t>Fifth level</a:t>
            </a:r>
            <a:endParaRPr lang="ja-JP" altLang="en-US" dirty="0"/>
          </a:p>
        </p:txBody>
      </p:sp>
      <p:sp>
        <p:nvSpPr>
          <p:cNvPr id="4" name="Rectangle 5"/>
          <p:cNvSpPr>
            <a:spLocks noGrp="1" noChangeArrowheads="1"/>
          </p:cNvSpPr>
          <p:nvPr>
            <p:ph type="sldNum" sz="quarter" idx="10"/>
          </p:nvPr>
        </p:nvSpPr>
        <p:spPr>
          <a:ln/>
        </p:spPr>
        <p:txBody>
          <a:bodyPr/>
          <a:lstStyle>
            <a:lvl1pPr>
              <a:defRPr/>
            </a:lvl1pPr>
          </a:lstStyle>
          <a:p>
            <a:pPr>
              <a:defRPr/>
            </a:pPr>
            <a:fld id="{25719005-99FB-F24B-A8AC-E8FA144B3B94}" type="slidenum">
              <a:rPr lang="en-US" altLang="ja-JP"/>
              <a:pPr>
                <a:defRPr/>
              </a:pPr>
              <a:t>‹#›</a:t>
            </a:fld>
            <a:endParaRPr lang="en-US" altLang="ja-JP"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7"/>
          <p:cNvSpPr>
            <a:spLocks noGrp="1" noChangeArrowheads="1"/>
          </p:cNvSpPr>
          <p:nvPr>
            <p:ph type="dt" sz="half" idx="12"/>
          </p:nvPr>
        </p:nvSpPr>
        <p:spPr>
          <a:ln/>
        </p:spPr>
        <p:txBody>
          <a:bodyPr/>
          <a:lstStyle>
            <a:lvl1pPr>
              <a:defRPr/>
            </a:lvl1pPr>
          </a:lstStyle>
          <a:p>
            <a:pPr>
              <a:defRPr/>
            </a:pPr>
            <a:fld id="{0DB93761-A4D2-4CCE-B7F5-DA878BC9BA5D}" type="datetime1">
              <a:rPr lang="ja-JP" altLang="en-US" smtClean="0"/>
              <a:t>2019/10/3</a:t>
            </a:fld>
            <a:endParaRPr lang="en-US" altLang="ja-JP" dirty="0"/>
          </a:p>
        </p:txBody>
      </p:sp>
    </p:spTree>
    <p:extLst>
      <p:ext uri="{BB962C8B-B14F-4D97-AF65-F5344CB8AC3E}">
        <p14:creationId xmlns:p14="http://schemas.microsoft.com/office/powerpoint/2010/main" val="16080254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9"/>
            <a:ext cx="10515600" cy="2852737"/>
          </a:xfrm>
        </p:spPr>
        <p:txBody>
          <a:bodyPr anchor="b"/>
          <a:lstStyle>
            <a:lvl1pPr>
              <a:defRPr sz="6000"/>
            </a:lvl1pPr>
          </a:lstStyle>
          <a:p>
            <a:r>
              <a:rPr lang="en-US" altLang="ja-JP"/>
              <a:t>Click to edit Master title style</a:t>
            </a:r>
            <a:endParaRPr lang="ja-JP" altLang="en-US"/>
          </a:p>
        </p:txBody>
      </p:sp>
      <p:sp>
        <p:nvSpPr>
          <p:cNvPr id="3" name="Text Placeholder 2"/>
          <p:cNvSpPr>
            <a:spLocks noGrp="1"/>
          </p:cNvSpPr>
          <p:nvPr>
            <p:ph type="body" idx="1"/>
          </p:nvPr>
        </p:nvSpPr>
        <p:spPr>
          <a:xfrm>
            <a:off x="831851" y="458947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ja-JP"/>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985BDC39-8296-C244-877B-314A28033ACE}" type="slidenum">
              <a:rPr lang="en-US" altLang="ja-JP"/>
              <a:pPr>
                <a:defRPr/>
              </a:pPr>
              <a:t>‹#›</a:t>
            </a:fld>
            <a:endParaRPr lang="en-US" altLang="ja-JP"/>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
          <p:cNvSpPr>
            <a:spLocks noGrp="1" noChangeArrowheads="1"/>
          </p:cNvSpPr>
          <p:nvPr>
            <p:ph type="dt" sz="half" idx="12"/>
          </p:nvPr>
        </p:nvSpPr>
        <p:spPr>
          <a:ln/>
        </p:spPr>
        <p:txBody>
          <a:bodyPr/>
          <a:lstStyle>
            <a:lvl1pPr>
              <a:defRPr/>
            </a:lvl1pPr>
          </a:lstStyle>
          <a:p>
            <a:pPr>
              <a:defRPr/>
            </a:pPr>
            <a:fld id="{8B1D8A9D-A14B-416B-B739-DB2AEDA3F777}" type="datetime1">
              <a:rPr lang="ja-JP" altLang="en-US" smtClean="0"/>
              <a:t>2019/10/3</a:t>
            </a:fld>
            <a:endParaRPr lang="en-US" altLang="ja-JP"/>
          </a:p>
        </p:txBody>
      </p:sp>
    </p:spTree>
    <p:extLst>
      <p:ext uri="{BB962C8B-B14F-4D97-AF65-F5344CB8AC3E}">
        <p14:creationId xmlns:p14="http://schemas.microsoft.com/office/powerpoint/2010/main" val="27935344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a:t>Click to edit Master title style</a:t>
            </a:r>
            <a:endParaRPr lang="ja-JP" altLang="en-US"/>
          </a:p>
        </p:txBody>
      </p:sp>
      <p:sp>
        <p:nvSpPr>
          <p:cNvPr id="3" name="Content Placeholder 2"/>
          <p:cNvSpPr>
            <a:spLocks noGrp="1"/>
          </p:cNvSpPr>
          <p:nvPr>
            <p:ph sz="half" idx="1"/>
          </p:nvPr>
        </p:nvSpPr>
        <p:spPr>
          <a:xfrm>
            <a:off x="243417" y="708036"/>
            <a:ext cx="5689600" cy="4479925"/>
          </a:xfr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Content Placeholder 3"/>
          <p:cNvSpPr>
            <a:spLocks noGrp="1"/>
          </p:cNvSpPr>
          <p:nvPr>
            <p:ph sz="half" idx="2"/>
          </p:nvPr>
        </p:nvSpPr>
        <p:spPr>
          <a:xfrm>
            <a:off x="6136217" y="708036"/>
            <a:ext cx="5689600" cy="4479925"/>
          </a:xfr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pPr>
              <a:defRPr/>
            </a:pPr>
            <a:fld id="{7B34B075-03DD-664E-B53D-5B813F90387C}" type="slidenum">
              <a:rPr lang="en-US" altLang="ja-JP"/>
              <a:pPr>
                <a:defRPr/>
              </a:pPr>
              <a:t>‹#›</a:t>
            </a:fld>
            <a:endParaRPr lang="en-US" altLang="ja-JP"/>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7"/>
          <p:cNvSpPr>
            <a:spLocks noGrp="1" noChangeArrowheads="1"/>
          </p:cNvSpPr>
          <p:nvPr>
            <p:ph type="dt" sz="half" idx="12"/>
          </p:nvPr>
        </p:nvSpPr>
        <p:spPr>
          <a:ln/>
        </p:spPr>
        <p:txBody>
          <a:bodyPr/>
          <a:lstStyle>
            <a:lvl1pPr>
              <a:defRPr/>
            </a:lvl1pPr>
          </a:lstStyle>
          <a:p>
            <a:pPr>
              <a:defRPr/>
            </a:pPr>
            <a:fld id="{61BDDA8A-840B-437B-B613-3DE6681383EF}" type="datetime1">
              <a:rPr lang="ja-JP" altLang="en-US" smtClean="0"/>
              <a:t>2019/10/3</a:t>
            </a:fld>
            <a:endParaRPr lang="en-US" altLang="ja-JP"/>
          </a:p>
        </p:txBody>
      </p:sp>
    </p:spTree>
    <p:extLst>
      <p:ext uri="{BB962C8B-B14F-4D97-AF65-F5344CB8AC3E}">
        <p14:creationId xmlns:p14="http://schemas.microsoft.com/office/powerpoint/2010/main" val="2667018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9"/>
            <a:ext cx="10515600" cy="1325563"/>
          </a:xfrm>
        </p:spPr>
        <p:txBody>
          <a:bodyPr/>
          <a:lstStyle/>
          <a:p>
            <a:r>
              <a:rPr lang="en-US" altLang="ja-JP"/>
              <a:t>Click to edit Master title style</a:t>
            </a:r>
            <a:endParaRPr lang="ja-JP" altLang="en-US"/>
          </a:p>
        </p:txBody>
      </p:sp>
      <p:sp>
        <p:nvSpPr>
          <p:cNvPr id="3" name="Text Placeholder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4" name="Content Placeholder 3"/>
          <p:cNvSpPr>
            <a:spLocks noGrp="1"/>
          </p:cNvSpPr>
          <p:nvPr>
            <p:ph sz="half" idx="2"/>
          </p:nvPr>
        </p:nvSpPr>
        <p:spPr>
          <a:xfrm>
            <a:off x="840319" y="2505075"/>
            <a:ext cx="5158316" cy="3684588"/>
          </a:xfr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7" name="Rectangle 5"/>
          <p:cNvSpPr>
            <a:spLocks noGrp="1" noChangeArrowheads="1"/>
          </p:cNvSpPr>
          <p:nvPr>
            <p:ph type="sldNum" sz="quarter" idx="10"/>
          </p:nvPr>
        </p:nvSpPr>
        <p:spPr>
          <a:ln/>
        </p:spPr>
        <p:txBody>
          <a:bodyPr/>
          <a:lstStyle>
            <a:lvl1pPr>
              <a:defRPr/>
            </a:lvl1pPr>
          </a:lstStyle>
          <a:p>
            <a:pPr>
              <a:defRPr/>
            </a:pPr>
            <a:fld id="{D9930D0C-312A-654D-BD81-497BECD77051}" type="slidenum">
              <a:rPr lang="en-US" altLang="ja-JP"/>
              <a:pPr>
                <a:defRPr/>
              </a:pPr>
              <a:t>‹#›</a:t>
            </a:fld>
            <a:endParaRPr lang="en-US" altLang="ja-JP"/>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7"/>
          <p:cNvSpPr>
            <a:spLocks noGrp="1" noChangeArrowheads="1"/>
          </p:cNvSpPr>
          <p:nvPr>
            <p:ph type="dt" sz="half" idx="12"/>
          </p:nvPr>
        </p:nvSpPr>
        <p:spPr>
          <a:ln/>
        </p:spPr>
        <p:txBody>
          <a:bodyPr/>
          <a:lstStyle>
            <a:lvl1pPr>
              <a:defRPr/>
            </a:lvl1pPr>
          </a:lstStyle>
          <a:p>
            <a:pPr>
              <a:defRPr/>
            </a:pPr>
            <a:fld id="{752D030D-42F9-4106-8377-626729A68638}" type="datetime1">
              <a:rPr lang="ja-JP" altLang="en-US" smtClean="0"/>
              <a:t>2019/10/3</a:t>
            </a:fld>
            <a:endParaRPr lang="en-US" altLang="ja-JP"/>
          </a:p>
        </p:txBody>
      </p:sp>
    </p:spTree>
    <p:extLst>
      <p:ext uri="{BB962C8B-B14F-4D97-AF65-F5344CB8AC3E}">
        <p14:creationId xmlns:p14="http://schemas.microsoft.com/office/powerpoint/2010/main" val="30558991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Click to edit Master title style</a:t>
            </a:r>
            <a:endParaRPr lang="ja-JP" altLang="en-US" dirty="0"/>
          </a:p>
        </p:txBody>
      </p:sp>
      <p:sp>
        <p:nvSpPr>
          <p:cNvPr id="3" name="Rectangle 5"/>
          <p:cNvSpPr>
            <a:spLocks noGrp="1" noChangeArrowheads="1"/>
          </p:cNvSpPr>
          <p:nvPr>
            <p:ph type="sldNum" sz="quarter" idx="10"/>
          </p:nvPr>
        </p:nvSpPr>
        <p:spPr>
          <a:ln/>
        </p:spPr>
        <p:txBody>
          <a:bodyPr/>
          <a:lstStyle>
            <a:lvl1pPr>
              <a:defRPr/>
            </a:lvl1pPr>
          </a:lstStyle>
          <a:p>
            <a:pPr>
              <a:defRPr/>
            </a:pPr>
            <a:fld id="{65C290B7-A2DE-B748-BF6A-9C0B63BA3771}" type="slidenum">
              <a:rPr lang="en-US" altLang="ja-JP"/>
              <a:pPr>
                <a:defRPr/>
              </a:pPr>
              <a:t>‹#›</a:t>
            </a:fld>
            <a:endParaRPr lang="en-US" altLang="ja-JP"/>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7"/>
          <p:cNvSpPr>
            <a:spLocks noGrp="1" noChangeArrowheads="1"/>
          </p:cNvSpPr>
          <p:nvPr>
            <p:ph type="dt" sz="half" idx="12"/>
          </p:nvPr>
        </p:nvSpPr>
        <p:spPr>
          <a:ln/>
        </p:spPr>
        <p:txBody>
          <a:bodyPr/>
          <a:lstStyle>
            <a:lvl1pPr>
              <a:defRPr/>
            </a:lvl1pPr>
          </a:lstStyle>
          <a:p>
            <a:pPr>
              <a:defRPr/>
            </a:pPr>
            <a:fld id="{1C75D7BA-3E9D-4672-836E-25DFE7B1E665}" type="datetime1">
              <a:rPr lang="ja-JP" altLang="en-US" smtClean="0"/>
              <a:t>2019/10/3</a:t>
            </a:fld>
            <a:endParaRPr lang="en-US" altLang="ja-JP"/>
          </a:p>
        </p:txBody>
      </p:sp>
    </p:spTree>
    <p:extLst>
      <p:ext uri="{BB962C8B-B14F-4D97-AF65-F5344CB8AC3E}">
        <p14:creationId xmlns:p14="http://schemas.microsoft.com/office/powerpoint/2010/main" val="1608932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E2C23AE2-6F48-6C43-BD7B-7CE26306EE94}" type="slidenum">
              <a:rPr lang="en-US" altLang="ja-JP"/>
              <a:pPr>
                <a:defRPr/>
              </a:pPr>
              <a:t>‹#›</a:t>
            </a:fld>
            <a:endParaRPr lang="en-US" altLang="ja-JP"/>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7"/>
          <p:cNvSpPr>
            <a:spLocks noGrp="1" noChangeArrowheads="1"/>
          </p:cNvSpPr>
          <p:nvPr>
            <p:ph type="dt" sz="half" idx="12"/>
          </p:nvPr>
        </p:nvSpPr>
        <p:spPr>
          <a:ln/>
        </p:spPr>
        <p:txBody>
          <a:bodyPr/>
          <a:lstStyle>
            <a:lvl1pPr>
              <a:defRPr/>
            </a:lvl1pPr>
          </a:lstStyle>
          <a:p>
            <a:pPr>
              <a:defRPr/>
            </a:pPr>
            <a:fld id="{D7D7ACF6-6839-4125-84E3-FF92094B7B8E}" type="datetime1">
              <a:rPr lang="ja-JP" altLang="en-US" smtClean="0"/>
              <a:t>2019/10/3</a:t>
            </a:fld>
            <a:endParaRPr lang="en-US" altLang="ja-JP"/>
          </a:p>
        </p:txBody>
      </p:sp>
    </p:spTree>
    <p:extLst>
      <p:ext uri="{BB962C8B-B14F-4D97-AF65-F5344CB8AC3E}">
        <p14:creationId xmlns:p14="http://schemas.microsoft.com/office/powerpoint/2010/main" val="2726585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AAE32A2-CD75-4BBF-A72A-96FB30895E2E}" type="datetime1">
              <a:rPr kumimoji="1" lang="ja-JP" altLang="en-US" smtClean="0"/>
              <a:t>2019/10/3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40942011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25" y="457200"/>
            <a:ext cx="3932767" cy="1600200"/>
          </a:xfrm>
        </p:spPr>
        <p:txBody>
          <a:bodyPr anchor="b"/>
          <a:lstStyle>
            <a:lvl1pPr>
              <a:defRPr sz="3200"/>
            </a:lvl1pPr>
          </a:lstStyle>
          <a:p>
            <a:r>
              <a:rPr lang="en-US" altLang="ja-JP"/>
              <a:t>Click to edit Master title style</a:t>
            </a:r>
            <a:endParaRPr lang="ja-JP" altLang="en-US"/>
          </a:p>
        </p:txBody>
      </p:sp>
      <p:sp>
        <p:nvSpPr>
          <p:cNvPr id="3" name="Content Placeholder 2"/>
          <p:cNvSpPr>
            <a:spLocks noGrp="1"/>
          </p:cNvSpPr>
          <p:nvPr>
            <p:ph idx="1"/>
          </p:nvPr>
        </p:nvSpPr>
        <p:spPr>
          <a:xfrm>
            <a:off x="5183717" y="98743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Text Placeholder 3"/>
          <p:cNvSpPr>
            <a:spLocks noGrp="1"/>
          </p:cNvSpPr>
          <p:nvPr>
            <p:ph type="body" sz="half" idx="2"/>
          </p:nvPr>
        </p:nvSpPr>
        <p:spPr>
          <a:xfrm>
            <a:off x="840325"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ja-JP"/>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0D7BA858-3F2C-104E-90FA-343F4C7DA95E}" type="slidenum">
              <a:rPr lang="en-US" altLang="ja-JP"/>
              <a:pPr>
                <a:defRPr/>
              </a:pPr>
              <a:t>‹#›</a:t>
            </a:fld>
            <a:endParaRPr lang="en-US" altLang="ja-JP"/>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7"/>
          <p:cNvSpPr>
            <a:spLocks noGrp="1" noChangeArrowheads="1"/>
          </p:cNvSpPr>
          <p:nvPr>
            <p:ph type="dt" sz="half" idx="12"/>
          </p:nvPr>
        </p:nvSpPr>
        <p:spPr>
          <a:ln/>
        </p:spPr>
        <p:txBody>
          <a:bodyPr/>
          <a:lstStyle>
            <a:lvl1pPr>
              <a:defRPr/>
            </a:lvl1pPr>
          </a:lstStyle>
          <a:p>
            <a:pPr>
              <a:defRPr/>
            </a:pPr>
            <a:fld id="{11A26585-B2DB-4F20-90C1-55E0598126A5}" type="datetime1">
              <a:rPr lang="ja-JP" altLang="en-US" smtClean="0"/>
              <a:t>2019/10/3</a:t>
            </a:fld>
            <a:endParaRPr lang="en-US" altLang="ja-JP"/>
          </a:p>
        </p:txBody>
      </p:sp>
    </p:spTree>
    <p:extLst>
      <p:ext uri="{BB962C8B-B14F-4D97-AF65-F5344CB8AC3E}">
        <p14:creationId xmlns:p14="http://schemas.microsoft.com/office/powerpoint/2010/main" val="14182823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25" y="457200"/>
            <a:ext cx="3932767" cy="1600200"/>
          </a:xfrm>
        </p:spPr>
        <p:txBody>
          <a:bodyPr anchor="b"/>
          <a:lstStyle>
            <a:lvl1pPr>
              <a:defRPr sz="3200"/>
            </a:lvl1pPr>
          </a:lstStyle>
          <a:p>
            <a:r>
              <a:rPr lang="en-US" altLang="ja-JP"/>
              <a:t>Click to edit Master title style</a:t>
            </a:r>
            <a:endParaRPr lang="ja-JP" altLang="en-US"/>
          </a:p>
        </p:txBody>
      </p:sp>
      <p:sp>
        <p:nvSpPr>
          <p:cNvPr id="3" name="Picture Placeholder 2"/>
          <p:cNvSpPr>
            <a:spLocks noGrp="1"/>
          </p:cNvSpPr>
          <p:nvPr>
            <p:ph type="pic" idx="1"/>
          </p:nvPr>
        </p:nvSpPr>
        <p:spPr>
          <a:xfrm>
            <a:off x="5183717" y="98743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Text Placeholder 3"/>
          <p:cNvSpPr>
            <a:spLocks noGrp="1"/>
          </p:cNvSpPr>
          <p:nvPr>
            <p:ph type="body" sz="half" idx="2"/>
          </p:nvPr>
        </p:nvSpPr>
        <p:spPr>
          <a:xfrm>
            <a:off x="840325"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ja-JP"/>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2696C495-A866-AC4A-B353-F91EBD6CECF6}" type="slidenum">
              <a:rPr lang="en-US" altLang="ja-JP"/>
              <a:pPr>
                <a:defRPr/>
              </a:pPr>
              <a:t>‹#›</a:t>
            </a:fld>
            <a:endParaRPr lang="en-US" altLang="ja-JP"/>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7"/>
          <p:cNvSpPr>
            <a:spLocks noGrp="1" noChangeArrowheads="1"/>
          </p:cNvSpPr>
          <p:nvPr>
            <p:ph type="dt" sz="half" idx="12"/>
          </p:nvPr>
        </p:nvSpPr>
        <p:spPr>
          <a:ln/>
        </p:spPr>
        <p:txBody>
          <a:bodyPr/>
          <a:lstStyle>
            <a:lvl1pPr>
              <a:defRPr/>
            </a:lvl1pPr>
          </a:lstStyle>
          <a:p>
            <a:pPr>
              <a:defRPr/>
            </a:pPr>
            <a:fld id="{169767CA-29C2-492F-BF4E-7EF807D40103}" type="datetime1">
              <a:rPr lang="ja-JP" altLang="en-US" smtClean="0"/>
              <a:t>2019/10/3</a:t>
            </a:fld>
            <a:endParaRPr lang="en-US" altLang="ja-JP"/>
          </a:p>
        </p:txBody>
      </p:sp>
    </p:spTree>
    <p:extLst>
      <p:ext uri="{BB962C8B-B14F-4D97-AF65-F5344CB8AC3E}">
        <p14:creationId xmlns:p14="http://schemas.microsoft.com/office/powerpoint/2010/main" val="2654181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a:t>Click to edit Master title style</a:t>
            </a:r>
            <a:endParaRPr lang="ja-JP" altLang="en-US"/>
          </a:p>
        </p:txBody>
      </p:sp>
      <p:sp>
        <p:nvSpPr>
          <p:cNvPr id="3" name="Vertical Text Placeholder 2"/>
          <p:cNvSpPr>
            <a:spLocks noGrp="1"/>
          </p:cNvSpPr>
          <p:nvPr>
            <p:ph type="body" orient="vert" idx="1"/>
          </p:nvPr>
        </p:nvSpPr>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2EC7D0A6-2544-7346-94DD-4251B6A71B96}" type="slidenum">
              <a:rPr lang="en-US" altLang="ja-JP"/>
              <a:pPr>
                <a:defRPr/>
              </a:pPr>
              <a:t>‹#›</a:t>
            </a:fld>
            <a:endParaRPr lang="en-US" altLang="ja-JP"/>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
          <p:cNvSpPr>
            <a:spLocks noGrp="1" noChangeArrowheads="1"/>
          </p:cNvSpPr>
          <p:nvPr>
            <p:ph type="dt" sz="half" idx="12"/>
          </p:nvPr>
        </p:nvSpPr>
        <p:spPr>
          <a:ln/>
        </p:spPr>
        <p:txBody>
          <a:bodyPr/>
          <a:lstStyle>
            <a:lvl1pPr>
              <a:defRPr/>
            </a:lvl1pPr>
          </a:lstStyle>
          <a:p>
            <a:pPr>
              <a:defRPr/>
            </a:pPr>
            <a:fld id="{E50C7B14-1C2A-4E05-ABCA-991C89F20422}" type="datetime1">
              <a:rPr lang="ja-JP" altLang="en-US" smtClean="0"/>
              <a:t>2019/10/3</a:t>
            </a:fld>
            <a:endParaRPr lang="en-US" altLang="ja-JP"/>
          </a:p>
        </p:txBody>
      </p:sp>
    </p:spTree>
    <p:extLst>
      <p:ext uri="{BB962C8B-B14F-4D97-AF65-F5344CB8AC3E}">
        <p14:creationId xmlns:p14="http://schemas.microsoft.com/office/powerpoint/2010/main" val="36957977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30217" y="82550"/>
            <a:ext cx="2895600" cy="5105400"/>
          </a:xfrm>
        </p:spPr>
        <p:txBody>
          <a:bodyPr vert="eaVert"/>
          <a:lstStyle/>
          <a:p>
            <a:r>
              <a:rPr lang="en-US" altLang="ja-JP"/>
              <a:t>Click to edit Master title style</a:t>
            </a:r>
            <a:endParaRPr lang="ja-JP" altLang="en-US"/>
          </a:p>
        </p:txBody>
      </p:sp>
      <p:sp>
        <p:nvSpPr>
          <p:cNvPr id="3" name="Vertical Text Placeholder 2"/>
          <p:cNvSpPr>
            <a:spLocks noGrp="1"/>
          </p:cNvSpPr>
          <p:nvPr>
            <p:ph type="body" orient="vert" idx="1"/>
          </p:nvPr>
        </p:nvSpPr>
        <p:spPr>
          <a:xfrm>
            <a:off x="243417" y="82550"/>
            <a:ext cx="8483600" cy="5105400"/>
          </a:xfrm>
        </p:spPr>
        <p:txBody>
          <a:bodyPr vert="eaVert"/>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87129ACF-33FF-AE43-A4C7-46652BE85738}" type="slidenum">
              <a:rPr lang="en-US" altLang="ja-JP"/>
              <a:pPr>
                <a:defRPr/>
              </a:pPr>
              <a:t>‹#›</a:t>
            </a:fld>
            <a:endParaRPr lang="en-US" altLang="ja-JP"/>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
          <p:cNvSpPr>
            <a:spLocks noGrp="1" noChangeArrowheads="1"/>
          </p:cNvSpPr>
          <p:nvPr>
            <p:ph type="dt" sz="half" idx="12"/>
          </p:nvPr>
        </p:nvSpPr>
        <p:spPr>
          <a:ln/>
        </p:spPr>
        <p:txBody>
          <a:bodyPr/>
          <a:lstStyle>
            <a:lvl1pPr>
              <a:defRPr/>
            </a:lvl1pPr>
          </a:lstStyle>
          <a:p>
            <a:pPr>
              <a:defRPr/>
            </a:pPr>
            <a:fld id="{E87ED6CE-9A1A-4764-966B-08B61E0D3B28}" type="datetime1">
              <a:rPr lang="ja-JP" altLang="en-US" smtClean="0"/>
              <a:t>2019/10/3</a:t>
            </a:fld>
            <a:endParaRPr lang="en-US" altLang="ja-JP"/>
          </a:p>
        </p:txBody>
      </p:sp>
    </p:spTree>
    <p:extLst>
      <p:ext uri="{BB962C8B-B14F-4D97-AF65-F5344CB8AC3E}">
        <p14:creationId xmlns:p14="http://schemas.microsoft.com/office/powerpoint/2010/main" val="22634098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43417" y="82550"/>
            <a:ext cx="11582400" cy="509588"/>
          </a:xfrm>
        </p:spPr>
        <p:txBody>
          <a:bodyPr/>
          <a:lstStyle/>
          <a:p>
            <a:r>
              <a:rPr lang="en-US" altLang="ja-JP"/>
              <a:t>Click to edit Master title style</a:t>
            </a:r>
            <a:endParaRPr lang="ja-JP" altLang="en-US"/>
          </a:p>
        </p:txBody>
      </p:sp>
      <p:sp>
        <p:nvSpPr>
          <p:cNvPr id="3" name="Table Placeholder 2"/>
          <p:cNvSpPr>
            <a:spLocks noGrp="1"/>
          </p:cNvSpPr>
          <p:nvPr>
            <p:ph type="tbl" idx="1"/>
          </p:nvPr>
        </p:nvSpPr>
        <p:spPr>
          <a:xfrm>
            <a:off x="243417" y="708036"/>
            <a:ext cx="11582400" cy="4479925"/>
          </a:xfrm>
        </p:spPr>
        <p:txBody>
          <a:bodyPr/>
          <a:lstStyle/>
          <a:p>
            <a:pPr lvl="0"/>
            <a:endParaRPr lang="ja-JP" altLang="en-US" noProof="0"/>
          </a:p>
        </p:txBody>
      </p:sp>
      <p:sp>
        <p:nvSpPr>
          <p:cNvPr id="4" name="Rectangle 5"/>
          <p:cNvSpPr>
            <a:spLocks noGrp="1" noChangeArrowheads="1"/>
          </p:cNvSpPr>
          <p:nvPr>
            <p:ph type="sldNum" sz="quarter" idx="10"/>
          </p:nvPr>
        </p:nvSpPr>
        <p:spPr>
          <a:ln/>
        </p:spPr>
        <p:txBody>
          <a:bodyPr/>
          <a:lstStyle>
            <a:lvl1pPr>
              <a:defRPr/>
            </a:lvl1pPr>
          </a:lstStyle>
          <a:p>
            <a:pPr>
              <a:defRPr/>
            </a:pPr>
            <a:fld id="{F6D75CF9-3DBD-E74A-BF1B-E385EDB024D4}" type="slidenum">
              <a:rPr lang="en-US" altLang="ja-JP"/>
              <a:pPr>
                <a:defRPr/>
              </a:pPr>
              <a:t>‹#›</a:t>
            </a:fld>
            <a:endParaRPr lang="en-US" altLang="ja-JP"/>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
          <p:cNvSpPr>
            <a:spLocks noGrp="1" noChangeArrowheads="1"/>
          </p:cNvSpPr>
          <p:nvPr>
            <p:ph type="dt" sz="half" idx="12"/>
          </p:nvPr>
        </p:nvSpPr>
        <p:spPr>
          <a:ln/>
        </p:spPr>
        <p:txBody>
          <a:bodyPr/>
          <a:lstStyle>
            <a:lvl1pPr>
              <a:defRPr/>
            </a:lvl1pPr>
          </a:lstStyle>
          <a:p>
            <a:pPr>
              <a:defRPr/>
            </a:pPr>
            <a:fld id="{7240E76D-F1E2-4A13-A2A2-13F111A2450E}" type="datetime1">
              <a:rPr lang="ja-JP" altLang="en-US" smtClean="0"/>
              <a:t>2019/10/3</a:t>
            </a:fld>
            <a:endParaRPr lang="en-US" altLang="ja-JP"/>
          </a:p>
        </p:txBody>
      </p:sp>
    </p:spTree>
    <p:extLst>
      <p:ext uri="{BB962C8B-B14F-4D97-AF65-F5344CB8AC3E}">
        <p14:creationId xmlns:p14="http://schemas.microsoft.com/office/powerpoint/2010/main" val="4236801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5193BF03-7EA4-40C1-8544-A87840148857}"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3088016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1FFB4445-46A8-4FFB-B821-A6E22DFD1857}" type="datetime1">
              <a:rPr kumimoji="1" lang="ja-JP" altLang="en-US" smtClean="0"/>
              <a:t>2019/10/3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12825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941CD10-D681-42D3-B0EA-25E4430B7BA5}" type="datetime1">
              <a:rPr kumimoji="1" lang="ja-JP" altLang="en-US" smtClean="0"/>
              <a:t>2019/10/3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64822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98473FD-D2F3-4283-A9EF-145DD2E5FED5}" type="datetime1">
              <a:rPr kumimoji="1" lang="ja-JP" altLang="en-US" smtClean="0"/>
              <a:t>2019/10/3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589292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C48D8F-3256-4FCA-ACE5-141587960582}"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3676764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D01C314-06F9-4024-B975-132900A935D6}" type="datetime1">
              <a:rPr kumimoji="1" lang="ja-JP" altLang="en-US" smtClean="0"/>
              <a:t>2019/10/3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1303792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0E5545-B7E1-4A31-93AF-FC3464BD14B6}" type="datetime1">
              <a:rPr kumimoji="1" lang="ja-JP" altLang="en-US" smtClean="0"/>
              <a:t>2019/10/3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0281C5-67FA-4969-9DBC-AD74F70BFDAA}" type="slidenum">
              <a:rPr kumimoji="1" lang="ja-JP" altLang="en-US" smtClean="0"/>
              <a:t>‹#›</a:t>
            </a:fld>
            <a:endParaRPr kumimoji="1" lang="ja-JP" altLang="en-US"/>
          </a:p>
        </p:txBody>
      </p:sp>
    </p:spTree>
    <p:extLst>
      <p:ext uri="{BB962C8B-B14F-4D97-AF65-F5344CB8AC3E}">
        <p14:creationId xmlns:p14="http://schemas.microsoft.com/office/powerpoint/2010/main" val="10564937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1" y="635640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8077A3-2A7C-4A36-A53B-7CEEF875BA81}" type="datetime1">
              <a:rPr kumimoji="1" lang="ja-JP" altLang="en-US" smtClean="0"/>
              <a:t>2019/10/3</a:t>
            </a:fld>
            <a:endParaRPr kumimoji="1" lang="ja-JP" altLang="en-US"/>
          </a:p>
        </p:txBody>
      </p:sp>
      <p:sp>
        <p:nvSpPr>
          <p:cNvPr id="5" name="フッター プレースホルダー 4"/>
          <p:cNvSpPr>
            <a:spLocks noGrp="1"/>
          </p:cNvSpPr>
          <p:nvPr>
            <p:ph type="ftr" sz="quarter" idx="3"/>
          </p:nvPr>
        </p:nvSpPr>
        <p:spPr>
          <a:xfrm>
            <a:off x="4038601" y="635640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1" y="63564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F7D6C3-A283-4D70-9B85-257533DFC2FA}" type="slidenum">
              <a:rPr kumimoji="1" lang="ja-JP" altLang="en-US" smtClean="0"/>
              <a:t>‹#›</a:t>
            </a:fld>
            <a:endParaRPr kumimoji="1" lang="ja-JP" altLang="en-US"/>
          </a:p>
        </p:txBody>
      </p:sp>
    </p:spTree>
    <p:extLst>
      <p:ext uri="{BB962C8B-B14F-4D97-AF65-F5344CB8AC3E}">
        <p14:creationId xmlns:p14="http://schemas.microsoft.com/office/powerpoint/2010/main" val="23745251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243417" y="708028"/>
            <a:ext cx="11582400" cy="44799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ja-JP" dirty="0"/>
              <a:t>Click to edit Master text styles</a:t>
            </a:r>
          </a:p>
          <a:p>
            <a:pPr lvl="1"/>
            <a:r>
              <a:rPr lang="en-US" altLang="ja-JP" dirty="0"/>
              <a:t>Second level</a:t>
            </a:r>
          </a:p>
          <a:p>
            <a:pPr lvl="2"/>
            <a:r>
              <a:rPr lang="en-US" altLang="ja-JP" dirty="0"/>
              <a:t>Third level</a:t>
            </a:r>
          </a:p>
          <a:p>
            <a:pPr lvl="3"/>
            <a:r>
              <a:rPr lang="en-US" altLang="ja-JP" dirty="0"/>
              <a:t>Fourth level</a:t>
            </a:r>
          </a:p>
        </p:txBody>
      </p:sp>
      <p:sp>
        <p:nvSpPr>
          <p:cNvPr id="1027" name="Line 3"/>
          <p:cNvSpPr>
            <a:spLocks noChangeShapeType="1"/>
          </p:cNvSpPr>
          <p:nvPr/>
        </p:nvSpPr>
        <p:spPr bwMode="auto">
          <a:xfrm flipV="1">
            <a:off x="366186" y="549275"/>
            <a:ext cx="114596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ja-JP" altLang="en-US" sz="1200">
              <a:latin typeface="Meiryo" charset="-128"/>
              <a:ea typeface="Meiryo" charset="-128"/>
              <a:cs typeface="Meiryo" charset="-128"/>
            </a:endParaRPr>
          </a:p>
        </p:txBody>
      </p:sp>
      <p:sp>
        <p:nvSpPr>
          <p:cNvPr id="1028" name="Rectangle 6"/>
          <p:cNvSpPr>
            <a:spLocks noChangeArrowheads="1"/>
          </p:cNvSpPr>
          <p:nvPr/>
        </p:nvSpPr>
        <p:spPr bwMode="black">
          <a:xfrm>
            <a:off x="10119784" y="6537325"/>
            <a:ext cx="1828800"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lstStyle>
            <a:lvl1pPr>
              <a:defRPr kumimoji="1" sz="1200">
                <a:solidFill>
                  <a:schemeClr val="tx1"/>
                </a:solidFill>
                <a:latin typeface="Arial" panose="020B0604020202020204" pitchFamily="34" charset="0"/>
                <a:ea typeface="ＭＳ Ｐゴシック" panose="020B0600070205080204" pitchFamily="50" charset="-128"/>
              </a:defRPr>
            </a:lvl1pPr>
            <a:lvl2pPr marL="742950" indent="-285750">
              <a:defRPr kumimoji="1" sz="1200">
                <a:solidFill>
                  <a:schemeClr val="tx1"/>
                </a:solidFill>
                <a:latin typeface="Arial" panose="020B0604020202020204" pitchFamily="34" charset="0"/>
                <a:ea typeface="ＭＳ Ｐゴシック" panose="020B0600070205080204" pitchFamily="50" charset="-128"/>
              </a:defRPr>
            </a:lvl2pPr>
            <a:lvl3pPr marL="1143000" indent="-228600">
              <a:defRPr kumimoji="1" sz="1200">
                <a:solidFill>
                  <a:schemeClr val="tx1"/>
                </a:solidFill>
                <a:latin typeface="Arial" panose="020B0604020202020204" pitchFamily="34" charset="0"/>
                <a:ea typeface="ＭＳ Ｐゴシック" panose="020B0600070205080204" pitchFamily="50" charset="-128"/>
              </a:defRPr>
            </a:lvl3pPr>
            <a:lvl4pPr marL="1600200" indent="-228600">
              <a:defRPr kumimoji="1" sz="1200">
                <a:solidFill>
                  <a:schemeClr val="tx1"/>
                </a:solidFill>
                <a:latin typeface="Arial" panose="020B0604020202020204" pitchFamily="34" charset="0"/>
                <a:ea typeface="ＭＳ Ｐゴシック" panose="020B0600070205080204" pitchFamily="50" charset="-128"/>
              </a:defRPr>
            </a:lvl4pPr>
            <a:lvl5pPr marL="2057400" indent="-228600">
              <a:defRPr kumimoji="1" sz="12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200">
                <a:solidFill>
                  <a:schemeClr val="tx1"/>
                </a:solidFill>
                <a:latin typeface="Arial" panose="020B0604020202020204" pitchFamily="34" charset="0"/>
                <a:ea typeface="ＭＳ Ｐゴシック" panose="020B0600070205080204" pitchFamily="50" charset="-128"/>
              </a:defRPr>
            </a:lvl9pPr>
          </a:lstStyle>
          <a:p>
            <a:pPr algn="r" eaLnBrk="1" hangingPunct="1">
              <a:defRPr/>
            </a:pPr>
            <a:r>
              <a:rPr kumimoji="0" lang="en-US" altLang="ja-JP" sz="800">
                <a:latin typeface="Meiryo" charset="-128"/>
                <a:ea typeface="Meiryo" charset="-128"/>
                <a:cs typeface="Meiryo" charset="-128"/>
              </a:rPr>
              <a:t>© 2013 IBM Corporation</a:t>
            </a:r>
            <a:endParaRPr kumimoji="0" lang="en-US" altLang="ja-JP" sz="1800">
              <a:latin typeface="Meiryo" charset="-128"/>
              <a:ea typeface="Meiryo" charset="-128"/>
              <a:cs typeface="Meiryo" charset="-128"/>
            </a:endParaRPr>
          </a:p>
        </p:txBody>
      </p:sp>
      <p:sp>
        <p:nvSpPr>
          <p:cNvPr id="8197" name="Rectangle 5"/>
          <p:cNvSpPr>
            <a:spLocks noGrp="1" noChangeArrowheads="1"/>
          </p:cNvSpPr>
          <p:nvPr>
            <p:ph type="sldNum" sz="quarter" idx="4"/>
          </p:nvPr>
        </p:nvSpPr>
        <p:spPr bwMode="black">
          <a:xfrm>
            <a:off x="-16932" y="6665913"/>
            <a:ext cx="488951"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kumimoji="0" sz="800">
                <a:latin typeface="Meiryo" charset="-128"/>
                <a:ea typeface="Meiryo" charset="-128"/>
                <a:cs typeface="Meiryo" charset="-128"/>
              </a:defRPr>
            </a:lvl1pPr>
          </a:lstStyle>
          <a:p>
            <a:pPr>
              <a:defRPr/>
            </a:pPr>
            <a:fld id="{D0AADE2E-BAA7-9B44-AEF1-29EEBD18F4DE}" type="slidenum">
              <a:rPr lang="en-US" altLang="ja-JP"/>
              <a:pPr>
                <a:defRPr/>
              </a:pPr>
              <a:t>‹#›</a:t>
            </a:fld>
            <a:endParaRPr lang="en-US" altLang="ja-JP"/>
          </a:p>
        </p:txBody>
      </p:sp>
      <p:sp>
        <p:nvSpPr>
          <p:cNvPr id="8198" name="Rectangle 6"/>
          <p:cNvSpPr>
            <a:spLocks noGrp="1" noChangeArrowheads="1"/>
          </p:cNvSpPr>
          <p:nvPr>
            <p:ph type="ftr" sz="quarter" idx="3"/>
          </p:nvPr>
        </p:nvSpPr>
        <p:spPr bwMode="auto">
          <a:xfrm>
            <a:off x="1811867" y="6665913"/>
            <a:ext cx="79248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kumimoji="0" sz="800">
                <a:latin typeface="Meiryo" charset="-128"/>
                <a:ea typeface="Meiryo" charset="-128"/>
                <a:cs typeface="Meiryo" charset="-128"/>
              </a:defRPr>
            </a:lvl1pPr>
          </a:lstStyle>
          <a:p>
            <a:pPr>
              <a:defRPr/>
            </a:pPr>
            <a:endParaRPr lang="en-US" altLang="ja-JP"/>
          </a:p>
        </p:txBody>
      </p:sp>
      <p:sp>
        <p:nvSpPr>
          <p:cNvPr id="8199" name="Rectangle 7"/>
          <p:cNvSpPr>
            <a:spLocks noGrp="1" noChangeArrowheads="1"/>
          </p:cNvSpPr>
          <p:nvPr>
            <p:ph type="dt" sz="half" idx="2"/>
          </p:nvPr>
        </p:nvSpPr>
        <p:spPr bwMode="auto">
          <a:xfrm>
            <a:off x="472020" y="6665913"/>
            <a:ext cx="1339849"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kumimoji="0" sz="800">
                <a:latin typeface="Meiryo" charset="-128"/>
                <a:ea typeface="Meiryo" charset="-128"/>
                <a:cs typeface="Meiryo" charset="-128"/>
              </a:defRPr>
            </a:lvl1pPr>
          </a:lstStyle>
          <a:p>
            <a:pPr>
              <a:defRPr/>
            </a:pPr>
            <a:fld id="{55CF3157-8541-4873-974C-17AA56B24913}" type="datetime1">
              <a:rPr lang="ja-JP" altLang="en-US" smtClean="0"/>
              <a:t>2019/10/3</a:t>
            </a:fld>
            <a:endParaRPr lang="en-US" altLang="ja-JP"/>
          </a:p>
        </p:txBody>
      </p:sp>
      <p:pic>
        <p:nvPicPr>
          <p:cNvPr id="1032" name="Picture 8" descr="R120_G137_B251-20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40535" y="227016"/>
            <a:ext cx="785284" cy="236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3" name="Rectangle 9"/>
          <p:cNvSpPr>
            <a:spLocks noGrp="1" noChangeArrowheads="1"/>
          </p:cNvSpPr>
          <p:nvPr>
            <p:ph type="title"/>
          </p:nvPr>
        </p:nvSpPr>
        <p:spPr bwMode="auto">
          <a:xfrm>
            <a:off x="243417" y="82550"/>
            <a:ext cx="11582400" cy="50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ja-JP"/>
              <a:t>Click to edit Master title style</a:t>
            </a:r>
          </a:p>
        </p:txBody>
      </p:sp>
    </p:spTree>
    <p:extLst>
      <p:ext uri="{BB962C8B-B14F-4D97-AF65-F5344CB8AC3E}">
        <p14:creationId xmlns:p14="http://schemas.microsoft.com/office/powerpoint/2010/main" val="12467510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rtl="0" eaLnBrk="0" fontAlgn="base" hangingPunct="0">
        <a:lnSpc>
          <a:spcPct val="90000"/>
        </a:lnSpc>
        <a:spcBef>
          <a:spcPct val="0"/>
        </a:spcBef>
        <a:spcAft>
          <a:spcPct val="0"/>
        </a:spcAft>
        <a:defRPr kumimoji="1" sz="2200" kern="1200">
          <a:solidFill>
            <a:schemeClr val="hlink"/>
          </a:solidFill>
          <a:latin typeface="Meiryo" charset="-128"/>
          <a:ea typeface="Meiryo" charset="-128"/>
          <a:cs typeface="Meiryo" charset="-128"/>
        </a:defRPr>
      </a:lvl1pPr>
      <a:lvl2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2pPr>
      <a:lvl3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3pPr>
      <a:lvl4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4pPr>
      <a:lvl5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5pPr>
      <a:lvl6pPr marL="4572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6pPr>
      <a:lvl7pPr marL="9144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7pPr>
      <a:lvl8pPr marL="13716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8pPr>
      <a:lvl9pPr marL="18288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9pPr>
    </p:titleStyle>
    <p:bodyStyle>
      <a:lvl1pPr marL="173038" indent="-173038" algn="l" rtl="0" eaLnBrk="0" fontAlgn="base" hangingPunct="0">
        <a:spcBef>
          <a:spcPct val="50000"/>
        </a:spcBef>
        <a:spcAft>
          <a:spcPct val="0"/>
        </a:spcAft>
        <a:buClr>
          <a:schemeClr val="tx1"/>
        </a:buClr>
        <a:buFont typeface="Wingdings" charset="2"/>
        <a:buChar char="§"/>
        <a:defRPr kumimoji="1" sz="1600" kern="1200">
          <a:solidFill>
            <a:schemeClr val="tx1"/>
          </a:solidFill>
          <a:latin typeface="Meiryo" charset="-128"/>
          <a:ea typeface="Meiryo" charset="-128"/>
          <a:cs typeface="Meiryo" charset="-128"/>
        </a:defRPr>
      </a:lvl1pPr>
      <a:lvl2pPr marL="509588" indent="-163513" algn="l" rtl="0" eaLnBrk="0" fontAlgn="base" hangingPunct="0">
        <a:spcBef>
          <a:spcPct val="0"/>
        </a:spcBef>
        <a:spcAft>
          <a:spcPct val="0"/>
        </a:spcAft>
        <a:buClr>
          <a:schemeClr val="tx1"/>
        </a:buClr>
        <a:buFont typeface="Arial" charset="0"/>
        <a:buChar char="–"/>
        <a:defRPr kumimoji="1" sz="1600" kern="1200">
          <a:solidFill>
            <a:schemeClr val="tx1"/>
          </a:solidFill>
          <a:latin typeface="Meiryo" charset="-128"/>
          <a:ea typeface="Meiryo" charset="-128"/>
          <a:cs typeface="Meiryo" charset="-128"/>
        </a:defRPr>
      </a:lvl2pPr>
      <a:lvl3pPr marL="855663" indent="-173038" algn="l" rtl="0" eaLnBrk="0" fontAlgn="base" hangingPunct="0">
        <a:spcBef>
          <a:spcPct val="0"/>
        </a:spcBef>
        <a:spcAft>
          <a:spcPct val="0"/>
        </a:spcAft>
        <a:buClr>
          <a:schemeClr val="tx1"/>
        </a:buClr>
        <a:buChar char="•"/>
        <a:defRPr kumimoji="1" sz="1600" kern="1200">
          <a:solidFill>
            <a:schemeClr val="tx1"/>
          </a:solidFill>
          <a:latin typeface="Meiryo" charset="-128"/>
          <a:ea typeface="Meiryo" charset="-128"/>
          <a:cs typeface="Meiryo" charset="-128"/>
        </a:defRPr>
      </a:lvl3pPr>
      <a:lvl4pPr marL="1203325" indent="-173038" algn="l" rtl="0" eaLnBrk="0" fontAlgn="base" hangingPunct="0">
        <a:spcBef>
          <a:spcPct val="20000"/>
        </a:spcBef>
        <a:spcAft>
          <a:spcPct val="0"/>
        </a:spcAft>
        <a:buClr>
          <a:schemeClr val="tx1"/>
        </a:buClr>
        <a:buChar char="•"/>
        <a:defRPr kumimoji="1" sz="1400" kern="1200">
          <a:solidFill>
            <a:schemeClr val="tx1"/>
          </a:solidFill>
          <a:latin typeface="Meiryo" charset="-128"/>
          <a:ea typeface="Meiryo" charset="-128"/>
          <a:cs typeface="Meiryo" charset="-128"/>
        </a:defRPr>
      </a:lvl4pPr>
      <a:lvl5pPr marL="1539875" indent="-163513" algn="l" rtl="0" eaLnBrk="0" fontAlgn="base" hangingPunct="0">
        <a:spcBef>
          <a:spcPct val="20000"/>
        </a:spcBef>
        <a:spcAft>
          <a:spcPct val="0"/>
        </a:spcAft>
        <a:buClr>
          <a:schemeClr val="bg1"/>
        </a:buClr>
        <a:buChar char="»"/>
        <a:defRPr kumimoji="1" sz="1600" kern="1200">
          <a:solidFill>
            <a:schemeClr val="bg1"/>
          </a:solidFill>
          <a:latin typeface="+mn-lt"/>
          <a:ea typeface="+mn-ea"/>
          <a:cs typeface="Meiryo UI"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gif"/><Relationship Id="rId7" Type="http://schemas.openxmlformats.org/officeDocument/2006/relationships/image" Target="../media/image49.wmf"/><Relationship Id="rId12" Type="http://schemas.openxmlformats.org/officeDocument/2006/relationships/image" Target="../media/image54.wmf"/><Relationship Id="rId17" Type="http://schemas.openxmlformats.org/officeDocument/2006/relationships/image" Target="../media/image59.wmf"/><Relationship Id="rId2" Type="http://schemas.openxmlformats.org/officeDocument/2006/relationships/image" Target="../media/image44.wmf"/><Relationship Id="rId16" Type="http://schemas.openxmlformats.org/officeDocument/2006/relationships/image" Target="../media/image58.png"/><Relationship Id="rId1" Type="http://schemas.openxmlformats.org/officeDocument/2006/relationships/slideLayout" Target="../slideLayouts/slideLayout18.xml"/><Relationship Id="rId6" Type="http://schemas.openxmlformats.org/officeDocument/2006/relationships/image" Target="../media/image48.gif"/><Relationship Id="rId11" Type="http://schemas.openxmlformats.org/officeDocument/2006/relationships/image" Target="../media/image53.emf"/><Relationship Id="rId5" Type="http://schemas.openxmlformats.org/officeDocument/2006/relationships/image" Target="../media/image47.gif"/><Relationship Id="rId15" Type="http://schemas.openxmlformats.org/officeDocument/2006/relationships/image" Target="../media/image57.gif"/><Relationship Id="rId10" Type="http://schemas.openxmlformats.org/officeDocument/2006/relationships/image" Target="../media/image52.emf"/><Relationship Id="rId4" Type="http://schemas.openxmlformats.org/officeDocument/2006/relationships/image" Target="../media/image46.png"/><Relationship Id="rId9" Type="http://schemas.openxmlformats.org/officeDocument/2006/relationships/image" Target="../media/image51.wmf"/><Relationship Id="rId14" Type="http://schemas.openxmlformats.org/officeDocument/2006/relationships/image" Target="../media/image56.emf"/></Relationships>
</file>

<file path=ppt/slides/_rels/slide37.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63.emf"/></Relationships>
</file>

<file path=ppt/slides/_rels/slide42.xml.rels><?xml version="1.0" encoding="UTF-8" standalone="yes"?>
<Relationships xmlns="http://schemas.openxmlformats.org/package/2006/relationships"><Relationship Id="rId8" Type="http://schemas.openxmlformats.org/officeDocument/2006/relationships/image" Target="../media/image69.emf"/><Relationship Id="rId13" Type="http://schemas.openxmlformats.org/officeDocument/2006/relationships/image" Target="../media/image74.emf"/><Relationship Id="rId3" Type="http://schemas.openxmlformats.org/officeDocument/2006/relationships/image" Target="../media/image64.emf"/><Relationship Id="rId7" Type="http://schemas.openxmlformats.org/officeDocument/2006/relationships/image" Target="../media/image68.emf"/><Relationship Id="rId12" Type="http://schemas.openxmlformats.org/officeDocument/2006/relationships/image" Target="../media/image73.emf"/><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67.emf"/><Relationship Id="rId11" Type="http://schemas.openxmlformats.org/officeDocument/2006/relationships/image" Target="../media/image72.emf"/><Relationship Id="rId5" Type="http://schemas.openxmlformats.org/officeDocument/2006/relationships/image" Target="../media/image66.emf"/><Relationship Id="rId10" Type="http://schemas.openxmlformats.org/officeDocument/2006/relationships/image" Target="../media/image71.emf"/><Relationship Id="rId4" Type="http://schemas.openxmlformats.org/officeDocument/2006/relationships/image" Target="../media/image65.emf"/><Relationship Id="rId9" Type="http://schemas.openxmlformats.org/officeDocument/2006/relationships/image" Target="../media/image70.emf"/></Relationships>
</file>

<file path=ppt/slides/_rels/slide4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2788A7-1BF3-4786-87AF-96E78D606027}"/>
              </a:ext>
            </a:extLst>
          </p:cNvPr>
          <p:cNvSpPr>
            <a:spLocks noGrp="1"/>
          </p:cNvSpPr>
          <p:nvPr>
            <p:ph type="ctrTitle"/>
          </p:nvPr>
        </p:nvSpPr>
        <p:spPr>
          <a:xfrm>
            <a:off x="1571625" y="2324100"/>
            <a:ext cx="9048750" cy="931862"/>
          </a:xfrm>
        </p:spPr>
        <p:txBody>
          <a:bodyPr>
            <a:normAutofit/>
          </a:bodyPr>
          <a:lstStyle/>
          <a:p>
            <a:r>
              <a:rPr kumimoji="1" lang="ja-JP" altLang="en-US" sz="4800" b="1" dirty="0">
                <a:solidFill>
                  <a:srgbClr val="00B0F0"/>
                </a:solidFill>
              </a:rPr>
              <a:t>精神保健福祉資料の構造と活用</a:t>
            </a:r>
          </a:p>
        </p:txBody>
      </p:sp>
      <p:sp>
        <p:nvSpPr>
          <p:cNvPr id="3" name="字幕 2">
            <a:extLst>
              <a:ext uri="{FF2B5EF4-FFF2-40B4-BE49-F238E27FC236}">
                <a16:creationId xmlns:a16="http://schemas.microsoft.com/office/drawing/2014/main" id="{868DD9A9-DE6F-402D-8DA1-589A3D2A9C4C}"/>
              </a:ext>
            </a:extLst>
          </p:cNvPr>
          <p:cNvSpPr>
            <a:spLocks noGrp="1"/>
          </p:cNvSpPr>
          <p:nvPr>
            <p:ph type="subTitle" idx="1"/>
          </p:nvPr>
        </p:nvSpPr>
        <p:spPr/>
        <p:txBody>
          <a:bodyPr/>
          <a:lstStyle/>
          <a:p>
            <a:r>
              <a:rPr kumimoji="1" lang="en-US" altLang="ja-JP" u="sng" dirty="0"/>
              <a:t>NDB</a:t>
            </a:r>
            <a:r>
              <a:rPr kumimoji="1" lang="ja-JP" altLang="en-US" u="sng" dirty="0"/>
              <a:t>データ・</a:t>
            </a:r>
            <a:r>
              <a:rPr kumimoji="1" lang="en-US" altLang="ja-JP" u="sng" dirty="0"/>
              <a:t>630</a:t>
            </a:r>
            <a:r>
              <a:rPr kumimoji="1" lang="ja-JP" altLang="en-US" u="sng" dirty="0"/>
              <a:t>調査データ・医療の高度化</a:t>
            </a:r>
          </a:p>
        </p:txBody>
      </p:sp>
    </p:spTree>
    <p:extLst>
      <p:ext uri="{BB962C8B-B14F-4D97-AF65-F5344CB8AC3E}">
        <p14:creationId xmlns:p14="http://schemas.microsoft.com/office/powerpoint/2010/main" val="1534965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0E7DA61-3E4D-4485-AC37-04A5639FB287}"/>
              </a:ext>
            </a:extLst>
          </p:cNvPr>
          <p:cNvSpPr>
            <a:spLocks noGrp="1"/>
          </p:cNvSpPr>
          <p:nvPr>
            <p:ph type="sldNum" sz="quarter" idx="12"/>
          </p:nvPr>
        </p:nvSpPr>
        <p:spPr/>
        <p:txBody>
          <a:bodyPr/>
          <a:lstStyle/>
          <a:p>
            <a:fld id="{080281C5-67FA-4969-9DBC-AD74F70BFDAA}" type="slidenum">
              <a:rPr kumimoji="1" lang="ja-JP" altLang="en-US" smtClean="0"/>
              <a:t>10</a:t>
            </a:fld>
            <a:endParaRPr kumimoji="1" lang="ja-JP" altLang="en-US"/>
          </a:p>
        </p:txBody>
      </p:sp>
      <p:sp>
        <p:nvSpPr>
          <p:cNvPr id="5" name="タイトル 1">
            <a:extLst>
              <a:ext uri="{FF2B5EF4-FFF2-40B4-BE49-F238E27FC236}">
                <a16:creationId xmlns:a16="http://schemas.microsoft.com/office/drawing/2014/main" id="{301FFBC8-2F27-4AF8-BB54-A6FEFB0CA504}"/>
              </a:ext>
            </a:extLst>
          </p:cNvPr>
          <p:cNvSpPr>
            <a:spLocks noGrp="1"/>
          </p:cNvSpPr>
          <p:nvPr>
            <p:ph type="title"/>
          </p:nvPr>
        </p:nvSpPr>
        <p:spPr>
          <a:xfrm>
            <a:off x="209725" y="2766218"/>
            <a:ext cx="10515600" cy="1325563"/>
          </a:xfrm>
        </p:spPr>
        <p:txBody>
          <a:bodyPr/>
          <a:lstStyle/>
          <a:p>
            <a:r>
              <a:rPr lang="ja-JP" altLang="en-US" b="1" dirty="0"/>
              <a:t>精神保健福祉資料の利用について</a:t>
            </a:r>
            <a:endParaRPr kumimoji="1" lang="ja-JP" altLang="en-US" dirty="0"/>
          </a:p>
        </p:txBody>
      </p:sp>
    </p:spTree>
    <p:extLst>
      <p:ext uri="{BB962C8B-B14F-4D97-AF65-F5344CB8AC3E}">
        <p14:creationId xmlns:p14="http://schemas.microsoft.com/office/powerpoint/2010/main" val="2754550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EC71DB6-9524-476C-895E-420C59B97DA0}"/>
              </a:ext>
            </a:extLst>
          </p:cNvPr>
          <p:cNvPicPr>
            <a:picLocks noChangeAspect="1"/>
          </p:cNvPicPr>
          <p:nvPr/>
        </p:nvPicPr>
        <p:blipFill rotWithShape="1">
          <a:blip r:embed="rId3">
            <a:extLst>
              <a:ext uri="{28A0092B-C50C-407E-A947-70E740481C1C}">
                <a14:useLocalDpi xmlns:a14="http://schemas.microsoft.com/office/drawing/2010/main" val="0"/>
              </a:ext>
            </a:extLst>
          </a:blip>
          <a:srcRect l="4750" t="4495" r="6588" b="5443"/>
          <a:stretch/>
        </p:blipFill>
        <p:spPr>
          <a:xfrm>
            <a:off x="3197604" y="340804"/>
            <a:ext cx="5796792" cy="6176393"/>
          </a:xfrm>
          <a:prstGeom prst="rect">
            <a:avLst/>
          </a:prstGeom>
        </p:spPr>
      </p:pic>
      <p:sp>
        <p:nvSpPr>
          <p:cNvPr id="2" name="スライド番号プレースホルダー 1">
            <a:extLst>
              <a:ext uri="{FF2B5EF4-FFF2-40B4-BE49-F238E27FC236}">
                <a16:creationId xmlns:a16="http://schemas.microsoft.com/office/drawing/2014/main" id="{F5FE8909-73F8-4648-867B-5B5796E8EFBF}"/>
              </a:ext>
            </a:extLst>
          </p:cNvPr>
          <p:cNvSpPr>
            <a:spLocks noGrp="1"/>
          </p:cNvSpPr>
          <p:nvPr>
            <p:ph type="sldNum" sz="quarter" idx="12"/>
          </p:nvPr>
        </p:nvSpPr>
        <p:spPr/>
        <p:txBody>
          <a:bodyPr/>
          <a:lstStyle/>
          <a:p>
            <a:fld id="{080281C5-67FA-4969-9DBC-AD74F70BFDAA}" type="slidenum">
              <a:rPr kumimoji="1" lang="ja-JP" altLang="en-US" smtClean="0"/>
              <a:t>11</a:t>
            </a:fld>
            <a:endParaRPr kumimoji="1" lang="ja-JP" altLang="en-US"/>
          </a:p>
        </p:txBody>
      </p:sp>
      <p:sp>
        <p:nvSpPr>
          <p:cNvPr id="8" name="テキスト ボックス 7">
            <a:extLst>
              <a:ext uri="{FF2B5EF4-FFF2-40B4-BE49-F238E27FC236}">
                <a16:creationId xmlns:a16="http://schemas.microsoft.com/office/drawing/2014/main" id="{00C5FB52-B9D9-4CED-83DB-97D3F150CEAD}"/>
              </a:ext>
            </a:extLst>
          </p:cNvPr>
          <p:cNvSpPr txBox="1"/>
          <p:nvPr/>
        </p:nvSpPr>
        <p:spPr>
          <a:xfrm>
            <a:off x="8810625" y="2487200"/>
            <a:ext cx="3184561" cy="461665"/>
          </a:xfrm>
          <a:prstGeom prst="rect">
            <a:avLst/>
          </a:prstGeom>
          <a:noFill/>
          <a:ln w="38100">
            <a:solidFill>
              <a:srgbClr val="00B0F0"/>
            </a:solidFill>
          </a:ln>
        </p:spPr>
        <p:txBody>
          <a:bodyPr wrap="square" rtlCol="0" anchor="ctr" anchorCtr="1">
            <a:spAutoFit/>
          </a:bodyPr>
          <a:lstStyle/>
          <a:p>
            <a:pPr algn="dist"/>
            <a:r>
              <a:rPr kumimoji="1" lang="ja-JP" altLang="en-US" sz="2400" dirty="0">
                <a:latin typeface="Century" panose="02040604050505020304" pitchFamily="18" charset="0"/>
                <a:ea typeface="ＭＳ ゴシック" panose="020B0609070205080204" pitchFamily="49" charset="-128"/>
              </a:rPr>
              <a:t>　</a:t>
            </a:r>
            <a:r>
              <a:rPr kumimoji="1" lang="ja-JP" altLang="en-US" sz="1600" dirty="0">
                <a:latin typeface="Century" panose="02040604050505020304" pitchFamily="18" charset="0"/>
                <a:ea typeface="ＭＳ ゴシック" panose="020B0609070205080204" pitchFamily="49" charset="-128"/>
              </a:rPr>
              <a:t>後程詳しくご説明いたします</a:t>
            </a:r>
          </a:p>
        </p:txBody>
      </p:sp>
      <p:sp>
        <p:nvSpPr>
          <p:cNvPr id="9" name="矢印: 右 8">
            <a:extLst>
              <a:ext uri="{FF2B5EF4-FFF2-40B4-BE49-F238E27FC236}">
                <a16:creationId xmlns:a16="http://schemas.microsoft.com/office/drawing/2014/main" id="{7319926C-E956-4F25-9713-A9473E43A17C}"/>
              </a:ext>
            </a:extLst>
          </p:cNvPr>
          <p:cNvSpPr/>
          <p:nvPr/>
        </p:nvSpPr>
        <p:spPr>
          <a:xfrm>
            <a:off x="8716161" y="2575420"/>
            <a:ext cx="478173" cy="2852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C6DA3D9B-5F58-45B3-833A-B9DA435879A2}"/>
              </a:ext>
            </a:extLst>
          </p:cNvPr>
          <p:cNvSpPr/>
          <p:nvPr/>
        </p:nvSpPr>
        <p:spPr>
          <a:xfrm>
            <a:off x="3322039" y="3833769"/>
            <a:ext cx="2773961" cy="1157681"/>
          </a:xfrm>
          <a:prstGeom prst="round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dirty="0"/>
          </a:p>
        </p:txBody>
      </p:sp>
    </p:spTree>
    <p:extLst>
      <p:ext uri="{BB962C8B-B14F-4D97-AF65-F5344CB8AC3E}">
        <p14:creationId xmlns:p14="http://schemas.microsoft.com/office/powerpoint/2010/main" val="3105438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12</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1184597" y="961285"/>
            <a:ext cx="2046913" cy="369332"/>
          </a:xfrm>
          <a:prstGeom prst="rect">
            <a:avLst/>
          </a:prstGeom>
          <a:noFill/>
          <a:ln w="38100">
            <a:solidFill>
              <a:srgbClr val="99CCFF"/>
            </a:solidFill>
          </a:ln>
        </p:spPr>
        <p:txBody>
          <a:bodyPr wrap="square" rtlCol="0">
            <a:spAutoFit/>
          </a:bodyPr>
          <a:lstStyle/>
          <a:p>
            <a:r>
              <a:rPr lang="ja-JP" altLang="en-US" dirty="0"/>
              <a:t>キーワードを選ぶ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832434" y="2077889"/>
            <a:ext cx="2751239" cy="646331"/>
          </a:xfrm>
          <a:prstGeom prst="rect">
            <a:avLst/>
          </a:prstGeom>
          <a:noFill/>
          <a:ln w="38100">
            <a:solidFill>
              <a:srgbClr val="99CCFF"/>
            </a:solidFill>
          </a:ln>
        </p:spPr>
        <p:txBody>
          <a:bodyPr wrap="square" rtlCol="0">
            <a:spAutoFit/>
          </a:bodyPr>
          <a:lstStyle/>
          <a:p>
            <a:r>
              <a:rPr lang="ja-JP" altLang="en-US" dirty="0"/>
              <a:t>そのキーワードが入っている資料が選択される</a:t>
            </a:r>
            <a:endParaRPr kumimoji="1" lang="ja-JP" altLang="en-US" dirty="0"/>
          </a:p>
        </p:txBody>
      </p:sp>
      <p:sp>
        <p:nvSpPr>
          <p:cNvPr id="11" name="矢印: 下 10">
            <a:extLst>
              <a:ext uri="{FF2B5EF4-FFF2-40B4-BE49-F238E27FC236}">
                <a16:creationId xmlns:a16="http://schemas.microsoft.com/office/drawing/2014/main" id="{A1943F4E-FE4D-42A7-B787-7B46670746D6}"/>
              </a:ext>
            </a:extLst>
          </p:cNvPr>
          <p:cNvSpPr/>
          <p:nvPr/>
        </p:nvSpPr>
        <p:spPr>
          <a:xfrm>
            <a:off x="2078024" y="1466992"/>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62E80BC-E9F4-48D1-A156-B224F53CEFFD}"/>
              </a:ext>
            </a:extLst>
          </p:cNvPr>
          <p:cNvSpPr txBox="1"/>
          <p:nvPr/>
        </p:nvSpPr>
        <p:spPr>
          <a:xfrm>
            <a:off x="832434" y="3194109"/>
            <a:ext cx="3192922" cy="2585323"/>
          </a:xfrm>
          <a:prstGeom prst="rect">
            <a:avLst/>
          </a:prstGeom>
          <a:noFill/>
        </p:spPr>
        <p:txBody>
          <a:bodyPr wrap="square" rtlCol="0">
            <a:spAutoFit/>
          </a:bodyPr>
          <a:lstStyle/>
          <a:p>
            <a:pPr algn="ctr"/>
            <a:r>
              <a:rPr lang="ja-JP" altLang="en-US" b="1" dirty="0">
                <a:solidFill>
                  <a:srgbClr val="0070C0"/>
                </a:solidFill>
              </a:rPr>
              <a:t>（例）退院率を調べたい</a:t>
            </a:r>
            <a:endParaRPr lang="en-US" altLang="ja-JP" b="1" dirty="0">
              <a:solidFill>
                <a:srgbClr val="0070C0"/>
              </a:solidFill>
            </a:endParaRPr>
          </a:p>
          <a:p>
            <a:pPr algn="ctr"/>
            <a:r>
              <a:rPr lang="ja-JP" altLang="en-US" dirty="0"/>
              <a:t>キーワード「退院率」を選ぶ</a:t>
            </a:r>
            <a:endParaRPr lang="en-US" altLang="ja-JP" dirty="0"/>
          </a:p>
          <a:p>
            <a:pPr algn="ctr"/>
            <a:r>
              <a:rPr kumimoji="1" lang="ja-JP" altLang="en-US" dirty="0"/>
              <a:t>↓</a:t>
            </a:r>
            <a:endParaRPr kumimoji="1" lang="en-US" altLang="ja-JP" dirty="0"/>
          </a:p>
          <a:p>
            <a:r>
              <a:rPr lang="ja-JP" altLang="en-US" dirty="0"/>
              <a:t>・</a:t>
            </a:r>
            <a:r>
              <a:rPr lang="ja-JP" altLang="en-US" b="1" dirty="0">
                <a:highlight>
                  <a:srgbClr val="00FFFF"/>
                </a:highlight>
              </a:rPr>
              <a:t>ＮＤＢ 全国一覧</a:t>
            </a:r>
            <a:endParaRPr lang="en-US" altLang="ja-JP" b="1" dirty="0">
              <a:highlight>
                <a:srgbClr val="00FFFF"/>
              </a:highlight>
            </a:endParaRPr>
          </a:p>
          <a:p>
            <a:r>
              <a:rPr kumimoji="1" lang="ja-JP" altLang="en-US" dirty="0"/>
              <a:t>・</a:t>
            </a:r>
            <a:r>
              <a:rPr kumimoji="1" lang="ja-JP" altLang="en-US" b="1" dirty="0"/>
              <a:t>ＮＤＢ 都道府県別</a:t>
            </a:r>
            <a:endParaRPr kumimoji="1" lang="en-US" altLang="ja-JP" b="1" dirty="0"/>
          </a:p>
          <a:p>
            <a:pPr algn="ctr"/>
            <a:r>
              <a:rPr kumimoji="1" lang="ja-JP" altLang="en-US" dirty="0"/>
              <a:t>が選択可能</a:t>
            </a:r>
            <a:endParaRPr kumimoji="1" lang="en-US" altLang="ja-JP" dirty="0"/>
          </a:p>
          <a:p>
            <a:pPr algn="ctr"/>
            <a:r>
              <a:rPr lang="ja-JP" altLang="en-US" dirty="0"/>
              <a:t>↓</a:t>
            </a:r>
            <a:endParaRPr lang="en-US" altLang="ja-JP" dirty="0"/>
          </a:p>
          <a:p>
            <a:pPr algn="ctr"/>
            <a:r>
              <a:rPr kumimoji="1" lang="ja-JP" altLang="en-US" dirty="0"/>
              <a:t>年度、資料の内容を確認してダウンロード</a:t>
            </a:r>
          </a:p>
        </p:txBody>
      </p:sp>
      <p:pic>
        <p:nvPicPr>
          <p:cNvPr id="15" name="図 14">
            <a:extLst>
              <a:ext uri="{FF2B5EF4-FFF2-40B4-BE49-F238E27FC236}">
                <a16:creationId xmlns:a16="http://schemas.microsoft.com/office/drawing/2014/main" id="{ADAC2563-13EE-4911-BD99-4DB74BC9EFFF}"/>
              </a:ext>
            </a:extLst>
          </p:cNvPr>
          <p:cNvPicPr>
            <a:picLocks noChangeAspect="1"/>
          </p:cNvPicPr>
          <p:nvPr/>
        </p:nvPicPr>
        <p:blipFill rotWithShape="1">
          <a:blip r:embed="rId2">
            <a:extLst>
              <a:ext uri="{28A0092B-C50C-407E-A947-70E740481C1C}">
                <a14:useLocalDpi xmlns:a14="http://schemas.microsoft.com/office/drawing/2010/main" val="0"/>
              </a:ext>
            </a:extLst>
          </a:blip>
          <a:srcRect l="5421" t="8162" r="8771" b="3982"/>
          <a:stretch/>
        </p:blipFill>
        <p:spPr>
          <a:xfrm>
            <a:off x="4825678" y="82550"/>
            <a:ext cx="6181725" cy="6638925"/>
          </a:xfrm>
          <a:prstGeom prst="rect">
            <a:avLst/>
          </a:prstGeom>
        </p:spPr>
      </p:pic>
      <p:sp>
        <p:nvSpPr>
          <p:cNvPr id="13" name="四角形: 角を丸くする 12">
            <a:extLst>
              <a:ext uri="{FF2B5EF4-FFF2-40B4-BE49-F238E27FC236}">
                <a16:creationId xmlns:a16="http://schemas.microsoft.com/office/drawing/2014/main" id="{3764DA8B-EA33-43ED-98EA-DF45F6551A4D}"/>
              </a:ext>
            </a:extLst>
          </p:cNvPr>
          <p:cNvSpPr/>
          <p:nvPr/>
        </p:nvSpPr>
        <p:spPr>
          <a:xfrm>
            <a:off x="5048250" y="4876800"/>
            <a:ext cx="1933575" cy="3429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4B2E66A0-351A-48E4-AFAD-84328DFEB96D}"/>
              </a:ext>
            </a:extLst>
          </p:cNvPr>
          <p:cNvSpPr/>
          <p:nvPr/>
        </p:nvSpPr>
        <p:spPr>
          <a:xfrm>
            <a:off x="6039899" y="2058154"/>
            <a:ext cx="55384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80F4CFEC-B2A5-40B5-B1A2-24531446EDAF}"/>
              </a:ext>
            </a:extLst>
          </p:cNvPr>
          <p:cNvSpPr/>
          <p:nvPr/>
        </p:nvSpPr>
        <p:spPr>
          <a:xfrm>
            <a:off x="6948269" y="5788429"/>
            <a:ext cx="55384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64EA6940-9CE6-4D4A-9148-D0BE19880321}"/>
              </a:ext>
            </a:extLst>
          </p:cNvPr>
          <p:cNvSpPr/>
          <p:nvPr/>
        </p:nvSpPr>
        <p:spPr>
          <a:xfrm>
            <a:off x="8000998" y="5884981"/>
            <a:ext cx="55384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C55C032B-3F34-4CA4-BE61-1AE0C913AEF2}"/>
              </a:ext>
            </a:extLst>
          </p:cNvPr>
          <p:cNvPicPr>
            <a:picLocks noChangeAspect="1"/>
          </p:cNvPicPr>
          <p:nvPr/>
        </p:nvPicPr>
        <p:blipFill>
          <a:blip r:embed="rId3"/>
          <a:stretch>
            <a:fillRect/>
          </a:stretch>
        </p:blipFill>
        <p:spPr>
          <a:xfrm>
            <a:off x="6142340" y="2362253"/>
            <a:ext cx="451407" cy="646332"/>
          </a:xfrm>
          <a:prstGeom prst="rect">
            <a:avLst/>
          </a:prstGeom>
        </p:spPr>
      </p:pic>
      <p:sp>
        <p:nvSpPr>
          <p:cNvPr id="5" name="楕円 4">
            <a:extLst>
              <a:ext uri="{FF2B5EF4-FFF2-40B4-BE49-F238E27FC236}">
                <a16:creationId xmlns:a16="http://schemas.microsoft.com/office/drawing/2014/main" id="{23508693-A6EA-4347-AC77-C97C597B2105}"/>
              </a:ext>
            </a:extLst>
          </p:cNvPr>
          <p:cNvSpPr/>
          <p:nvPr/>
        </p:nvSpPr>
        <p:spPr>
          <a:xfrm>
            <a:off x="5768830" y="2058154"/>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1</a:t>
            </a:r>
            <a:endParaRPr kumimoji="1" lang="ja-JP" altLang="en-US" dirty="0">
              <a:solidFill>
                <a:schemeClr val="tx1"/>
              </a:solidFill>
            </a:endParaRPr>
          </a:p>
        </p:txBody>
      </p:sp>
      <p:sp>
        <p:nvSpPr>
          <p:cNvPr id="16" name="楕円 15">
            <a:extLst>
              <a:ext uri="{FF2B5EF4-FFF2-40B4-BE49-F238E27FC236}">
                <a16:creationId xmlns:a16="http://schemas.microsoft.com/office/drawing/2014/main" id="{07C0913C-FD36-49CF-B539-23134B72EA18}"/>
              </a:ext>
            </a:extLst>
          </p:cNvPr>
          <p:cNvSpPr/>
          <p:nvPr/>
        </p:nvSpPr>
        <p:spPr>
          <a:xfrm>
            <a:off x="7061608" y="4892530"/>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2</a:t>
            </a:r>
            <a:endParaRPr kumimoji="1" lang="ja-JP" altLang="en-US" dirty="0">
              <a:solidFill>
                <a:schemeClr val="tx1"/>
              </a:solidFill>
            </a:endParaRPr>
          </a:p>
        </p:txBody>
      </p:sp>
      <p:pic>
        <p:nvPicPr>
          <p:cNvPr id="19" name="図 18">
            <a:extLst>
              <a:ext uri="{FF2B5EF4-FFF2-40B4-BE49-F238E27FC236}">
                <a16:creationId xmlns:a16="http://schemas.microsoft.com/office/drawing/2014/main" id="{20B2D27F-DE53-4B73-8FD4-EC9950BCD8B9}"/>
              </a:ext>
            </a:extLst>
          </p:cNvPr>
          <p:cNvPicPr>
            <a:picLocks noChangeAspect="1"/>
          </p:cNvPicPr>
          <p:nvPr/>
        </p:nvPicPr>
        <p:blipFill>
          <a:blip r:embed="rId3"/>
          <a:stretch>
            <a:fillRect/>
          </a:stretch>
        </p:blipFill>
        <p:spPr>
          <a:xfrm>
            <a:off x="6477913" y="5113867"/>
            <a:ext cx="451407" cy="646332"/>
          </a:xfrm>
          <a:prstGeom prst="rect">
            <a:avLst/>
          </a:prstGeom>
        </p:spPr>
      </p:pic>
    </p:spTree>
    <p:extLst>
      <p:ext uri="{BB962C8B-B14F-4D97-AF65-F5344CB8AC3E}">
        <p14:creationId xmlns:p14="http://schemas.microsoft.com/office/powerpoint/2010/main" val="3804584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B69A1013-A5FB-4EF1-8A5E-4CB789FD8F18}"/>
              </a:ext>
            </a:extLst>
          </p:cNvPr>
          <p:cNvSpPr>
            <a:spLocks noGrp="1"/>
          </p:cNvSpPr>
          <p:nvPr>
            <p:ph type="sldNum" sz="quarter" idx="12"/>
          </p:nvPr>
        </p:nvSpPr>
        <p:spPr/>
        <p:txBody>
          <a:bodyPr/>
          <a:lstStyle/>
          <a:p>
            <a:fld id="{080281C5-67FA-4969-9DBC-AD74F70BFDAA}" type="slidenum">
              <a:rPr kumimoji="1" lang="ja-JP" altLang="en-US" smtClean="0"/>
              <a:t>13</a:t>
            </a:fld>
            <a:endParaRPr kumimoji="1" lang="ja-JP" altLang="en-US"/>
          </a:p>
        </p:txBody>
      </p:sp>
      <p:pic>
        <p:nvPicPr>
          <p:cNvPr id="6" name="図 5">
            <a:extLst>
              <a:ext uri="{FF2B5EF4-FFF2-40B4-BE49-F238E27FC236}">
                <a16:creationId xmlns:a16="http://schemas.microsoft.com/office/drawing/2014/main" id="{9038F938-98E2-4B6A-AAAA-7FF22FE2F1C5}"/>
              </a:ext>
            </a:extLst>
          </p:cNvPr>
          <p:cNvPicPr>
            <a:picLocks noChangeAspect="1"/>
          </p:cNvPicPr>
          <p:nvPr/>
        </p:nvPicPr>
        <p:blipFill rotWithShape="1">
          <a:blip r:embed="rId2">
            <a:extLst>
              <a:ext uri="{28A0092B-C50C-407E-A947-70E740481C1C}">
                <a14:useLocalDpi xmlns:a14="http://schemas.microsoft.com/office/drawing/2010/main" val="0"/>
              </a:ext>
            </a:extLst>
          </a:blip>
          <a:srcRect t="4567" r="773" b="3309"/>
          <a:stretch/>
        </p:blipFill>
        <p:spPr>
          <a:xfrm>
            <a:off x="904875" y="742950"/>
            <a:ext cx="10220325" cy="5835650"/>
          </a:xfrm>
          <a:prstGeom prst="rect">
            <a:avLst/>
          </a:prstGeom>
        </p:spPr>
      </p:pic>
      <p:sp>
        <p:nvSpPr>
          <p:cNvPr id="7" name="テキスト ボックス 6">
            <a:extLst>
              <a:ext uri="{FF2B5EF4-FFF2-40B4-BE49-F238E27FC236}">
                <a16:creationId xmlns:a16="http://schemas.microsoft.com/office/drawing/2014/main" id="{E5E4C900-6590-4CF4-8E14-82A5EA7090D7}"/>
              </a:ext>
            </a:extLst>
          </p:cNvPr>
          <p:cNvSpPr txBox="1"/>
          <p:nvPr/>
        </p:nvSpPr>
        <p:spPr>
          <a:xfrm>
            <a:off x="904875" y="307975"/>
            <a:ext cx="804056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全国一覧資料より　</a:t>
            </a:r>
            <a:r>
              <a:rPr kumimoji="1" lang="ja-JP" altLang="en-US" dirty="0"/>
              <a:t>平成</a:t>
            </a:r>
            <a:r>
              <a:rPr kumimoji="1" lang="en-US" altLang="ja-JP" dirty="0"/>
              <a:t>29</a:t>
            </a:r>
            <a:r>
              <a:rPr kumimoji="1" lang="ja-JP" altLang="en-US" dirty="0"/>
              <a:t>年度　アウトカムをダウンロード</a:t>
            </a:r>
            <a:endParaRPr kumimoji="1" lang="en-US" altLang="ja-JP" dirty="0"/>
          </a:p>
        </p:txBody>
      </p:sp>
    </p:spTree>
    <p:extLst>
      <p:ext uri="{BB962C8B-B14F-4D97-AF65-F5344CB8AC3E}">
        <p14:creationId xmlns:p14="http://schemas.microsoft.com/office/powerpoint/2010/main" val="3375877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14</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1184597" y="961285"/>
            <a:ext cx="2046913" cy="369332"/>
          </a:xfrm>
          <a:prstGeom prst="rect">
            <a:avLst/>
          </a:prstGeom>
          <a:noFill/>
          <a:ln w="38100">
            <a:solidFill>
              <a:srgbClr val="99CCFF"/>
            </a:solidFill>
          </a:ln>
        </p:spPr>
        <p:txBody>
          <a:bodyPr wrap="square" rtlCol="0">
            <a:spAutoFit/>
          </a:bodyPr>
          <a:lstStyle/>
          <a:p>
            <a:r>
              <a:rPr lang="ja-JP" altLang="en-US" dirty="0"/>
              <a:t>キーワードを選ぶ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832434" y="2077889"/>
            <a:ext cx="2751239" cy="646331"/>
          </a:xfrm>
          <a:prstGeom prst="rect">
            <a:avLst/>
          </a:prstGeom>
          <a:noFill/>
          <a:ln w="38100">
            <a:solidFill>
              <a:srgbClr val="99CCFF"/>
            </a:solidFill>
          </a:ln>
        </p:spPr>
        <p:txBody>
          <a:bodyPr wrap="square" rtlCol="0">
            <a:spAutoFit/>
          </a:bodyPr>
          <a:lstStyle/>
          <a:p>
            <a:r>
              <a:rPr lang="ja-JP" altLang="en-US" dirty="0"/>
              <a:t>そのキーワードが入っている資料が選択される</a:t>
            </a:r>
            <a:endParaRPr kumimoji="1" lang="ja-JP" altLang="en-US" dirty="0"/>
          </a:p>
        </p:txBody>
      </p:sp>
      <p:sp>
        <p:nvSpPr>
          <p:cNvPr id="11" name="矢印: 下 10">
            <a:extLst>
              <a:ext uri="{FF2B5EF4-FFF2-40B4-BE49-F238E27FC236}">
                <a16:creationId xmlns:a16="http://schemas.microsoft.com/office/drawing/2014/main" id="{A1943F4E-FE4D-42A7-B787-7B46670746D6}"/>
              </a:ext>
            </a:extLst>
          </p:cNvPr>
          <p:cNvSpPr/>
          <p:nvPr/>
        </p:nvSpPr>
        <p:spPr>
          <a:xfrm>
            <a:off x="2078024" y="1466992"/>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62E80BC-E9F4-48D1-A156-B224F53CEFFD}"/>
              </a:ext>
            </a:extLst>
          </p:cNvPr>
          <p:cNvSpPr txBox="1"/>
          <p:nvPr/>
        </p:nvSpPr>
        <p:spPr>
          <a:xfrm>
            <a:off x="832434" y="3194109"/>
            <a:ext cx="3353672" cy="2585323"/>
          </a:xfrm>
          <a:prstGeom prst="rect">
            <a:avLst/>
          </a:prstGeom>
          <a:noFill/>
        </p:spPr>
        <p:txBody>
          <a:bodyPr wrap="square" rtlCol="0">
            <a:spAutoFit/>
          </a:bodyPr>
          <a:lstStyle/>
          <a:p>
            <a:pPr algn="ctr"/>
            <a:r>
              <a:rPr lang="ja-JP" altLang="en-US" b="1" dirty="0">
                <a:solidFill>
                  <a:srgbClr val="0070C0"/>
                </a:solidFill>
              </a:rPr>
              <a:t>（例）退院率を調べたい</a:t>
            </a:r>
            <a:endParaRPr lang="en-US" altLang="ja-JP" b="1" dirty="0">
              <a:solidFill>
                <a:srgbClr val="0070C0"/>
              </a:solidFill>
            </a:endParaRPr>
          </a:p>
          <a:p>
            <a:pPr algn="ctr"/>
            <a:r>
              <a:rPr lang="ja-JP" altLang="en-US" dirty="0"/>
              <a:t>キーワード「退院率」を選ぶ</a:t>
            </a:r>
            <a:endParaRPr lang="en-US" altLang="ja-JP" dirty="0"/>
          </a:p>
          <a:p>
            <a:pPr algn="ctr"/>
            <a:r>
              <a:rPr kumimoji="1" lang="ja-JP" altLang="en-US" dirty="0"/>
              <a:t>↓</a:t>
            </a:r>
            <a:endParaRPr kumimoji="1" lang="en-US" altLang="ja-JP" dirty="0"/>
          </a:p>
          <a:p>
            <a:r>
              <a:rPr lang="ja-JP" altLang="en-US" dirty="0"/>
              <a:t>・</a:t>
            </a:r>
            <a:r>
              <a:rPr lang="ja-JP" altLang="en-US" b="1" dirty="0"/>
              <a:t>ＮＤＢ 全国一覧</a:t>
            </a:r>
            <a:endParaRPr lang="en-US" altLang="ja-JP" b="1" dirty="0"/>
          </a:p>
          <a:p>
            <a:r>
              <a:rPr kumimoji="1" lang="ja-JP" altLang="en-US" dirty="0"/>
              <a:t>・</a:t>
            </a:r>
            <a:r>
              <a:rPr kumimoji="1" lang="ja-JP" altLang="en-US" b="1" dirty="0">
                <a:highlight>
                  <a:srgbClr val="00FFFF"/>
                </a:highlight>
              </a:rPr>
              <a:t>ＮＤＢ 都道府県別</a:t>
            </a:r>
            <a:endParaRPr kumimoji="1" lang="en-US" altLang="ja-JP" b="1" dirty="0">
              <a:highlight>
                <a:srgbClr val="00FFFF"/>
              </a:highlight>
            </a:endParaRPr>
          </a:p>
          <a:p>
            <a:pPr algn="ctr"/>
            <a:r>
              <a:rPr kumimoji="1" lang="ja-JP" altLang="en-US" dirty="0"/>
              <a:t>が選択可能</a:t>
            </a:r>
            <a:endParaRPr kumimoji="1" lang="en-US" altLang="ja-JP" dirty="0"/>
          </a:p>
          <a:p>
            <a:pPr algn="ctr"/>
            <a:r>
              <a:rPr lang="ja-JP" altLang="en-US" dirty="0"/>
              <a:t>↓</a:t>
            </a:r>
            <a:endParaRPr lang="en-US" altLang="ja-JP" dirty="0"/>
          </a:p>
          <a:p>
            <a:pPr algn="ctr"/>
            <a:r>
              <a:rPr kumimoji="1" lang="ja-JP" altLang="en-US" dirty="0"/>
              <a:t>年度、資料の内容を確認してダウンロード</a:t>
            </a:r>
          </a:p>
        </p:txBody>
      </p:sp>
      <p:pic>
        <p:nvPicPr>
          <p:cNvPr id="15" name="図 14">
            <a:extLst>
              <a:ext uri="{FF2B5EF4-FFF2-40B4-BE49-F238E27FC236}">
                <a16:creationId xmlns:a16="http://schemas.microsoft.com/office/drawing/2014/main" id="{ADAC2563-13EE-4911-BD99-4DB74BC9EFFF}"/>
              </a:ext>
            </a:extLst>
          </p:cNvPr>
          <p:cNvPicPr>
            <a:picLocks noChangeAspect="1"/>
          </p:cNvPicPr>
          <p:nvPr/>
        </p:nvPicPr>
        <p:blipFill rotWithShape="1">
          <a:blip r:embed="rId2">
            <a:extLst>
              <a:ext uri="{28A0092B-C50C-407E-A947-70E740481C1C}">
                <a14:useLocalDpi xmlns:a14="http://schemas.microsoft.com/office/drawing/2010/main" val="0"/>
              </a:ext>
            </a:extLst>
          </a:blip>
          <a:srcRect l="5421" t="8162" r="8771" b="3982"/>
          <a:stretch/>
        </p:blipFill>
        <p:spPr>
          <a:xfrm>
            <a:off x="4825678" y="136525"/>
            <a:ext cx="6181725" cy="6638925"/>
          </a:xfrm>
          <a:prstGeom prst="rect">
            <a:avLst/>
          </a:prstGeom>
        </p:spPr>
      </p:pic>
      <p:sp>
        <p:nvSpPr>
          <p:cNvPr id="16" name="四角形: 角を丸くする 15">
            <a:extLst>
              <a:ext uri="{FF2B5EF4-FFF2-40B4-BE49-F238E27FC236}">
                <a16:creationId xmlns:a16="http://schemas.microsoft.com/office/drawing/2014/main" id="{5A55119D-8157-40FA-BAEC-920259F9536C}"/>
              </a:ext>
            </a:extLst>
          </p:cNvPr>
          <p:cNvSpPr/>
          <p:nvPr/>
        </p:nvSpPr>
        <p:spPr>
          <a:xfrm>
            <a:off x="8022582" y="4482395"/>
            <a:ext cx="2559693" cy="3429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4B2E66A0-351A-48E4-AFAD-84328DFEB96D}"/>
              </a:ext>
            </a:extLst>
          </p:cNvPr>
          <p:cNvSpPr/>
          <p:nvPr/>
        </p:nvSpPr>
        <p:spPr>
          <a:xfrm>
            <a:off x="6039899" y="2058154"/>
            <a:ext cx="55384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80F4CFEC-B2A5-40B5-B1A2-24531446EDAF}"/>
              </a:ext>
            </a:extLst>
          </p:cNvPr>
          <p:cNvSpPr/>
          <p:nvPr/>
        </p:nvSpPr>
        <p:spPr>
          <a:xfrm>
            <a:off x="6948269" y="5788429"/>
            <a:ext cx="55384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DC56EE1C-0BC5-45D0-B706-5DAEED81EBB7}"/>
              </a:ext>
            </a:extLst>
          </p:cNvPr>
          <p:cNvSpPr/>
          <p:nvPr/>
        </p:nvSpPr>
        <p:spPr>
          <a:xfrm>
            <a:off x="8022582" y="5884981"/>
            <a:ext cx="374798" cy="342900"/>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E62C23B2-4EC3-477C-958B-B2F8D523AF8D}"/>
              </a:ext>
            </a:extLst>
          </p:cNvPr>
          <p:cNvPicPr>
            <a:picLocks noChangeAspect="1"/>
          </p:cNvPicPr>
          <p:nvPr/>
        </p:nvPicPr>
        <p:blipFill>
          <a:blip r:embed="rId3"/>
          <a:stretch>
            <a:fillRect/>
          </a:stretch>
        </p:blipFill>
        <p:spPr>
          <a:xfrm>
            <a:off x="6142340" y="2362253"/>
            <a:ext cx="451407" cy="646332"/>
          </a:xfrm>
          <a:prstGeom prst="rect">
            <a:avLst/>
          </a:prstGeom>
        </p:spPr>
      </p:pic>
      <p:sp>
        <p:nvSpPr>
          <p:cNvPr id="14" name="楕円 13">
            <a:extLst>
              <a:ext uri="{FF2B5EF4-FFF2-40B4-BE49-F238E27FC236}">
                <a16:creationId xmlns:a16="http://schemas.microsoft.com/office/drawing/2014/main" id="{C741221D-A229-4B8B-830E-7EF73E1C1FAA}"/>
              </a:ext>
            </a:extLst>
          </p:cNvPr>
          <p:cNvSpPr/>
          <p:nvPr/>
        </p:nvSpPr>
        <p:spPr>
          <a:xfrm>
            <a:off x="5768830" y="2058154"/>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1</a:t>
            </a:r>
            <a:endParaRPr kumimoji="1" lang="ja-JP" altLang="en-US" dirty="0">
              <a:solidFill>
                <a:schemeClr val="tx1"/>
              </a:solidFill>
            </a:endParaRPr>
          </a:p>
        </p:txBody>
      </p:sp>
      <p:sp>
        <p:nvSpPr>
          <p:cNvPr id="20" name="楕円 19">
            <a:extLst>
              <a:ext uri="{FF2B5EF4-FFF2-40B4-BE49-F238E27FC236}">
                <a16:creationId xmlns:a16="http://schemas.microsoft.com/office/drawing/2014/main" id="{6F557DB6-FA61-4E8A-BB3B-C8DA6BA558D6}"/>
              </a:ext>
            </a:extLst>
          </p:cNvPr>
          <p:cNvSpPr/>
          <p:nvPr/>
        </p:nvSpPr>
        <p:spPr>
          <a:xfrm>
            <a:off x="10631254" y="4523992"/>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2</a:t>
            </a:r>
            <a:endParaRPr kumimoji="1" lang="ja-JP" altLang="en-US" dirty="0">
              <a:solidFill>
                <a:schemeClr val="tx1"/>
              </a:solidFill>
            </a:endParaRPr>
          </a:p>
        </p:txBody>
      </p:sp>
      <p:pic>
        <p:nvPicPr>
          <p:cNvPr id="21" name="図 20">
            <a:extLst>
              <a:ext uri="{FF2B5EF4-FFF2-40B4-BE49-F238E27FC236}">
                <a16:creationId xmlns:a16="http://schemas.microsoft.com/office/drawing/2014/main" id="{12C0C1EF-EC24-4534-A583-6293ED2E5ACD}"/>
              </a:ext>
            </a:extLst>
          </p:cNvPr>
          <p:cNvPicPr>
            <a:picLocks noChangeAspect="1"/>
          </p:cNvPicPr>
          <p:nvPr/>
        </p:nvPicPr>
        <p:blipFill>
          <a:blip r:embed="rId3"/>
          <a:stretch>
            <a:fillRect/>
          </a:stretch>
        </p:blipFill>
        <p:spPr>
          <a:xfrm>
            <a:off x="10138961" y="4687577"/>
            <a:ext cx="451407" cy="646332"/>
          </a:xfrm>
          <a:prstGeom prst="rect">
            <a:avLst/>
          </a:prstGeom>
        </p:spPr>
      </p:pic>
    </p:spTree>
    <p:extLst>
      <p:ext uri="{BB962C8B-B14F-4D97-AF65-F5344CB8AC3E}">
        <p14:creationId xmlns:p14="http://schemas.microsoft.com/office/powerpoint/2010/main" val="3840912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DEBF9C2-7FC8-4863-942B-B0BD2A551705}"/>
              </a:ext>
            </a:extLst>
          </p:cNvPr>
          <p:cNvSpPr>
            <a:spLocks noGrp="1"/>
          </p:cNvSpPr>
          <p:nvPr>
            <p:ph type="sldNum" sz="quarter" idx="12"/>
          </p:nvPr>
        </p:nvSpPr>
        <p:spPr/>
        <p:txBody>
          <a:bodyPr/>
          <a:lstStyle/>
          <a:p>
            <a:fld id="{080281C5-67FA-4969-9DBC-AD74F70BFDAA}" type="slidenum">
              <a:rPr kumimoji="1" lang="ja-JP" altLang="en-US" smtClean="0"/>
              <a:t>15</a:t>
            </a:fld>
            <a:endParaRPr kumimoji="1" lang="ja-JP" altLang="en-US"/>
          </a:p>
        </p:txBody>
      </p:sp>
      <p:sp>
        <p:nvSpPr>
          <p:cNvPr id="17" name="テキスト ボックス 16">
            <a:extLst>
              <a:ext uri="{FF2B5EF4-FFF2-40B4-BE49-F238E27FC236}">
                <a16:creationId xmlns:a16="http://schemas.microsoft.com/office/drawing/2014/main" id="{5365B79B-2869-4C2C-84F2-28262F2C0B71}"/>
              </a:ext>
            </a:extLst>
          </p:cNvPr>
          <p:cNvSpPr txBox="1"/>
          <p:nvPr/>
        </p:nvSpPr>
        <p:spPr>
          <a:xfrm>
            <a:off x="258059" y="34859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東京都をダウンロード①</a:t>
            </a:r>
            <a:endParaRPr kumimoji="1" lang="en-US" altLang="ja-JP" dirty="0"/>
          </a:p>
        </p:txBody>
      </p:sp>
      <p:pic>
        <p:nvPicPr>
          <p:cNvPr id="23" name="図 22">
            <a:extLst>
              <a:ext uri="{FF2B5EF4-FFF2-40B4-BE49-F238E27FC236}">
                <a16:creationId xmlns:a16="http://schemas.microsoft.com/office/drawing/2014/main" id="{6FBEC731-C265-42E1-A4E5-53BC8349A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399" y="914400"/>
            <a:ext cx="11715201" cy="5807075"/>
          </a:xfrm>
          <a:prstGeom prst="rect">
            <a:avLst/>
          </a:prstGeom>
        </p:spPr>
      </p:pic>
      <p:sp>
        <p:nvSpPr>
          <p:cNvPr id="5" name="四角形: 角を丸くする 4">
            <a:extLst>
              <a:ext uri="{FF2B5EF4-FFF2-40B4-BE49-F238E27FC236}">
                <a16:creationId xmlns:a16="http://schemas.microsoft.com/office/drawing/2014/main" id="{FAF40D3A-C022-454E-A8F8-09DE31B7D26D}"/>
              </a:ext>
            </a:extLst>
          </p:cNvPr>
          <p:cNvSpPr/>
          <p:nvPr/>
        </p:nvSpPr>
        <p:spPr>
          <a:xfrm>
            <a:off x="3073400" y="6286500"/>
            <a:ext cx="647700" cy="36512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8AE73B1A-51C9-4738-A741-A7FDA513E8F3}"/>
              </a:ext>
            </a:extLst>
          </p:cNvPr>
          <p:cNvPicPr>
            <a:picLocks noChangeAspect="1"/>
          </p:cNvPicPr>
          <p:nvPr/>
        </p:nvPicPr>
        <p:blipFill>
          <a:blip r:embed="rId4"/>
          <a:stretch>
            <a:fillRect/>
          </a:stretch>
        </p:blipFill>
        <p:spPr>
          <a:xfrm>
            <a:off x="3476189" y="6509401"/>
            <a:ext cx="210423" cy="301287"/>
          </a:xfrm>
          <a:prstGeom prst="rect">
            <a:avLst/>
          </a:prstGeom>
        </p:spPr>
      </p:pic>
    </p:spTree>
    <p:extLst>
      <p:ext uri="{BB962C8B-B14F-4D97-AF65-F5344CB8AC3E}">
        <p14:creationId xmlns:p14="http://schemas.microsoft.com/office/powerpoint/2010/main" val="1702072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BCEF422-AE79-4FFF-AA70-02FB8FC8C488}"/>
              </a:ext>
            </a:extLst>
          </p:cNvPr>
          <p:cNvSpPr>
            <a:spLocks noGrp="1"/>
          </p:cNvSpPr>
          <p:nvPr>
            <p:ph type="sldNum" sz="quarter" idx="12"/>
          </p:nvPr>
        </p:nvSpPr>
        <p:spPr/>
        <p:txBody>
          <a:bodyPr/>
          <a:lstStyle/>
          <a:p>
            <a:fld id="{080281C5-67FA-4969-9DBC-AD74F70BFDAA}" type="slidenum">
              <a:rPr kumimoji="1" lang="ja-JP" altLang="en-US" smtClean="0"/>
              <a:t>16</a:t>
            </a:fld>
            <a:endParaRPr kumimoji="1" lang="ja-JP" altLang="en-US"/>
          </a:p>
        </p:txBody>
      </p:sp>
      <p:pic>
        <p:nvPicPr>
          <p:cNvPr id="6" name="図 5">
            <a:extLst>
              <a:ext uri="{FF2B5EF4-FFF2-40B4-BE49-F238E27FC236}">
                <a16:creationId xmlns:a16="http://schemas.microsoft.com/office/drawing/2014/main" id="{CFA15DB4-B509-4859-B497-579CE3CA8F9C}"/>
              </a:ext>
            </a:extLst>
          </p:cNvPr>
          <p:cNvPicPr>
            <a:picLocks noChangeAspect="1"/>
          </p:cNvPicPr>
          <p:nvPr/>
        </p:nvPicPr>
        <p:blipFill rotWithShape="1">
          <a:blip r:embed="rId2">
            <a:extLst>
              <a:ext uri="{28A0092B-C50C-407E-A947-70E740481C1C}">
                <a14:useLocalDpi xmlns:a14="http://schemas.microsoft.com/office/drawing/2010/main" val="0"/>
              </a:ext>
            </a:extLst>
          </a:blip>
          <a:srcRect l="1016" t="12225" r="9141" b="2906"/>
          <a:stretch/>
        </p:blipFill>
        <p:spPr>
          <a:xfrm>
            <a:off x="395679" y="590548"/>
            <a:ext cx="11400642" cy="5853928"/>
          </a:xfrm>
          <a:prstGeom prst="rect">
            <a:avLst/>
          </a:prstGeom>
        </p:spPr>
      </p:pic>
      <p:sp>
        <p:nvSpPr>
          <p:cNvPr id="7" name="テキスト ボックス 6">
            <a:extLst>
              <a:ext uri="{FF2B5EF4-FFF2-40B4-BE49-F238E27FC236}">
                <a16:creationId xmlns:a16="http://schemas.microsoft.com/office/drawing/2014/main" id="{9150CC80-134A-49A2-8A22-1068BBE5E7F2}"/>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5" name="テキスト ボックス 4">
            <a:extLst>
              <a:ext uri="{FF2B5EF4-FFF2-40B4-BE49-F238E27FC236}">
                <a16:creationId xmlns:a16="http://schemas.microsoft.com/office/drawing/2014/main" id="{D5ED4D55-F45F-4A12-98EA-C4DD069A0E21}"/>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sp>
        <p:nvSpPr>
          <p:cNvPr id="8" name="四角形: 角を丸くする 7">
            <a:extLst>
              <a:ext uri="{FF2B5EF4-FFF2-40B4-BE49-F238E27FC236}">
                <a16:creationId xmlns:a16="http://schemas.microsoft.com/office/drawing/2014/main" id="{21254222-A012-4C8F-90DC-2F78C4C38861}"/>
              </a:ext>
            </a:extLst>
          </p:cNvPr>
          <p:cNvSpPr/>
          <p:nvPr/>
        </p:nvSpPr>
        <p:spPr>
          <a:xfrm>
            <a:off x="295275" y="590549"/>
            <a:ext cx="5943600" cy="108585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11601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2D028B0-CD06-4FD4-918D-8E73BCB1714A}"/>
              </a:ext>
            </a:extLst>
          </p:cNvPr>
          <p:cNvSpPr txBox="1"/>
          <p:nvPr/>
        </p:nvSpPr>
        <p:spPr>
          <a:xfrm>
            <a:off x="8947406" y="6020619"/>
            <a:ext cx="31037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2" name="スライド番号プレースホルダー 1">
            <a:extLst>
              <a:ext uri="{FF2B5EF4-FFF2-40B4-BE49-F238E27FC236}">
                <a16:creationId xmlns:a16="http://schemas.microsoft.com/office/drawing/2014/main" id="{0839E332-F1F4-423C-8216-C639DC450F9F}"/>
              </a:ext>
            </a:extLst>
          </p:cNvPr>
          <p:cNvSpPr>
            <a:spLocks noGrp="1"/>
          </p:cNvSpPr>
          <p:nvPr>
            <p:ph type="sldNum" sz="quarter" idx="12"/>
          </p:nvPr>
        </p:nvSpPr>
        <p:spPr/>
        <p:txBody>
          <a:bodyPr/>
          <a:lstStyle/>
          <a:p>
            <a:fld id="{080281C5-67FA-4969-9DBC-AD74F70BFDAA}" type="slidenum">
              <a:rPr kumimoji="1" lang="ja-JP" altLang="en-US" smtClean="0"/>
              <a:t>17</a:t>
            </a:fld>
            <a:endParaRPr kumimoji="1" lang="ja-JP" altLang="en-US" dirty="0"/>
          </a:p>
        </p:txBody>
      </p:sp>
      <p:pic>
        <p:nvPicPr>
          <p:cNvPr id="3" name="図 2">
            <a:extLst>
              <a:ext uri="{FF2B5EF4-FFF2-40B4-BE49-F238E27FC236}">
                <a16:creationId xmlns:a16="http://schemas.microsoft.com/office/drawing/2014/main" id="{C51AE80B-5944-4ADB-BB9F-93788A52440D}"/>
              </a:ext>
            </a:extLst>
          </p:cNvPr>
          <p:cNvPicPr>
            <a:picLocks noChangeAspect="1"/>
          </p:cNvPicPr>
          <p:nvPr/>
        </p:nvPicPr>
        <p:blipFill rotWithShape="1">
          <a:blip r:embed="rId2"/>
          <a:srcRect l="4974" t="23845" r="5561" b="17600"/>
          <a:stretch/>
        </p:blipFill>
        <p:spPr>
          <a:xfrm>
            <a:off x="258059" y="1147665"/>
            <a:ext cx="11146335" cy="3918857"/>
          </a:xfrm>
          <a:prstGeom prst="rect">
            <a:avLst/>
          </a:prstGeom>
        </p:spPr>
      </p:pic>
      <p:sp>
        <p:nvSpPr>
          <p:cNvPr id="7" name="テキスト ボックス 6">
            <a:extLst>
              <a:ext uri="{FF2B5EF4-FFF2-40B4-BE49-F238E27FC236}">
                <a16:creationId xmlns:a16="http://schemas.microsoft.com/office/drawing/2014/main" id="{C2C4420C-0DB6-46BD-AEAA-8588E9250E92}"/>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sp>
        <p:nvSpPr>
          <p:cNvPr id="8" name="テキスト ボックス 7">
            <a:extLst>
              <a:ext uri="{FF2B5EF4-FFF2-40B4-BE49-F238E27FC236}">
                <a16:creationId xmlns:a16="http://schemas.microsoft.com/office/drawing/2014/main" id="{7D7C1CDB-D9E1-4F79-8517-7ECF57103F6C}"/>
              </a:ext>
            </a:extLst>
          </p:cNvPr>
          <p:cNvSpPr txBox="1"/>
          <p:nvPr/>
        </p:nvSpPr>
        <p:spPr>
          <a:xfrm>
            <a:off x="258059" y="726303"/>
            <a:ext cx="2828041" cy="369332"/>
          </a:xfrm>
          <a:prstGeom prst="rect">
            <a:avLst/>
          </a:prstGeom>
          <a:noFill/>
          <a:ln w="38100">
            <a:noFill/>
          </a:ln>
        </p:spPr>
        <p:txBody>
          <a:bodyPr wrap="square" rtlCol="0">
            <a:spAutoFit/>
          </a:bodyPr>
          <a:lstStyle/>
          <a:p>
            <a:r>
              <a:rPr kumimoji="1" lang="ja-JP" altLang="en-US" dirty="0"/>
              <a:t>疾患ごとの診療実績</a:t>
            </a:r>
            <a:endParaRPr kumimoji="1" lang="en-US" altLang="ja-JP" dirty="0"/>
          </a:p>
        </p:txBody>
      </p:sp>
    </p:spTree>
    <p:extLst>
      <p:ext uri="{BB962C8B-B14F-4D97-AF65-F5344CB8AC3E}">
        <p14:creationId xmlns:p14="http://schemas.microsoft.com/office/powerpoint/2010/main" val="314714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C17F13C-D8A2-4109-AE15-DC416542FC85}"/>
              </a:ext>
            </a:extLst>
          </p:cNvPr>
          <p:cNvSpPr txBox="1"/>
          <p:nvPr/>
        </p:nvSpPr>
        <p:spPr>
          <a:xfrm>
            <a:off x="8726261" y="6063603"/>
            <a:ext cx="300853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6" name="スライド番号プレースホルダー 5">
            <a:extLst>
              <a:ext uri="{FF2B5EF4-FFF2-40B4-BE49-F238E27FC236}">
                <a16:creationId xmlns:a16="http://schemas.microsoft.com/office/drawing/2014/main" id="{F670443B-A07C-45F1-AB71-3D568A6665CB}"/>
              </a:ext>
            </a:extLst>
          </p:cNvPr>
          <p:cNvSpPr>
            <a:spLocks noGrp="1"/>
          </p:cNvSpPr>
          <p:nvPr>
            <p:ph type="sldNum" sz="quarter" idx="12"/>
          </p:nvPr>
        </p:nvSpPr>
        <p:spPr/>
        <p:txBody>
          <a:bodyPr/>
          <a:lstStyle/>
          <a:p>
            <a:fld id="{080281C5-67FA-4969-9DBC-AD74F70BFDAA}" type="slidenum">
              <a:rPr kumimoji="1" lang="ja-JP" altLang="en-US" smtClean="0"/>
              <a:t>18</a:t>
            </a:fld>
            <a:endParaRPr kumimoji="1" lang="ja-JP" altLang="en-US"/>
          </a:p>
        </p:txBody>
      </p:sp>
      <p:pic>
        <p:nvPicPr>
          <p:cNvPr id="2" name="図 1">
            <a:extLst>
              <a:ext uri="{FF2B5EF4-FFF2-40B4-BE49-F238E27FC236}">
                <a16:creationId xmlns:a16="http://schemas.microsoft.com/office/drawing/2014/main" id="{FCF142CB-CC84-46A3-80C3-79662CB998C6}"/>
              </a:ext>
            </a:extLst>
          </p:cNvPr>
          <p:cNvPicPr>
            <a:picLocks noChangeAspect="1"/>
          </p:cNvPicPr>
          <p:nvPr/>
        </p:nvPicPr>
        <p:blipFill rotWithShape="1">
          <a:blip r:embed="rId2"/>
          <a:srcRect l="5051" t="23714" r="3189" b="31550"/>
          <a:stretch/>
        </p:blipFill>
        <p:spPr>
          <a:xfrm>
            <a:off x="547396" y="908179"/>
            <a:ext cx="11187404" cy="2929812"/>
          </a:xfrm>
          <a:prstGeom prst="rect">
            <a:avLst/>
          </a:prstGeom>
        </p:spPr>
      </p:pic>
      <p:sp>
        <p:nvSpPr>
          <p:cNvPr id="7" name="テキスト ボックス 6">
            <a:extLst>
              <a:ext uri="{FF2B5EF4-FFF2-40B4-BE49-F238E27FC236}">
                <a16:creationId xmlns:a16="http://schemas.microsoft.com/office/drawing/2014/main" id="{195BE085-F6B8-4780-B694-4493EB2F1ABF}"/>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pic>
        <p:nvPicPr>
          <p:cNvPr id="3" name="図 2">
            <a:extLst>
              <a:ext uri="{FF2B5EF4-FFF2-40B4-BE49-F238E27FC236}">
                <a16:creationId xmlns:a16="http://schemas.microsoft.com/office/drawing/2014/main" id="{9D594A1F-5E0F-4C9D-A2BB-8592C5BB5A3B}"/>
              </a:ext>
            </a:extLst>
          </p:cNvPr>
          <p:cNvPicPr>
            <a:picLocks noChangeAspect="1"/>
          </p:cNvPicPr>
          <p:nvPr/>
        </p:nvPicPr>
        <p:blipFill rotWithShape="1">
          <a:blip r:embed="rId3"/>
          <a:srcRect l="5127" t="30411" r="3112" b="31693"/>
          <a:stretch/>
        </p:blipFill>
        <p:spPr>
          <a:xfrm>
            <a:off x="547396" y="3932398"/>
            <a:ext cx="11187404" cy="2481944"/>
          </a:xfrm>
          <a:prstGeom prst="rect">
            <a:avLst/>
          </a:prstGeom>
        </p:spPr>
      </p:pic>
      <p:sp>
        <p:nvSpPr>
          <p:cNvPr id="9" name="テキスト ボックス 8">
            <a:extLst>
              <a:ext uri="{FF2B5EF4-FFF2-40B4-BE49-F238E27FC236}">
                <a16:creationId xmlns:a16="http://schemas.microsoft.com/office/drawing/2014/main" id="{62ED2E8F-F437-4CB9-AD6E-E5138F972527}"/>
              </a:ext>
            </a:extLst>
          </p:cNvPr>
          <p:cNvSpPr txBox="1"/>
          <p:nvPr/>
        </p:nvSpPr>
        <p:spPr>
          <a:xfrm>
            <a:off x="547396" y="545128"/>
            <a:ext cx="2828041" cy="369332"/>
          </a:xfrm>
          <a:prstGeom prst="rect">
            <a:avLst/>
          </a:prstGeom>
          <a:noFill/>
          <a:ln w="38100">
            <a:noFill/>
          </a:ln>
        </p:spPr>
        <p:txBody>
          <a:bodyPr wrap="square" rtlCol="0">
            <a:spAutoFit/>
          </a:bodyPr>
          <a:lstStyle/>
          <a:p>
            <a:r>
              <a:rPr kumimoji="1" lang="ja-JP" altLang="en-US" dirty="0"/>
              <a:t>疾患ごとの診療実績</a:t>
            </a:r>
            <a:endParaRPr kumimoji="1" lang="en-US" altLang="ja-JP" dirty="0"/>
          </a:p>
        </p:txBody>
      </p:sp>
      <p:sp>
        <p:nvSpPr>
          <p:cNvPr id="10" name="テキスト ボックス 9">
            <a:extLst>
              <a:ext uri="{FF2B5EF4-FFF2-40B4-BE49-F238E27FC236}">
                <a16:creationId xmlns:a16="http://schemas.microsoft.com/office/drawing/2014/main" id="{D74C789E-534D-48E7-B4FE-669A8BAF4FD1}"/>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583480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1F8BF608-32D8-456B-A290-27A127F04E0D}"/>
              </a:ext>
            </a:extLst>
          </p:cNvPr>
          <p:cNvSpPr txBox="1"/>
          <p:nvPr/>
        </p:nvSpPr>
        <p:spPr>
          <a:xfrm>
            <a:off x="8918860" y="6079351"/>
            <a:ext cx="3075214"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6" name="スライド番号プレースホルダー 5">
            <a:extLst>
              <a:ext uri="{FF2B5EF4-FFF2-40B4-BE49-F238E27FC236}">
                <a16:creationId xmlns:a16="http://schemas.microsoft.com/office/drawing/2014/main" id="{158B2F89-93F1-488E-BD2E-689A065F7234}"/>
              </a:ext>
            </a:extLst>
          </p:cNvPr>
          <p:cNvSpPr>
            <a:spLocks noGrp="1"/>
          </p:cNvSpPr>
          <p:nvPr>
            <p:ph type="sldNum" sz="quarter" idx="12"/>
          </p:nvPr>
        </p:nvSpPr>
        <p:spPr/>
        <p:txBody>
          <a:bodyPr/>
          <a:lstStyle/>
          <a:p>
            <a:fld id="{080281C5-67FA-4969-9DBC-AD74F70BFDAA}" type="slidenum">
              <a:rPr kumimoji="1" lang="ja-JP" altLang="en-US" smtClean="0"/>
              <a:t>19</a:t>
            </a:fld>
            <a:endParaRPr kumimoji="1" lang="ja-JP" altLang="en-US"/>
          </a:p>
        </p:txBody>
      </p:sp>
      <p:pic>
        <p:nvPicPr>
          <p:cNvPr id="2" name="図 1">
            <a:extLst>
              <a:ext uri="{FF2B5EF4-FFF2-40B4-BE49-F238E27FC236}">
                <a16:creationId xmlns:a16="http://schemas.microsoft.com/office/drawing/2014/main" id="{D17DBF7E-A484-4EBA-A2A3-B5495619F576}"/>
              </a:ext>
            </a:extLst>
          </p:cNvPr>
          <p:cNvPicPr>
            <a:picLocks noChangeAspect="1"/>
          </p:cNvPicPr>
          <p:nvPr/>
        </p:nvPicPr>
        <p:blipFill rotWithShape="1">
          <a:blip r:embed="rId2"/>
          <a:srcRect l="5056" t="23751" r="3118" b="36447"/>
          <a:stretch/>
        </p:blipFill>
        <p:spPr>
          <a:xfrm>
            <a:off x="470848" y="1066657"/>
            <a:ext cx="11195528" cy="2606723"/>
          </a:xfrm>
          <a:prstGeom prst="rect">
            <a:avLst/>
          </a:prstGeom>
        </p:spPr>
      </p:pic>
      <p:sp>
        <p:nvSpPr>
          <p:cNvPr id="7" name="テキスト ボックス 6">
            <a:extLst>
              <a:ext uri="{FF2B5EF4-FFF2-40B4-BE49-F238E27FC236}">
                <a16:creationId xmlns:a16="http://schemas.microsoft.com/office/drawing/2014/main" id="{9F704818-1A52-418D-BA20-9008F17F4C09}"/>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pic>
        <p:nvPicPr>
          <p:cNvPr id="3" name="図 2">
            <a:extLst>
              <a:ext uri="{FF2B5EF4-FFF2-40B4-BE49-F238E27FC236}">
                <a16:creationId xmlns:a16="http://schemas.microsoft.com/office/drawing/2014/main" id="{9F0B1DC2-EBFD-4CF2-8050-1EE951B2B5AC}"/>
              </a:ext>
            </a:extLst>
          </p:cNvPr>
          <p:cNvPicPr>
            <a:picLocks noChangeAspect="1"/>
          </p:cNvPicPr>
          <p:nvPr/>
        </p:nvPicPr>
        <p:blipFill rotWithShape="1">
          <a:blip r:embed="rId3"/>
          <a:srcRect l="5050" t="30459" r="3572" b="41238"/>
          <a:stretch/>
        </p:blipFill>
        <p:spPr>
          <a:xfrm>
            <a:off x="469662" y="3809859"/>
            <a:ext cx="11140751" cy="1853588"/>
          </a:xfrm>
          <a:prstGeom prst="rect">
            <a:avLst/>
          </a:prstGeom>
        </p:spPr>
      </p:pic>
      <p:sp>
        <p:nvSpPr>
          <p:cNvPr id="9" name="テキスト ボックス 8">
            <a:extLst>
              <a:ext uri="{FF2B5EF4-FFF2-40B4-BE49-F238E27FC236}">
                <a16:creationId xmlns:a16="http://schemas.microsoft.com/office/drawing/2014/main" id="{A153E4BD-E7C7-464C-A3E4-BB3701A63134}"/>
              </a:ext>
            </a:extLst>
          </p:cNvPr>
          <p:cNvSpPr txBox="1"/>
          <p:nvPr/>
        </p:nvSpPr>
        <p:spPr>
          <a:xfrm>
            <a:off x="469662" y="629086"/>
            <a:ext cx="2828041" cy="369332"/>
          </a:xfrm>
          <a:prstGeom prst="rect">
            <a:avLst/>
          </a:prstGeom>
          <a:noFill/>
          <a:ln w="38100">
            <a:noFill/>
          </a:ln>
        </p:spPr>
        <p:txBody>
          <a:bodyPr wrap="square" rtlCol="0">
            <a:spAutoFit/>
          </a:bodyPr>
          <a:lstStyle/>
          <a:p>
            <a:r>
              <a:rPr kumimoji="1" lang="ja-JP" altLang="en-US" dirty="0"/>
              <a:t>疾患ごとの診療実績</a:t>
            </a:r>
            <a:endParaRPr kumimoji="1" lang="en-US" altLang="ja-JP" dirty="0"/>
          </a:p>
        </p:txBody>
      </p:sp>
    </p:spTree>
    <p:extLst>
      <p:ext uri="{BB962C8B-B14F-4D97-AF65-F5344CB8AC3E}">
        <p14:creationId xmlns:p14="http://schemas.microsoft.com/office/powerpoint/2010/main" val="4092477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7663E134-64DD-4CCA-997D-1D6AA6A23010}"/>
              </a:ext>
            </a:extLst>
          </p:cNvPr>
          <p:cNvPicPr>
            <a:picLocks noChangeAspect="1"/>
          </p:cNvPicPr>
          <p:nvPr/>
        </p:nvPicPr>
        <p:blipFill rotWithShape="1">
          <a:blip r:embed="rId3">
            <a:extLst>
              <a:ext uri="{28A0092B-C50C-407E-A947-70E740481C1C}">
                <a14:useLocalDpi xmlns:a14="http://schemas.microsoft.com/office/drawing/2010/main" val="0"/>
              </a:ext>
            </a:extLst>
          </a:blip>
          <a:srcRect l="9451" t="5627" r="10559" b="19755"/>
          <a:stretch/>
        </p:blipFill>
        <p:spPr>
          <a:xfrm>
            <a:off x="1981201" y="360507"/>
            <a:ext cx="8229599" cy="6136986"/>
          </a:xfrm>
          <a:prstGeom prst="rect">
            <a:avLst/>
          </a:prstGeom>
        </p:spPr>
      </p:pic>
      <p:sp>
        <p:nvSpPr>
          <p:cNvPr id="6" name="四角形: 角を丸くする 5"/>
          <p:cNvSpPr/>
          <p:nvPr/>
        </p:nvSpPr>
        <p:spPr>
          <a:xfrm>
            <a:off x="3903643" y="1034070"/>
            <a:ext cx="2192357" cy="1916935"/>
          </a:xfrm>
          <a:prstGeom prst="round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dirty="0"/>
          </a:p>
        </p:txBody>
      </p:sp>
    </p:spTree>
    <p:extLst>
      <p:ext uri="{BB962C8B-B14F-4D97-AF65-F5344CB8AC3E}">
        <p14:creationId xmlns:p14="http://schemas.microsoft.com/office/powerpoint/2010/main" val="1222748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BCEF422-AE79-4FFF-AA70-02FB8FC8C488}"/>
              </a:ext>
            </a:extLst>
          </p:cNvPr>
          <p:cNvSpPr>
            <a:spLocks noGrp="1"/>
          </p:cNvSpPr>
          <p:nvPr>
            <p:ph type="sldNum" sz="quarter" idx="12"/>
          </p:nvPr>
        </p:nvSpPr>
        <p:spPr/>
        <p:txBody>
          <a:bodyPr/>
          <a:lstStyle/>
          <a:p>
            <a:fld id="{080281C5-67FA-4969-9DBC-AD74F70BFDAA}" type="slidenum">
              <a:rPr kumimoji="1" lang="ja-JP" altLang="en-US" smtClean="0"/>
              <a:t>20</a:t>
            </a:fld>
            <a:endParaRPr kumimoji="1" lang="ja-JP" altLang="en-US"/>
          </a:p>
        </p:txBody>
      </p:sp>
      <p:pic>
        <p:nvPicPr>
          <p:cNvPr id="6" name="図 5">
            <a:extLst>
              <a:ext uri="{FF2B5EF4-FFF2-40B4-BE49-F238E27FC236}">
                <a16:creationId xmlns:a16="http://schemas.microsoft.com/office/drawing/2014/main" id="{CFA15DB4-B509-4859-B497-579CE3CA8F9C}"/>
              </a:ext>
            </a:extLst>
          </p:cNvPr>
          <p:cNvPicPr>
            <a:picLocks noChangeAspect="1"/>
          </p:cNvPicPr>
          <p:nvPr/>
        </p:nvPicPr>
        <p:blipFill rotWithShape="1">
          <a:blip r:embed="rId2">
            <a:extLst>
              <a:ext uri="{28A0092B-C50C-407E-A947-70E740481C1C}">
                <a14:useLocalDpi xmlns:a14="http://schemas.microsoft.com/office/drawing/2010/main" val="0"/>
              </a:ext>
            </a:extLst>
          </a:blip>
          <a:srcRect l="1016" t="12225" r="9141" b="2906"/>
          <a:stretch/>
        </p:blipFill>
        <p:spPr>
          <a:xfrm>
            <a:off x="395679" y="590548"/>
            <a:ext cx="11400642" cy="5853928"/>
          </a:xfrm>
          <a:prstGeom prst="rect">
            <a:avLst/>
          </a:prstGeom>
        </p:spPr>
      </p:pic>
      <p:sp>
        <p:nvSpPr>
          <p:cNvPr id="7" name="テキスト ボックス 6">
            <a:extLst>
              <a:ext uri="{FF2B5EF4-FFF2-40B4-BE49-F238E27FC236}">
                <a16:creationId xmlns:a16="http://schemas.microsoft.com/office/drawing/2014/main" id="{9150CC80-134A-49A2-8A22-1068BBE5E7F2}"/>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5" name="テキスト ボックス 4">
            <a:extLst>
              <a:ext uri="{FF2B5EF4-FFF2-40B4-BE49-F238E27FC236}">
                <a16:creationId xmlns:a16="http://schemas.microsoft.com/office/drawing/2014/main" id="{D5ED4D55-F45F-4A12-98EA-C4DD069A0E21}"/>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sp>
        <p:nvSpPr>
          <p:cNvPr id="8" name="四角形: 角を丸くする 7">
            <a:extLst>
              <a:ext uri="{FF2B5EF4-FFF2-40B4-BE49-F238E27FC236}">
                <a16:creationId xmlns:a16="http://schemas.microsoft.com/office/drawing/2014/main" id="{21254222-A012-4C8F-90DC-2F78C4C38861}"/>
              </a:ext>
            </a:extLst>
          </p:cNvPr>
          <p:cNvSpPr/>
          <p:nvPr/>
        </p:nvSpPr>
        <p:spPr>
          <a:xfrm>
            <a:off x="6981825" y="2209799"/>
            <a:ext cx="4943475" cy="108585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75594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51AF5E5-F611-4231-A04C-4372331F1B30}"/>
              </a:ext>
            </a:extLst>
          </p:cNvPr>
          <p:cNvSpPr>
            <a:spLocks noGrp="1"/>
          </p:cNvSpPr>
          <p:nvPr>
            <p:ph type="sldNum" sz="quarter" idx="12"/>
          </p:nvPr>
        </p:nvSpPr>
        <p:spPr/>
        <p:txBody>
          <a:bodyPr/>
          <a:lstStyle/>
          <a:p>
            <a:fld id="{080281C5-67FA-4969-9DBC-AD74F70BFDAA}" type="slidenum">
              <a:rPr kumimoji="1" lang="ja-JP" altLang="en-US" smtClean="0"/>
              <a:t>21</a:t>
            </a:fld>
            <a:endParaRPr kumimoji="1" lang="ja-JP" altLang="en-US"/>
          </a:p>
        </p:txBody>
      </p:sp>
      <p:pic>
        <p:nvPicPr>
          <p:cNvPr id="2" name="図 1">
            <a:extLst>
              <a:ext uri="{FF2B5EF4-FFF2-40B4-BE49-F238E27FC236}">
                <a16:creationId xmlns:a16="http://schemas.microsoft.com/office/drawing/2014/main" id="{6D6ADDA9-18FC-47DD-8E60-81BB64BE481D}"/>
              </a:ext>
            </a:extLst>
          </p:cNvPr>
          <p:cNvPicPr>
            <a:picLocks noChangeAspect="1"/>
          </p:cNvPicPr>
          <p:nvPr/>
        </p:nvPicPr>
        <p:blipFill rotWithShape="1">
          <a:blip r:embed="rId2"/>
          <a:srcRect l="5390" t="48307" r="51469" b="11163"/>
          <a:stretch/>
        </p:blipFill>
        <p:spPr>
          <a:xfrm>
            <a:off x="0" y="1581150"/>
            <a:ext cx="6117808" cy="3124200"/>
          </a:xfrm>
          <a:prstGeom prst="rect">
            <a:avLst/>
          </a:prstGeom>
        </p:spPr>
      </p:pic>
      <p:pic>
        <p:nvPicPr>
          <p:cNvPr id="7" name="図 6">
            <a:extLst>
              <a:ext uri="{FF2B5EF4-FFF2-40B4-BE49-F238E27FC236}">
                <a16:creationId xmlns:a16="http://schemas.microsoft.com/office/drawing/2014/main" id="{EB1CDA10-19E2-4D23-9C93-2C3D938C9387}"/>
              </a:ext>
            </a:extLst>
          </p:cNvPr>
          <p:cNvPicPr>
            <a:picLocks noChangeAspect="1"/>
          </p:cNvPicPr>
          <p:nvPr/>
        </p:nvPicPr>
        <p:blipFill rotWithShape="1">
          <a:blip r:embed="rId2"/>
          <a:srcRect l="54644" t="48307" r="3752" b="11163"/>
          <a:stretch/>
        </p:blipFill>
        <p:spPr>
          <a:xfrm>
            <a:off x="6292186" y="1581150"/>
            <a:ext cx="5899814" cy="3124200"/>
          </a:xfrm>
          <a:prstGeom prst="rect">
            <a:avLst/>
          </a:prstGeom>
        </p:spPr>
      </p:pic>
      <p:sp>
        <p:nvSpPr>
          <p:cNvPr id="9" name="テキスト ボックス 8">
            <a:extLst>
              <a:ext uri="{FF2B5EF4-FFF2-40B4-BE49-F238E27FC236}">
                <a16:creationId xmlns:a16="http://schemas.microsoft.com/office/drawing/2014/main" id="{A400ED9E-C703-44EC-A7CA-E5330D2001CA}"/>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10" name="テキスト ボックス 9">
            <a:extLst>
              <a:ext uri="{FF2B5EF4-FFF2-40B4-BE49-F238E27FC236}">
                <a16:creationId xmlns:a16="http://schemas.microsoft.com/office/drawing/2014/main" id="{B244C0F2-280F-4CB2-857F-649E8FA3AEE9}"/>
              </a:ext>
            </a:extLst>
          </p:cNvPr>
          <p:cNvSpPr txBox="1"/>
          <p:nvPr/>
        </p:nvSpPr>
        <p:spPr>
          <a:xfrm>
            <a:off x="450612" y="1305361"/>
            <a:ext cx="2828041" cy="369332"/>
          </a:xfrm>
          <a:prstGeom prst="rect">
            <a:avLst/>
          </a:prstGeom>
          <a:noFill/>
          <a:ln w="38100">
            <a:noFill/>
          </a:ln>
        </p:spPr>
        <p:txBody>
          <a:bodyPr wrap="square" rtlCol="0">
            <a:spAutoFit/>
          </a:bodyPr>
          <a:lstStyle/>
          <a:p>
            <a:r>
              <a:rPr kumimoji="1" lang="ja-JP" altLang="en-US" dirty="0"/>
              <a:t>退院率</a:t>
            </a:r>
            <a:endParaRPr kumimoji="1" lang="en-US" altLang="ja-JP" dirty="0"/>
          </a:p>
        </p:txBody>
      </p:sp>
      <p:sp>
        <p:nvSpPr>
          <p:cNvPr id="11" name="テキスト ボックス 10">
            <a:extLst>
              <a:ext uri="{FF2B5EF4-FFF2-40B4-BE49-F238E27FC236}">
                <a16:creationId xmlns:a16="http://schemas.microsoft.com/office/drawing/2014/main" id="{67469001-944D-49B7-B570-DDD5B389CEBA}"/>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spTree>
    <p:extLst>
      <p:ext uri="{BB962C8B-B14F-4D97-AF65-F5344CB8AC3E}">
        <p14:creationId xmlns:p14="http://schemas.microsoft.com/office/powerpoint/2010/main" val="4096368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ED68F5A-3FB0-4135-86B0-B8F6A8D29CA4}"/>
              </a:ext>
            </a:extLst>
          </p:cNvPr>
          <p:cNvPicPr>
            <a:picLocks noChangeAspect="1"/>
          </p:cNvPicPr>
          <p:nvPr/>
        </p:nvPicPr>
        <p:blipFill rotWithShape="1">
          <a:blip r:embed="rId2"/>
          <a:srcRect l="1094" t="11770" r="8338" b="2754"/>
          <a:stretch/>
        </p:blipFill>
        <p:spPr>
          <a:xfrm>
            <a:off x="212518" y="590548"/>
            <a:ext cx="11511736" cy="5905629"/>
          </a:xfrm>
          <a:prstGeom prst="rect">
            <a:avLst/>
          </a:prstGeom>
        </p:spPr>
      </p:pic>
      <p:sp>
        <p:nvSpPr>
          <p:cNvPr id="4" name="スライド番号プレースホルダー 3">
            <a:extLst>
              <a:ext uri="{FF2B5EF4-FFF2-40B4-BE49-F238E27FC236}">
                <a16:creationId xmlns:a16="http://schemas.microsoft.com/office/drawing/2014/main" id="{8BCEF422-AE79-4FFF-AA70-02FB8FC8C488}"/>
              </a:ext>
            </a:extLst>
          </p:cNvPr>
          <p:cNvSpPr>
            <a:spLocks noGrp="1"/>
          </p:cNvSpPr>
          <p:nvPr>
            <p:ph type="sldNum" sz="quarter" idx="12"/>
          </p:nvPr>
        </p:nvSpPr>
        <p:spPr/>
        <p:txBody>
          <a:bodyPr/>
          <a:lstStyle/>
          <a:p>
            <a:fld id="{080281C5-67FA-4969-9DBC-AD74F70BFDAA}" type="slidenum">
              <a:rPr kumimoji="1" lang="ja-JP" altLang="en-US" smtClean="0"/>
              <a:t>22</a:t>
            </a:fld>
            <a:endParaRPr kumimoji="1" lang="ja-JP" altLang="en-US"/>
          </a:p>
        </p:txBody>
      </p:sp>
      <p:sp>
        <p:nvSpPr>
          <p:cNvPr id="7" name="テキスト ボックス 6">
            <a:extLst>
              <a:ext uri="{FF2B5EF4-FFF2-40B4-BE49-F238E27FC236}">
                <a16:creationId xmlns:a16="http://schemas.microsoft.com/office/drawing/2014/main" id="{9150CC80-134A-49A2-8A22-1068BBE5E7F2}"/>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5" name="テキスト ボックス 4">
            <a:extLst>
              <a:ext uri="{FF2B5EF4-FFF2-40B4-BE49-F238E27FC236}">
                <a16:creationId xmlns:a16="http://schemas.microsoft.com/office/drawing/2014/main" id="{D5ED4D55-F45F-4A12-98EA-C4DD069A0E21}"/>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sp>
        <p:nvSpPr>
          <p:cNvPr id="8" name="四角形: 角を丸くする 7">
            <a:extLst>
              <a:ext uri="{FF2B5EF4-FFF2-40B4-BE49-F238E27FC236}">
                <a16:creationId xmlns:a16="http://schemas.microsoft.com/office/drawing/2014/main" id="{21254222-A012-4C8F-90DC-2F78C4C38861}"/>
              </a:ext>
            </a:extLst>
          </p:cNvPr>
          <p:cNvSpPr/>
          <p:nvPr/>
        </p:nvSpPr>
        <p:spPr>
          <a:xfrm>
            <a:off x="79168" y="4429126"/>
            <a:ext cx="4388057" cy="183832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30568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51AF5E5-F611-4231-A04C-4372331F1B30}"/>
              </a:ext>
            </a:extLst>
          </p:cNvPr>
          <p:cNvSpPr>
            <a:spLocks noGrp="1"/>
          </p:cNvSpPr>
          <p:nvPr>
            <p:ph type="sldNum" sz="quarter" idx="12"/>
          </p:nvPr>
        </p:nvSpPr>
        <p:spPr/>
        <p:txBody>
          <a:bodyPr/>
          <a:lstStyle/>
          <a:p>
            <a:fld id="{080281C5-67FA-4969-9DBC-AD74F70BFDAA}" type="slidenum">
              <a:rPr kumimoji="1" lang="ja-JP" altLang="en-US" smtClean="0"/>
              <a:t>23</a:t>
            </a:fld>
            <a:endParaRPr kumimoji="1" lang="ja-JP" altLang="en-US"/>
          </a:p>
        </p:txBody>
      </p:sp>
      <p:sp>
        <p:nvSpPr>
          <p:cNvPr id="9" name="テキスト ボックス 8">
            <a:extLst>
              <a:ext uri="{FF2B5EF4-FFF2-40B4-BE49-F238E27FC236}">
                <a16:creationId xmlns:a16="http://schemas.microsoft.com/office/drawing/2014/main" id="{A400ED9E-C703-44EC-A7CA-E5330D2001CA}"/>
              </a:ext>
            </a:extLst>
          </p:cNvPr>
          <p:cNvSpPr txBox="1"/>
          <p:nvPr/>
        </p:nvSpPr>
        <p:spPr>
          <a:xfrm>
            <a:off x="8185921" y="6444476"/>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10" name="テキスト ボックス 9">
            <a:extLst>
              <a:ext uri="{FF2B5EF4-FFF2-40B4-BE49-F238E27FC236}">
                <a16:creationId xmlns:a16="http://schemas.microsoft.com/office/drawing/2014/main" id="{B244C0F2-280F-4CB2-857F-649E8FA3AEE9}"/>
              </a:ext>
            </a:extLst>
          </p:cNvPr>
          <p:cNvSpPr txBox="1"/>
          <p:nvPr/>
        </p:nvSpPr>
        <p:spPr>
          <a:xfrm>
            <a:off x="345837" y="508709"/>
            <a:ext cx="2828041" cy="369332"/>
          </a:xfrm>
          <a:prstGeom prst="rect">
            <a:avLst/>
          </a:prstGeom>
          <a:noFill/>
          <a:ln w="38100">
            <a:noFill/>
          </a:ln>
        </p:spPr>
        <p:txBody>
          <a:bodyPr wrap="square" rtlCol="0">
            <a:spAutoFit/>
          </a:bodyPr>
          <a:lstStyle/>
          <a:p>
            <a:r>
              <a:rPr kumimoji="1" lang="ja-JP" altLang="en-US" dirty="0"/>
              <a:t>アウトカム指標</a:t>
            </a:r>
            <a:endParaRPr kumimoji="1" lang="en-US" altLang="ja-JP" dirty="0"/>
          </a:p>
        </p:txBody>
      </p:sp>
      <p:sp>
        <p:nvSpPr>
          <p:cNvPr id="11" name="テキスト ボックス 10">
            <a:extLst>
              <a:ext uri="{FF2B5EF4-FFF2-40B4-BE49-F238E27FC236}">
                <a16:creationId xmlns:a16="http://schemas.microsoft.com/office/drawing/2014/main" id="{67469001-944D-49B7-B570-DDD5B389CEBA}"/>
              </a:ext>
            </a:extLst>
          </p:cNvPr>
          <p:cNvSpPr txBox="1"/>
          <p:nvPr/>
        </p:nvSpPr>
        <p:spPr>
          <a:xfrm>
            <a:off x="212518" y="81389"/>
            <a:ext cx="8266816" cy="369332"/>
          </a:xfrm>
          <a:prstGeom prst="rect">
            <a:avLst/>
          </a:prstGeom>
          <a:noFill/>
          <a:ln w="38100">
            <a:solidFill>
              <a:srgbClr val="99CCFF"/>
            </a:solidFill>
          </a:ln>
        </p:spPr>
        <p:txBody>
          <a:bodyPr wrap="square" rtlCol="0">
            <a:spAutoFit/>
          </a:bodyPr>
          <a:lstStyle/>
          <a:p>
            <a:pPr algn="ctr"/>
            <a:r>
              <a:rPr kumimoji="1" lang="ja-JP" altLang="en-US" dirty="0"/>
              <a:t>（例）</a:t>
            </a:r>
            <a:r>
              <a:rPr kumimoji="1" lang="en-US" altLang="ja-JP" dirty="0"/>
              <a:t>NDB</a:t>
            </a:r>
            <a:r>
              <a:rPr lang="ja-JP" altLang="en-US" dirty="0"/>
              <a:t> 都道府県別資料より　</a:t>
            </a:r>
            <a:r>
              <a:rPr kumimoji="1" lang="ja-JP" altLang="en-US" dirty="0"/>
              <a:t>平成</a:t>
            </a:r>
            <a:r>
              <a:rPr kumimoji="1" lang="en-US" altLang="ja-JP" dirty="0"/>
              <a:t>29</a:t>
            </a:r>
            <a:r>
              <a:rPr kumimoji="1" lang="ja-JP" altLang="en-US" dirty="0" err="1"/>
              <a:t>、</a:t>
            </a:r>
            <a:r>
              <a:rPr kumimoji="1" lang="en-US" altLang="ja-JP" dirty="0"/>
              <a:t>28</a:t>
            </a:r>
            <a:r>
              <a:rPr kumimoji="1" lang="ja-JP" altLang="en-US" dirty="0"/>
              <a:t>年度　東京都をダウンロード</a:t>
            </a:r>
            <a:endParaRPr kumimoji="1" lang="en-US" altLang="ja-JP" dirty="0"/>
          </a:p>
        </p:txBody>
      </p:sp>
      <p:pic>
        <p:nvPicPr>
          <p:cNvPr id="3" name="図 2">
            <a:extLst>
              <a:ext uri="{FF2B5EF4-FFF2-40B4-BE49-F238E27FC236}">
                <a16:creationId xmlns:a16="http://schemas.microsoft.com/office/drawing/2014/main" id="{E812644E-6635-46C8-845F-341F21C3AFA1}"/>
              </a:ext>
            </a:extLst>
          </p:cNvPr>
          <p:cNvPicPr>
            <a:picLocks noChangeAspect="1"/>
          </p:cNvPicPr>
          <p:nvPr/>
        </p:nvPicPr>
        <p:blipFill rotWithShape="1">
          <a:blip r:embed="rId2"/>
          <a:srcRect l="3884" t="19953" r="33689" b="7466"/>
          <a:stretch/>
        </p:blipFill>
        <p:spPr>
          <a:xfrm>
            <a:off x="317262" y="878041"/>
            <a:ext cx="8807688" cy="5566435"/>
          </a:xfrm>
          <a:prstGeom prst="rect">
            <a:avLst/>
          </a:prstGeom>
        </p:spPr>
      </p:pic>
    </p:spTree>
    <p:extLst>
      <p:ext uri="{BB962C8B-B14F-4D97-AF65-F5344CB8AC3E}">
        <p14:creationId xmlns:p14="http://schemas.microsoft.com/office/powerpoint/2010/main" val="972776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EC71DB6-9524-476C-895E-420C59B97DA0}"/>
              </a:ext>
            </a:extLst>
          </p:cNvPr>
          <p:cNvPicPr>
            <a:picLocks noChangeAspect="1"/>
          </p:cNvPicPr>
          <p:nvPr/>
        </p:nvPicPr>
        <p:blipFill rotWithShape="1">
          <a:blip r:embed="rId3">
            <a:extLst>
              <a:ext uri="{28A0092B-C50C-407E-A947-70E740481C1C}">
                <a14:useLocalDpi xmlns:a14="http://schemas.microsoft.com/office/drawing/2010/main" val="0"/>
              </a:ext>
            </a:extLst>
          </a:blip>
          <a:srcRect l="4750" t="4495" r="6588" b="5443"/>
          <a:stretch/>
        </p:blipFill>
        <p:spPr>
          <a:xfrm>
            <a:off x="3197604" y="340804"/>
            <a:ext cx="5796792" cy="6176393"/>
          </a:xfrm>
          <a:prstGeom prst="rect">
            <a:avLst/>
          </a:prstGeom>
        </p:spPr>
      </p:pic>
      <p:sp>
        <p:nvSpPr>
          <p:cNvPr id="2" name="スライド番号プレースホルダー 1">
            <a:extLst>
              <a:ext uri="{FF2B5EF4-FFF2-40B4-BE49-F238E27FC236}">
                <a16:creationId xmlns:a16="http://schemas.microsoft.com/office/drawing/2014/main" id="{F5FE8909-73F8-4648-867B-5B5796E8EFBF}"/>
              </a:ext>
            </a:extLst>
          </p:cNvPr>
          <p:cNvSpPr>
            <a:spLocks noGrp="1"/>
          </p:cNvSpPr>
          <p:nvPr>
            <p:ph type="sldNum" sz="quarter" idx="12"/>
          </p:nvPr>
        </p:nvSpPr>
        <p:spPr/>
        <p:txBody>
          <a:bodyPr/>
          <a:lstStyle/>
          <a:p>
            <a:fld id="{080281C5-67FA-4969-9DBC-AD74F70BFDAA}" type="slidenum">
              <a:rPr kumimoji="1" lang="ja-JP" altLang="en-US" smtClean="0"/>
              <a:t>24</a:t>
            </a:fld>
            <a:endParaRPr kumimoji="1" lang="ja-JP" altLang="en-US"/>
          </a:p>
        </p:txBody>
      </p:sp>
      <p:sp>
        <p:nvSpPr>
          <p:cNvPr id="10" name="四角形: 角を丸くする 9">
            <a:extLst>
              <a:ext uri="{FF2B5EF4-FFF2-40B4-BE49-F238E27FC236}">
                <a16:creationId xmlns:a16="http://schemas.microsoft.com/office/drawing/2014/main" id="{C6DA3D9B-5F58-45B3-833A-B9DA435879A2}"/>
              </a:ext>
            </a:extLst>
          </p:cNvPr>
          <p:cNvSpPr/>
          <p:nvPr/>
        </p:nvSpPr>
        <p:spPr>
          <a:xfrm>
            <a:off x="6096000" y="3824244"/>
            <a:ext cx="2773961" cy="1157681"/>
          </a:xfrm>
          <a:prstGeom prst="round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dirty="0"/>
          </a:p>
        </p:txBody>
      </p:sp>
    </p:spTree>
    <p:extLst>
      <p:ext uri="{BB962C8B-B14F-4D97-AF65-F5344CB8AC3E}">
        <p14:creationId xmlns:p14="http://schemas.microsoft.com/office/powerpoint/2010/main" val="3341169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DE06B5F-6407-4D35-817B-B8077967EBE5}"/>
              </a:ext>
            </a:extLst>
          </p:cNvPr>
          <p:cNvPicPr>
            <a:picLocks noChangeAspect="1"/>
          </p:cNvPicPr>
          <p:nvPr/>
        </p:nvPicPr>
        <p:blipFill rotWithShape="1">
          <a:blip r:embed="rId2">
            <a:extLst>
              <a:ext uri="{28A0092B-C50C-407E-A947-70E740481C1C}">
                <a14:useLocalDpi xmlns:a14="http://schemas.microsoft.com/office/drawing/2010/main" val="0"/>
              </a:ext>
            </a:extLst>
          </a:blip>
          <a:srcRect l="498" t="7546" r="2039" b="53245"/>
          <a:stretch/>
        </p:blipFill>
        <p:spPr>
          <a:xfrm>
            <a:off x="5158706" y="35216"/>
            <a:ext cx="6372224" cy="2689004"/>
          </a:xfrm>
          <a:prstGeom prst="rect">
            <a:avLst/>
          </a:prstGeom>
          <a:ln>
            <a:solidFill>
              <a:schemeClr val="bg1">
                <a:lumMod val="50000"/>
              </a:schemeClr>
            </a:solidFill>
          </a:ln>
        </p:spPr>
      </p:pic>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25</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958967" y="961284"/>
            <a:ext cx="3461071" cy="369332"/>
          </a:xfrm>
          <a:prstGeom prst="rect">
            <a:avLst/>
          </a:prstGeom>
          <a:noFill/>
          <a:ln w="38100">
            <a:solidFill>
              <a:srgbClr val="99CCFF"/>
            </a:solidFill>
          </a:ln>
        </p:spPr>
        <p:txBody>
          <a:bodyPr wrap="square" rtlCol="0">
            <a:spAutoFit/>
          </a:bodyPr>
          <a:lstStyle/>
          <a:p>
            <a:pPr algn="ctr"/>
            <a:r>
              <a:rPr lang="ja-JP" altLang="en-US" dirty="0"/>
              <a:t>データソースと年度を選ぶ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897666" y="2077889"/>
            <a:ext cx="3583673" cy="369332"/>
          </a:xfrm>
          <a:prstGeom prst="rect">
            <a:avLst/>
          </a:prstGeom>
          <a:noFill/>
          <a:ln w="38100">
            <a:solidFill>
              <a:srgbClr val="99CCFF"/>
            </a:solidFill>
          </a:ln>
        </p:spPr>
        <p:txBody>
          <a:bodyPr wrap="square" rtlCol="0">
            <a:spAutoFit/>
          </a:bodyPr>
          <a:lstStyle/>
          <a:p>
            <a:r>
              <a:rPr kumimoji="1" lang="ja-JP" altLang="en-US" dirty="0"/>
              <a:t>ダウンロードするデータを選択</a:t>
            </a:r>
            <a:endParaRPr kumimoji="1" lang="en-US" altLang="ja-JP" dirty="0"/>
          </a:p>
        </p:txBody>
      </p:sp>
      <p:sp>
        <p:nvSpPr>
          <p:cNvPr id="11" name="矢印: 下 10">
            <a:extLst>
              <a:ext uri="{FF2B5EF4-FFF2-40B4-BE49-F238E27FC236}">
                <a16:creationId xmlns:a16="http://schemas.microsoft.com/office/drawing/2014/main" id="{A1943F4E-FE4D-42A7-B787-7B46670746D6}"/>
              </a:ext>
            </a:extLst>
          </p:cNvPr>
          <p:cNvSpPr/>
          <p:nvPr/>
        </p:nvSpPr>
        <p:spPr>
          <a:xfrm>
            <a:off x="2559473" y="1466992"/>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CE0DB456-762A-499B-8A56-D17CECDD29F9}"/>
              </a:ext>
            </a:extLst>
          </p:cNvPr>
          <p:cNvPicPr>
            <a:picLocks noChangeAspect="1"/>
          </p:cNvPicPr>
          <p:nvPr/>
        </p:nvPicPr>
        <p:blipFill rotWithShape="1">
          <a:blip r:embed="rId3">
            <a:extLst>
              <a:ext uri="{28A0092B-C50C-407E-A947-70E740481C1C}">
                <a14:useLocalDpi xmlns:a14="http://schemas.microsoft.com/office/drawing/2010/main" val="0"/>
              </a:ext>
            </a:extLst>
          </a:blip>
          <a:srcRect l="1342" t="8888" r="1195" b="33194"/>
          <a:stretch/>
        </p:blipFill>
        <p:spPr>
          <a:xfrm>
            <a:off x="5158706" y="2800350"/>
            <a:ext cx="6372225" cy="3971925"/>
          </a:xfrm>
          <a:prstGeom prst="rect">
            <a:avLst/>
          </a:prstGeom>
          <a:ln>
            <a:solidFill>
              <a:schemeClr val="bg1">
                <a:lumMod val="50000"/>
              </a:schemeClr>
            </a:solidFill>
          </a:ln>
        </p:spPr>
      </p:pic>
      <p:sp>
        <p:nvSpPr>
          <p:cNvPr id="14" name="四角形: 角を丸くする 13">
            <a:extLst>
              <a:ext uri="{FF2B5EF4-FFF2-40B4-BE49-F238E27FC236}">
                <a16:creationId xmlns:a16="http://schemas.microsoft.com/office/drawing/2014/main" id="{7FD934E1-CFE3-47BE-9C23-1401CE80151E}"/>
              </a:ext>
            </a:extLst>
          </p:cNvPr>
          <p:cNvSpPr/>
          <p:nvPr/>
        </p:nvSpPr>
        <p:spPr>
          <a:xfrm>
            <a:off x="5771626" y="1355427"/>
            <a:ext cx="987586" cy="188147"/>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963E7003-EABB-4827-BCB8-848171A8A2DA}"/>
              </a:ext>
            </a:extLst>
          </p:cNvPr>
          <p:cNvSpPr txBox="1"/>
          <p:nvPr/>
        </p:nvSpPr>
        <p:spPr>
          <a:xfrm>
            <a:off x="134573" y="3194109"/>
            <a:ext cx="5109858" cy="2862322"/>
          </a:xfrm>
          <a:prstGeom prst="rect">
            <a:avLst/>
          </a:prstGeom>
          <a:noFill/>
        </p:spPr>
        <p:txBody>
          <a:bodyPr wrap="square" rtlCol="0">
            <a:spAutoFit/>
          </a:bodyPr>
          <a:lstStyle/>
          <a:p>
            <a:pPr algn="ctr"/>
            <a:r>
              <a:rPr lang="ja-JP" altLang="en-US" b="1" dirty="0">
                <a:solidFill>
                  <a:srgbClr val="0070C0"/>
                </a:solidFill>
              </a:rPr>
              <a:t>（例）平成</a:t>
            </a:r>
            <a:r>
              <a:rPr lang="en-US" altLang="ja-JP" b="1" dirty="0">
                <a:solidFill>
                  <a:srgbClr val="0070C0"/>
                </a:solidFill>
              </a:rPr>
              <a:t>29</a:t>
            </a:r>
            <a:r>
              <a:rPr lang="ja-JP" altLang="en-US" b="1" dirty="0">
                <a:solidFill>
                  <a:srgbClr val="0070C0"/>
                </a:solidFill>
              </a:rPr>
              <a:t>年度　</a:t>
            </a:r>
            <a:r>
              <a:rPr lang="en-US" altLang="ja-JP" b="1" dirty="0">
                <a:solidFill>
                  <a:srgbClr val="0070C0"/>
                </a:solidFill>
              </a:rPr>
              <a:t>N</a:t>
            </a:r>
            <a:r>
              <a:rPr lang="ja-JP" altLang="en-US" b="1" dirty="0">
                <a:solidFill>
                  <a:srgbClr val="0070C0"/>
                </a:solidFill>
              </a:rPr>
              <a:t>ＤＢベースのデータを</a:t>
            </a:r>
            <a:endParaRPr lang="en-US" altLang="ja-JP" b="1" dirty="0">
              <a:solidFill>
                <a:srgbClr val="0070C0"/>
              </a:solidFill>
            </a:endParaRPr>
          </a:p>
          <a:p>
            <a:pPr algn="ctr"/>
            <a:r>
              <a:rPr lang="ja-JP" altLang="en-US" b="1" dirty="0">
                <a:solidFill>
                  <a:srgbClr val="0070C0"/>
                </a:solidFill>
              </a:rPr>
              <a:t>ダウンロードしたい</a:t>
            </a:r>
            <a:endParaRPr lang="en-US" altLang="ja-JP" b="1" dirty="0">
              <a:solidFill>
                <a:srgbClr val="0070C0"/>
              </a:solidFill>
            </a:endParaRPr>
          </a:p>
          <a:p>
            <a:pPr algn="ctr"/>
            <a:endParaRPr kumimoji="1" lang="en-US" altLang="ja-JP" dirty="0"/>
          </a:p>
          <a:p>
            <a:pPr algn="ctr"/>
            <a:r>
              <a:rPr kumimoji="1" lang="ja-JP" altLang="en-US" dirty="0"/>
              <a:t>ＮＤＢ　平成</a:t>
            </a:r>
            <a:r>
              <a:rPr kumimoji="1" lang="en-US" altLang="ja-JP" dirty="0"/>
              <a:t>29</a:t>
            </a:r>
            <a:r>
              <a:rPr kumimoji="1" lang="ja-JP" altLang="en-US" dirty="0"/>
              <a:t>年度</a:t>
            </a:r>
            <a:r>
              <a:rPr lang="ja-JP" altLang="en-US" dirty="0"/>
              <a:t>　を選択</a:t>
            </a:r>
            <a:endParaRPr kumimoji="1" lang="en-US" altLang="ja-JP" dirty="0"/>
          </a:p>
          <a:p>
            <a:pPr algn="ctr"/>
            <a:r>
              <a:rPr kumimoji="1" lang="ja-JP" altLang="en-US" dirty="0"/>
              <a:t>↓</a:t>
            </a:r>
            <a:endParaRPr kumimoji="1" lang="en-US" altLang="ja-JP" dirty="0"/>
          </a:p>
          <a:p>
            <a:r>
              <a:rPr lang="ja-JP" altLang="en-US" dirty="0"/>
              <a:t>・</a:t>
            </a:r>
            <a:r>
              <a:rPr lang="ja-JP" altLang="en-US" b="1" dirty="0"/>
              <a:t>全国一覧（平成</a:t>
            </a:r>
            <a:r>
              <a:rPr lang="en-US" altLang="ja-JP" b="1" dirty="0"/>
              <a:t>29</a:t>
            </a:r>
            <a:r>
              <a:rPr lang="ja-JP" altLang="en-US" b="1" dirty="0"/>
              <a:t>年度ＮＤＢベース）</a:t>
            </a:r>
            <a:endParaRPr lang="en-US" altLang="ja-JP" b="1" dirty="0"/>
          </a:p>
          <a:p>
            <a:r>
              <a:rPr kumimoji="1" lang="ja-JP" altLang="en-US" dirty="0"/>
              <a:t>・</a:t>
            </a:r>
            <a:r>
              <a:rPr kumimoji="1" lang="ja-JP" altLang="en-US" b="1" dirty="0"/>
              <a:t>都道府県別（平成</a:t>
            </a:r>
            <a:r>
              <a:rPr kumimoji="1" lang="en-US" altLang="ja-JP" b="1" dirty="0"/>
              <a:t>29</a:t>
            </a:r>
            <a:r>
              <a:rPr kumimoji="1" lang="ja-JP" altLang="en-US" b="1" dirty="0"/>
              <a:t>年度ＮＤＢベース）</a:t>
            </a:r>
            <a:endParaRPr kumimoji="1" lang="en-US" altLang="ja-JP" b="1" dirty="0"/>
          </a:p>
          <a:p>
            <a:pPr algn="ctr"/>
            <a:r>
              <a:rPr lang="ja-JP" altLang="en-US" dirty="0"/>
              <a:t>が選択可能</a:t>
            </a:r>
            <a:endParaRPr kumimoji="1" lang="en-US" altLang="ja-JP" dirty="0"/>
          </a:p>
          <a:p>
            <a:pPr algn="ctr"/>
            <a:r>
              <a:rPr lang="ja-JP" altLang="en-US" dirty="0"/>
              <a:t>↓</a:t>
            </a:r>
            <a:endParaRPr lang="en-US" altLang="ja-JP" dirty="0"/>
          </a:p>
          <a:p>
            <a:pPr algn="ctr"/>
            <a:r>
              <a:rPr kumimoji="1" lang="ja-JP" altLang="en-US" dirty="0"/>
              <a:t>資料の内容を確認してダウンロード</a:t>
            </a:r>
          </a:p>
        </p:txBody>
      </p:sp>
      <p:sp>
        <p:nvSpPr>
          <p:cNvPr id="18" name="矢印: 下 17">
            <a:extLst>
              <a:ext uri="{FF2B5EF4-FFF2-40B4-BE49-F238E27FC236}">
                <a16:creationId xmlns:a16="http://schemas.microsoft.com/office/drawing/2014/main" id="{1D0E6832-0356-4890-A6F3-62F223B588C0}"/>
              </a:ext>
            </a:extLst>
          </p:cNvPr>
          <p:cNvSpPr/>
          <p:nvPr/>
        </p:nvSpPr>
        <p:spPr>
          <a:xfrm>
            <a:off x="5383592" y="2464041"/>
            <a:ext cx="260058" cy="474521"/>
          </a:xfrm>
          <a:prstGeom prst="downArrow">
            <a:avLst>
              <a:gd name="adj1" fmla="val 50000"/>
              <a:gd name="adj2" fmla="val 2802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70753DDF-FF78-4BC2-8961-92E435D69B41}"/>
              </a:ext>
            </a:extLst>
          </p:cNvPr>
          <p:cNvPicPr>
            <a:picLocks noChangeAspect="1"/>
          </p:cNvPicPr>
          <p:nvPr/>
        </p:nvPicPr>
        <p:blipFill>
          <a:blip r:embed="rId4"/>
          <a:stretch>
            <a:fillRect/>
          </a:stretch>
        </p:blipFill>
        <p:spPr>
          <a:xfrm>
            <a:off x="6662720" y="1431557"/>
            <a:ext cx="451407" cy="646332"/>
          </a:xfrm>
          <a:prstGeom prst="rect">
            <a:avLst/>
          </a:prstGeom>
        </p:spPr>
      </p:pic>
    </p:spTree>
    <p:extLst>
      <p:ext uri="{BB962C8B-B14F-4D97-AF65-F5344CB8AC3E}">
        <p14:creationId xmlns:p14="http://schemas.microsoft.com/office/powerpoint/2010/main" val="1567383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DE06B5F-6407-4D35-817B-B8077967EBE5}"/>
              </a:ext>
            </a:extLst>
          </p:cNvPr>
          <p:cNvPicPr>
            <a:picLocks noChangeAspect="1"/>
          </p:cNvPicPr>
          <p:nvPr/>
        </p:nvPicPr>
        <p:blipFill rotWithShape="1">
          <a:blip r:embed="rId2">
            <a:extLst>
              <a:ext uri="{28A0092B-C50C-407E-A947-70E740481C1C}">
                <a14:useLocalDpi xmlns:a14="http://schemas.microsoft.com/office/drawing/2010/main" val="0"/>
              </a:ext>
            </a:extLst>
          </a:blip>
          <a:srcRect l="498" t="7546" r="2039" b="53245"/>
          <a:stretch/>
        </p:blipFill>
        <p:spPr>
          <a:xfrm>
            <a:off x="5158706" y="38392"/>
            <a:ext cx="6372224" cy="2689004"/>
          </a:xfrm>
          <a:prstGeom prst="rect">
            <a:avLst/>
          </a:prstGeom>
          <a:ln>
            <a:solidFill>
              <a:schemeClr val="bg1">
                <a:lumMod val="50000"/>
              </a:schemeClr>
            </a:solidFill>
          </a:ln>
        </p:spPr>
      </p:pic>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26</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958967" y="961284"/>
            <a:ext cx="3461071" cy="369332"/>
          </a:xfrm>
          <a:prstGeom prst="rect">
            <a:avLst/>
          </a:prstGeom>
          <a:noFill/>
          <a:ln w="38100">
            <a:solidFill>
              <a:srgbClr val="99CCFF"/>
            </a:solidFill>
          </a:ln>
        </p:spPr>
        <p:txBody>
          <a:bodyPr wrap="square" rtlCol="0">
            <a:spAutoFit/>
          </a:bodyPr>
          <a:lstStyle/>
          <a:p>
            <a:pPr algn="ctr"/>
            <a:r>
              <a:rPr lang="ja-JP" altLang="en-US" dirty="0"/>
              <a:t>データソースと年度を選ぶ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897666" y="2077889"/>
            <a:ext cx="3583673" cy="369332"/>
          </a:xfrm>
          <a:prstGeom prst="rect">
            <a:avLst/>
          </a:prstGeom>
          <a:noFill/>
          <a:ln w="38100">
            <a:solidFill>
              <a:srgbClr val="99CCFF"/>
            </a:solidFill>
          </a:ln>
        </p:spPr>
        <p:txBody>
          <a:bodyPr wrap="square" rtlCol="0">
            <a:spAutoFit/>
          </a:bodyPr>
          <a:lstStyle/>
          <a:p>
            <a:r>
              <a:rPr kumimoji="1" lang="ja-JP" altLang="en-US" dirty="0"/>
              <a:t>ダウンロードするデータを選択</a:t>
            </a:r>
            <a:endParaRPr kumimoji="1" lang="en-US" altLang="ja-JP" dirty="0"/>
          </a:p>
        </p:txBody>
      </p:sp>
      <p:sp>
        <p:nvSpPr>
          <p:cNvPr id="11" name="矢印: 下 10">
            <a:extLst>
              <a:ext uri="{FF2B5EF4-FFF2-40B4-BE49-F238E27FC236}">
                <a16:creationId xmlns:a16="http://schemas.microsoft.com/office/drawing/2014/main" id="{A1943F4E-FE4D-42A7-B787-7B46670746D6}"/>
              </a:ext>
            </a:extLst>
          </p:cNvPr>
          <p:cNvSpPr/>
          <p:nvPr/>
        </p:nvSpPr>
        <p:spPr>
          <a:xfrm>
            <a:off x="2559473" y="1466992"/>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7FD934E1-CFE3-47BE-9C23-1401CE80151E}"/>
              </a:ext>
            </a:extLst>
          </p:cNvPr>
          <p:cNvSpPr/>
          <p:nvPr/>
        </p:nvSpPr>
        <p:spPr>
          <a:xfrm>
            <a:off x="5574398" y="2273417"/>
            <a:ext cx="1245591" cy="173804"/>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963E7003-EABB-4827-BCB8-848171A8A2DA}"/>
              </a:ext>
            </a:extLst>
          </p:cNvPr>
          <p:cNvSpPr txBox="1"/>
          <p:nvPr/>
        </p:nvSpPr>
        <p:spPr>
          <a:xfrm>
            <a:off x="134573" y="3194109"/>
            <a:ext cx="5109858" cy="2862322"/>
          </a:xfrm>
          <a:prstGeom prst="rect">
            <a:avLst/>
          </a:prstGeom>
          <a:noFill/>
        </p:spPr>
        <p:txBody>
          <a:bodyPr wrap="square" rtlCol="0">
            <a:spAutoFit/>
          </a:bodyPr>
          <a:lstStyle/>
          <a:p>
            <a:pPr algn="ctr"/>
            <a:r>
              <a:rPr lang="ja-JP" altLang="en-US" b="1" dirty="0">
                <a:solidFill>
                  <a:srgbClr val="0070C0"/>
                </a:solidFill>
              </a:rPr>
              <a:t>（例）平成</a:t>
            </a:r>
            <a:r>
              <a:rPr lang="en-US" altLang="ja-JP" b="1" dirty="0">
                <a:solidFill>
                  <a:srgbClr val="0070C0"/>
                </a:solidFill>
              </a:rPr>
              <a:t>30</a:t>
            </a:r>
            <a:r>
              <a:rPr lang="ja-JP" altLang="en-US" b="1" dirty="0">
                <a:solidFill>
                  <a:srgbClr val="0070C0"/>
                </a:solidFill>
              </a:rPr>
              <a:t>年度　</a:t>
            </a:r>
            <a:r>
              <a:rPr lang="en-US" altLang="ja-JP" b="1" dirty="0">
                <a:solidFill>
                  <a:srgbClr val="0070C0"/>
                </a:solidFill>
              </a:rPr>
              <a:t>630</a:t>
            </a:r>
            <a:r>
              <a:rPr lang="ja-JP" altLang="en-US" b="1" dirty="0">
                <a:solidFill>
                  <a:srgbClr val="0070C0"/>
                </a:solidFill>
              </a:rPr>
              <a:t>調査ベースのデータを</a:t>
            </a:r>
            <a:endParaRPr lang="en-US" altLang="ja-JP" b="1" dirty="0">
              <a:solidFill>
                <a:srgbClr val="0070C0"/>
              </a:solidFill>
            </a:endParaRPr>
          </a:p>
          <a:p>
            <a:pPr algn="ctr"/>
            <a:r>
              <a:rPr lang="ja-JP" altLang="en-US" b="1" dirty="0">
                <a:solidFill>
                  <a:srgbClr val="0070C0"/>
                </a:solidFill>
              </a:rPr>
              <a:t>ダウンロードしたい</a:t>
            </a:r>
            <a:endParaRPr lang="en-US" altLang="ja-JP" b="1" dirty="0">
              <a:solidFill>
                <a:srgbClr val="0070C0"/>
              </a:solidFill>
            </a:endParaRPr>
          </a:p>
          <a:p>
            <a:pPr algn="ctr"/>
            <a:endParaRPr kumimoji="1" lang="en-US" altLang="ja-JP" dirty="0"/>
          </a:p>
          <a:p>
            <a:pPr algn="ctr"/>
            <a:r>
              <a:rPr lang="en-US" altLang="ja-JP" dirty="0"/>
              <a:t>630</a:t>
            </a:r>
            <a:r>
              <a:rPr lang="ja-JP" altLang="en-US" dirty="0"/>
              <a:t>調査</a:t>
            </a:r>
            <a:r>
              <a:rPr kumimoji="1" lang="ja-JP" altLang="en-US" dirty="0"/>
              <a:t>　平成</a:t>
            </a:r>
            <a:r>
              <a:rPr lang="en-US" altLang="ja-JP" dirty="0"/>
              <a:t>30</a:t>
            </a:r>
            <a:r>
              <a:rPr kumimoji="1" lang="ja-JP" altLang="en-US" dirty="0"/>
              <a:t>年度</a:t>
            </a:r>
            <a:r>
              <a:rPr lang="ja-JP" altLang="en-US" dirty="0"/>
              <a:t>　を選択</a:t>
            </a:r>
            <a:endParaRPr kumimoji="1" lang="en-US" altLang="ja-JP" dirty="0"/>
          </a:p>
          <a:p>
            <a:pPr algn="ctr"/>
            <a:r>
              <a:rPr kumimoji="1" lang="ja-JP" altLang="en-US" dirty="0"/>
              <a:t>↓</a:t>
            </a:r>
            <a:endParaRPr kumimoji="1" lang="en-US" altLang="ja-JP" dirty="0"/>
          </a:p>
          <a:p>
            <a:r>
              <a:rPr lang="ja-JP" altLang="en-US" b="1" dirty="0"/>
              <a:t>・</a:t>
            </a:r>
            <a:r>
              <a:rPr lang="ja-JP" altLang="en-US" b="1" dirty="0">
                <a:highlight>
                  <a:srgbClr val="00FFFF"/>
                </a:highlight>
              </a:rPr>
              <a:t>従来のフォーマットで集計したファイル</a:t>
            </a:r>
            <a:endParaRPr lang="en-US" altLang="ja-JP" b="1" dirty="0">
              <a:highlight>
                <a:srgbClr val="00FFFF"/>
              </a:highlight>
            </a:endParaRPr>
          </a:p>
          <a:p>
            <a:r>
              <a:rPr kumimoji="1" lang="ja-JP" altLang="en-US" b="1" dirty="0"/>
              <a:t>・精神科医療機能の概要をまとめたファイル</a:t>
            </a:r>
            <a:endParaRPr kumimoji="1" lang="en-US" altLang="ja-JP" b="1" dirty="0"/>
          </a:p>
          <a:p>
            <a:r>
              <a:rPr lang="ja-JP" altLang="en-US" b="1" dirty="0"/>
              <a:t>・在院患者に関するクロス集計</a:t>
            </a:r>
            <a:endParaRPr lang="en-US" altLang="ja-JP" b="1" dirty="0"/>
          </a:p>
          <a:p>
            <a:r>
              <a:rPr lang="en-US" altLang="ja-JP" b="1" dirty="0"/>
              <a:t>(</a:t>
            </a:r>
            <a:r>
              <a:rPr lang="ja-JP" altLang="en-US" b="1" dirty="0"/>
              <a:t>各項目の組み合わせごとに集計したファイル</a:t>
            </a:r>
            <a:r>
              <a:rPr lang="en-US" altLang="ja-JP" b="1" dirty="0"/>
              <a:t>)</a:t>
            </a:r>
            <a:endParaRPr kumimoji="1" lang="en-US" altLang="ja-JP" b="1" dirty="0"/>
          </a:p>
          <a:p>
            <a:r>
              <a:rPr lang="ja-JP" altLang="en-US" dirty="0"/>
              <a:t>が選択可能</a:t>
            </a:r>
            <a:endParaRPr kumimoji="1" lang="en-US" altLang="ja-JP" dirty="0"/>
          </a:p>
        </p:txBody>
      </p:sp>
      <p:pic>
        <p:nvPicPr>
          <p:cNvPr id="5" name="図 4">
            <a:extLst>
              <a:ext uri="{FF2B5EF4-FFF2-40B4-BE49-F238E27FC236}">
                <a16:creationId xmlns:a16="http://schemas.microsoft.com/office/drawing/2014/main" id="{4F8F6B41-C7E8-4369-9567-B7BBDB422140}"/>
              </a:ext>
            </a:extLst>
          </p:cNvPr>
          <p:cNvPicPr>
            <a:picLocks noChangeAspect="1"/>
          </p:cNvPicPr>
          <p:nvPr/>
        </p:nvPicPr>
        <p:blipFill rotWithShape="1">
          <a:blip r:embed="rId3">
            <a:extLst>
              <a:ext uri="{28A0092B-C50C-407E-A947-70E740481C1C}">
                <a14:useLocalDpi xmlns:a14="http://schemas.microsoft.com/office/drawing/2010/main" val="0"/>
              </a:ext>
            </a:extLst>
          </a:blip>
          <a:srcRect l="3320" t="16490" r="10306" b="49033"/>
          <a:stretch/>
        </p:blipFill>
        <p:spPr>
          <a:xfrm>
            <a:off x="5154861" y="2841617"/>
            <a:ext cx="6376069" cy="2339983"/>
          </a:xfrm>
          <a:prstGeom prst="rect">
            <a:avLst/>
          </a:prstGeom>
        </p:spPr>
      </p:pic>
      <p:pic>
        <p:nvPicPr>
          <p:cNvPr id="13" name="図 12">
            <a:extLst>
              <a:ext uri="{FF2B5EF4-FFF2-40B4-BE49-F238E27FC236}">
                <a16:creationId xmlns:a16="http://schemas.microsoft.com/office/drawing/2014/main" id="{64ABAAC7-6EF4-49A9-AABC-31DF3394C2CF}"/>
              </a:ext>
            </a:extLst>
          </p:cNvPr>
          <p:cNvPicPr>
            <a:picLocks noChangeAspect="1"/>
          </p:cNvPicPr>
          <p:nvPr/>
        </p:nvPicPr>
        <p:blipFill rotWithShape="1">
          <a:blip r:embed="rId3">
            <a:extLst>
              <a:ext uri="{28A0092B-C50C-407E-A947-70E740481C1C}">
                <a14:useLocalDpi xmlns:a14="http://schemas.microsoft.com/office/drawing/2010/main" val="0"/>
              </a:ext>
            </a:extLst>
          </a:blip>
          <a:srcRect l="3320" t="66723" r="10306" b="10589"/>
          <a:stretch/>
        </p:blipFill>
        <p:spPr>
          <a:xfrm>
            <a:off x="5154861" y="5257799"/>
            <a:ext cx="6376069" cy="1539875"/>
          </a:xfrm>
          <a:prstGeom prst="rect">
            <a:avLst/>
          </a:prstGeom>
        </p:spPr>
      </p:pic>
      <p:sp>
        <p:nvSpPr>
          <p:cNvPr id="7" name="フリーフォーム: 図形 6">
            <a:extLst>
              <a:ext uri="{FF2B5EF4-FFF2-40B4-BE49-F238E27FC236}">
                <a16:creationId xmlns:a16="http://schemas.microsoft.com/office/drawing/2014/main" id="{C3D0F63D-0F17-4DF1-84E8-2A469BAC65A7}"/>
              </a:ext>
            </a:extLst>
          </p:cNvPr>
          <p:cNvSpPr/>
          <p:nvPr/>
        </p:nvSpPr>
        <p:spPr>
          <a:xfrm>
            <a:off x="5864385" y="5143578"/>
            <a:ext cx="5492429" cy="177747"/>
          </a:xfrm>
          <a:custGeom>
            <a:avLst/>
            <a:gdLst>
              <a:gd name="connsiteX0" fmla="*/ 0 w 6067425"/>
              <a:gd name="connsiteY0" fmla="*/ 504825 h 571589"/>
              <a:gd name="connsiteX1" fmla="*/ 2181225 w 6067425"/>
              <a:gd name="connsiteY1" fmla="*/ 47625 h 571589"/>
              <a:gd name="connsiteX2" fmla="*/ 4010025 w 6067425"/>
              <a:gd name="connsiteY2" fmla="*/ 571500 h 571589"/>
              <a:gd name="connsiteX3" fmla="*/ 6067425 w 6067425"/>
              <a:gd name="connsiteY3" fmla="*/ 0 h 571589"/>
            </a:gdLst>
            <a:ahLst/>
            <a:cxnLst>
              <a:cxn ang="0">
                <a:pos x="connsiteX0" y="connsiteY0"/>
              </a:cxn>
              <a:cxn ang="0">
                <a:pos x="connsiteX1" y="connsiteY1"/>
              </a:cxn>
              <a:cxn ang="0">
                <a:pos x="connsiteX2" y="connsiteY2"/>
              </a:cxn>
              <a:cxn ang="0">
                <a:pos x="connsiteX3" y="connsiteY3"/>
              </a:cxn>
            </a:cxnLst>
            <a:rect l="l" t="t" r="r" b="b"/>
            <a:pathLst>
              <a:path w="6067425" h="571589">
                <a:moveTo>
                  <a:pt x="0" y="504825"/>
                </a:moveTo>
                <a:cubicBezTo>
                  <a:pt x="756444" y="270669"/>
                  <a:pt x="1512888" y="36513"/>
                  <a:pt x="2181225" y="47625"/>
                </a:cubicBezTo>
                <a:cubicBezTo>
                  <a:pt x="2849562" y="58737"/>
                  <a:pt x="3362325" y="579438"/>
                  <a:pt x="4010025" y="571500"/>
                </a:cubicBezTo>
                <a:cubicBezTo>
                  <a:pt x="4657725" y="563562"/>
                  <a:pt x="5362575" y="281781"/>
                  <a:pt x="6067425"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A2A48C71-A173-4529-B9EE-342733DBAD21}"/>
              </a:ext>
            </a:extLst>
          </p:cNvPr>
          <p:cNvSpPr/>
          <p:nvPr/>
        </p:nvSpPr>
        <p:spPr>
          <a:xfrm>
            <a:off x="5154861" y="2822606"/>
            <a:ext cx="6372224" cy="3997002"/>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下 17">
            <a:extLst>
              <a:ext uri="{FF2B5EF4-FFF2-40B4-BE49-F238E27FC236}">
                <a16:creationId xmlns:a16="http://schemas.microsoft.com/office/drawing/2014/main" id="{1D0E6832-0356-4890-A6F3-62F223B588C0}"/>
              </a:ext>
            </a:extLst>
          </p:cNvPr>
          <p:cNvSpPr/>
          <p:nvPr/>
        </p:nvSpPr>
        <p:spPr>
          <a:xfrm>
            <a:off x="5574398" y="2604356"/>
            <a:ext cx="260058" cy="474521"/>
          </a:xfrm>
          <a:prstGeom prst="downArrow">
            <a:avLst>
              <a:gd name="adj1" fmla="val 50000"/>
              <a:gd name="adj2" fmla="val 2802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2CCA2189-5B4F-42FF-AF5C-5DCB930EA70D}"/>
              </a:ext>
            </a:extLst>
          </p:cNvPr>
          <p:cNvSpPr/>
          <p:nvPr/>
        </p:nvSpPr>
        <p:spPr>
          <a:xfrm>
            <a:off x="5993498" y="3194109"/>
            <a:ext cx="1664602" cy="428483"/>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B3654797-E73A-4BD5-B4CA-A9AB758C7E24}"/>
              </a:ext>
            </a:extLst>
          </p:cNvPr>
          <p:cNvPicPr>
            <a:picLocks noChangeAspect="1"/>
          </p:cNvPicPr>
          <p:nvPr/>
        </p:nvPicPr>
        <p:blipFill>
          <a:blip r:embed="rId4"/>
          <a:stretch>
            <a:fillRect/>
          </a:stretch>
        </p:blipFill>
        <p:spPr>
          <a:xfrm>
            <a:off x="6650543" y="2318401"/>
            <a:ext cx="451407" cy="646332"/>
          </a:xfrm>
          <a:prstGeom prst="rect">
            <a:avLst/>
          </a:prstGeom>
        </p:spPr>
      </p:pic>
      <p:pic>
        <p:nvPicPr>
          <p:cNvPr id="19" name="図 18">
            <a:extLst>
              <a:ext uri="{FF2B5EF4-FFF2-40B4-BE49-F238E27FC236}">
                <a16:creationId xmlns:a16="http://schemas.microsoft.com/office/drawing/2014/main" id="{03985455-64BB-4A1D-A309-52EEE375EA1A}"/>
              </a:ext>
            </a:extLst>
          </p:cNvPr>
          <p:cNvPicPr>
            <a:picLocks noChangeAspect="1"/>
          </p:cNvPicPr>
          <p:nvPr/>
        </p:nvPicPr>
        <p:blipFill>
          <a:blip r:embed="rId4"/>
          <a:stretch>
            <a:fillRect/>
          </a:stretch>
        </p:blipFill>
        <p:spPr>
          <a:xfrm>
            <a:off x="6385360" y="3546601"/>
            <a:ext cx="371373" cy="531739"/>
          </a:xfrm>
          <a:prstGeom prst="rect">
            <a:avLst/>
          </a:prstGeom>
        </p:spPr>
      </p:pic>
    </p:spTree>
    <p:extLst>
      <p:ext uri="{BB962C8B-B14F-4D97-AF65-F5344CB8AC3E}">
        <p14:creationId xmlns:p14="http://schemas.microsoft.com/office/powerpoint/2010/main" val="2817167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F613D9E-04B7-4B48-8A3F-3BE24DAF2F3F}"/>
              </a:ext>
            </a:extLst>
          </p:cNvPr>
          <p:cNvPicPr>
            <a:picLocks noChangeAspect="1"/>
          </p:cNvPicPr>
          <p:nvPr/>
        </p:nvPicPr>
        <p:blipFill rotWithShape="1">
          <a:blip r:embed="rId2"/>
          <a:srcRect r="4867"/>
          <a:stretch/>
        </p:blipFill>
        <p:spPr>
          <a:xfrm>
            <a:off x="72965" y="1012031"/>
            <a:ext cx="6260839" cy="4643436"/>
          </a:xfrm>
          <a:prstGeom prst="rect">
            <a:avLst/>
          </a:prstGeom>
        </p:spPr>
      </p:pic>
      <p:pic>
        <p:nvPicPr>
          <p:cNvPr id="6" name="図 5">
            <a:extLst>
              <a:ext uri="{FF2B5EF4-FFF2-40B4-BE49-F238E27FC236}">
                <a16:creationId xmlns:a16="http://schemas.microsoft.com/office/drawing/2014/main" id="{83CB7E5D-F793-469B-BD44-0797CFC909C3}"/>
              </a:ext>
            </a:extLst>
          </p:cNvPr>
          <p:cNvPicPr>
            <a:picLocks noChangeAspect="1"/>
          </p:cNvPicPr>
          <p:nvPr/>
        </p:nvPicPr>
        <p:blipFill>
          <a:blip r:embed="rId3"/>
          <a:stretch>
            <a:fillRect/>
          </a:stretch>
        </p:blipFill>
        <p:spPr>
          <a:xfrm>
            <a:off x="6522458" y="1202531"/>
            <a:ext cx="5472752" cy="4452937"/>
          </a:xfrm>
          <a:prstGeom prst="rect">
            <a:avLst/>
          </a:prstGeom>
        </p:spPr>
      </p:pic>
      <p:sp>
        <p:nvSpPr>
          <p:cNvPr id="7" name="テキスト ボックス 6">
            <a:extLst>
              <a:ext uri="{FF2B5EF4-FFF2-40B4-BE49-F238E27FC236}">
                <a16:creationId xmlns:a16="http://schemas.microsoft.com/office/drawing/2014/main" id="{15F0F38D-5A82-462A-99AE-D70219C7CF02}"/>
              </a:ext>
            </a:extLst>
          </p:cNvPr>
          <p:cNvSpPr txBox="1"/>
          <p:nvPr/>
        </p:nvSpPr>
        <p:spPr>
          <a:xfrm>
            <a:off x="605890" y="5958323"/>
            <a:ext cx="6908006" cy="707886"/>
          </a:xfrm>
          <a:prstGeom prst="rect">
            <a:avLst/>
          </a:prstGeom>
          <a:noFill/>
          <a:ln w="38100">
            <a:solidFill>
              <a:srgbClr val="00B0F0"/>
            </a:solidFill>
          </a:ln>
        </p:spPr>
        <p:txBody>
          <a:bodyPr wrap="square" rtlCol="0">
            <a:spAutoFit/>
          </a:bodyPr>
          <a:lstStyle/>
          <a:p>
            <a:pPr algn="ctr"/>
            <a:r>
              <a:rPr kumimoji="1" lang="ja-JP" altLang="en-US" sz="2000" dirty="0">
                <a:latin typeface="Century" panose="02040604050505020304" pitchFamily="18" charset="0"/>
                <a:ea typeface="ＭＳ ゴシック" panose="020B0609070205080204" pitchFamily="49" charset="-128"/>
              </a:rPr>
              <a:t>　平成</a:t>
            </a:r>
            <a:r>
              <a:rPr kumimoji="1" lang="en-US" altLang="ja-JP" sz="2000" dirty="0">
                <a:latin typeface="Century" panose="02040604050505020304" pitchFamily="18" charset="0"/>
                <a:ea typeface="ＭＳ ゴシック" panose="020B0609070205080204" pitchFamily="49" charset="-128"/>
              </a:rPr>
              <a:t>28</a:t>
            </a:r>
            <a:r>
              <a:rPr kumimoji="1" lang="ja-JP" altLang="en-US" sz="2000" dirty="0">
                <a:latin typeface="Century" panose="02040604050505020304" pitchFamily="18" charset="0"/>
                <a:ea typeface="ＭＳ ゴシック" panose="020B0609070205080204" pitchFamily="49" charset="-128"/>
              </a:rPr>
              <a:t>年度までの形式に合わせて集計したデータセット</a:t>
            </a:r>
            <a:endParaRPr kumimoji="1" lang="en-US" altLang="ja-JP" sz="2000" dirty="0">
              <a:latin typeface="Century" panose="02040604050505020304" pitchFamily="18" charset="0"/>
              <a:ea typeface="ＭＳ ゴシック" panose="020B0609070205080204" pitchFamily="49" charset="-128"/>
            </a:endParaRPr>
          </a:p>
          <a:p>
            <a:pPr algn="ctr"/>
            <a:r>
              <a:rPr kumimoji="1" lang="ja-JP" altLang="en-US" sz="2000" dirty="0">
                <a:latin typeface="Century" panose="02040604050505020304" pitchFamily="18" charset="0"/>
                <a:ea typeface="ＭＳ ゴシック" panose="020B0609070205080204" pitchFamily="49" charset="-128"/>
              </a:rPr>
              <a:t>（主に全国集計と都道府県別集計）</a:t>
            </a:r>
          </a:p>
        </p:txBody>
      </p:sp>
      <p:sp>
        <p:nvSpPr>
          <p:cNvPr id="8" name="テキスト ボックス 7">
            <a:extLst>
              <a:ext uri="{FF2B5EF4-FFF2-40B4-BE49-F238E27FC236}">
                <a16:creationId xmlns:a16="http://schemas.microsoft.com/office/drawing/2014/main" id="{321CCBA5-2D56-4DAD-94EF-A39F1EF907F1}"/>
              </a:ext>
            </a:extLst>
          </p:cNvPr>
          <p:cNvSpPr txBox="1"/>
          <p:nvPr/>
        </p:nvSpPr>
        <p:spPr>
          <a:xfrm>
            <a:off x="128588" y="191791"/>
            <a:ext cx="3033713"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従来ベース集計</a:t>
            </a:r>
          </a:p>
        </p:txBody>
      </p:sp>
      <p:sp>
        <p:nvSpPr>
          <p:cNvPr id="2" name="スライド番号プレースホルダー 1">
            <a:extLst>
              <a:ext uri="{FF2B5EF4-FFF2-40B4-BE49-F238E27FC236}">
                <a16:creationId xmlns:a16="http://schemas.microsoft.com/office/drawing/2014/main" id="{204D9B1E-0D97-4749-A0CB-67DB84A998B1}"/>
              </a:ext>
            </a:extLst>
          </p:cNvPr>
          <p:cNvSpPr>
            <a:spLocks noGrp="1"/>
          </p:cNvSpPr>
          <p:nvPr>
            <p:ph type="sldNum" sz="quarter" idx="12"/>
          </p:nvPr>
        </p:nvSpPr>
        <p:spPr/>
        <p:txBody>
          <a:bodyPr/>
          <a:lstStyle/>
          <a:p>
            <a:fld id="{F2F7D6C3-A283-4D70-9B85-257533DFC2FA}" type="slidenum">
              <a:rPr kumimoji="1" lang="ja-JP" altLang="en-US" smtClean="0"/>
              <a:t>27</a:t>
            </a:fld>
            <a:endParaRPr kumimoji="1" lang="ja-JP" altLang="en-US"/>
          </a:p>
        </p:txBody>
      </p:sp>
      <p:sp>
        <p:nvSpPr>
          <p:cNvPr id="9" name="テキスト ボックス 8">
            <a:extLst>
              <a:ext uri="{FF2B5EF4-FFF2-40B4-BE49-F238E27FC236}">
                <a16:creationId xmlns:a16="http://schemas.microsoft.com/office/drawing/2014/main" id="{4C912BD2-88B6-4F99-A21B-6E8F9F80CA38}"/>
              </a:ext>
            </a:extLst>
          </p:cNvPr>
          <p:cNvSpPr txBox="1"/>
          <p:nvPr/>
        </p:nvSpPr>
        <p:spPr>
          <a:xfrm>
            <a:off x="9366135" y="5681324"/>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1945847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6D0C286-F168-49BF-90E2-700537285774}"/>
              </a:ext>
            </a:extLst>
          </p:cNvPr>
          <p:cNvGrpSpPr/>
          <p:nvPr/>
        </p:nvGrpSpPr>
        <p:grpSpPr>
          <a:xfrm>
            <a:off x="5151016" y="2841617"/>
            <a:ext cx="6396178" cy="3924205"/>
            <a:chOff x="5151016" y="2841617"/>
            <a:chExt cx="6396178" cy="3924205"/>
          </a:xfrm>
        </p:grpSpPr>
        <p:pic>
          <p:nvPicPr>
            <p:cNvPr id="5" name="図 4">
              <a:extLst>
                <a:ext uri="{FF2B5EF4-FFF2-40B4-BE49-F238E27FC236}">
                  <a16:creationId xmlns:a16="http://schemas.microsoft.com/office/drawing/2014/main" id="{4F8F6B41-C7E8-4369-9567-B7BBDB422140}"/>
                </a:ext>
              </a:extLst>
            </p:cNvPr>
            <p:cNvPicPr>
              <a:picLocks noChangeAspect="1"/>
            </p:cNvPicPr>
            <p:nvPr/>
          </p:nvPicPr>
          <p:blipFill rotWithShape="1">
            <a:blip r:embed="rId2">
              <a:extLst>
                <a:ext uri="{28A0092B-C50C-407E-A947-70E740481C1C}">
                  <a14:useLocalDpi xmlns:a14="http://schemas.microsoft.com/office/drawing/2010/main" val="0"/>
                </a:ext>
              </a:extLst>
            </a:blip>
            <a:srcRect l="3320" t="16490" r="10306" b="30648"/>
            <a:stretch/>
          </p:blipFill>
          <p:spPr>
            <a:xfrm>
              <a:off x="5151016" y="2841617"/>
              <a:ext cx="6376069" cy="3587758"/>
            </a:xfrm>
            <a:prstGeom prst="rect">
              <a:avLst/>
            </a:prstGeom>
          </p:spPr>
        </p:pic>
        <p:pic>
          <p:nvPicPr>
            <p:cNvPr id="19" name="図 18">
              <a:extLst>
                <a:ext uri="{FF2B5EF4-FFF2-40B4-BE49-F238E27FC236}">
                  <a16:creationId xmlns:a16="http://schemas.microsoft.com/office/drawing/2014/main" id="{88BF5999-6799-4A9B-888D-8C6E4CB7EE61}"/>
                </a:ext>
              </a:extLst>
            </p:cNvPr>
            <p:cNvPicPr>
              <a:picLocks noChangeAspect="1"/>
            </p:cNvPicPr>
            <p:nvPr/>
          </p:nvPicPr>
          <p:blipFill rotWithShape="1">
            <a:blip r:embed="rId2">
              <a:extLst>
                <a:ext uri="{28A0092B-C50C-407E-A947-70E740481C1C}">
                  <a14:useLocalDpi xmlns:a14="http://schemas.microsoft.com/office/drawing/2010/main" val="0"/>
                </a:ext>
              </a:extLst>
            </a:blip>
            <a:srcRect l="3592" t="20083" r="10034" b="78415"/>
            <a:stretch/>
          </p:blipFill>
          <p:spPr>
            <a:xfrm>
              <a:off x="5171125" y="6429364"/>
              <a:ext cx="6376069" cy="336458"/>
            </a:xfrm>
            <a:prstGeom prst="rect">
              <a:avLst/>
            </a:prstGeom>
          </p:spPr>
        </p:pic>
      </p:grpSp>
      <p:pic>
        <p:nvPicPr>
          <p:cNvPr id="3" name="図 2">
            <a:extLst>
              <a:ext uri="{FF2B5EF4-FFF2-40B4-BE49-F238E27FC236}">
                <a16:creationId xmlns:a16="http://schemas.microsoft.com/office/drawing/2014/main" id="{3DE06B5F-6407-4D35-817B-B8077967EBE5}"/>
              </a:ext>
            </a:extLst>
          </p:cNvPr>
          <p:cNvPicPr>
            <a:picLocks noChangeAspect="1"/>
          </p:cNvPicPr>
          <p:nvPr/>
        </p:nvPicPr>
        <p:blipFill rotWithShape="1">
          <a:blip r:embed="rId3">
            <a:extLst>
              <a:ext uri="{28A0092B-C50C-407E-A947-70E740481C1C}">
                <a14:useLocalDpi xmlns:a14="http://schemas.microsoft.com/office/drawing/2010/main" val="0"/>
              </a:ext>
            </a:extLst>
          </a:blip>
          <a:srcRect l="498" t="7546" r="2039" b="53245"/>
          <a:stretch/>
        </p:blipFill>
        <p:spPr>
          <a:xfrm>
            <a:off x="5158706" y="38392"/>
            <a:ext cx="6372224" cy="2689004"/>
          </a:xfrm>
          <a:prstGeom prst="rect">
            <a:avLst/>
          </a:prstGeom>
          <a:ln>
            <a:solidFill>
              <a:schemeClr val="bg1">
                <a:lumMod val="50000"/>
              </a:schemeClr>
            </a:solidFill>
          </a:ln>
        </p:spPr>
      </p:pic>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28</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958967" y="961284"/>
            <a:ext cx="3461071" cy="369332"/>
          </a:xfrm>
          <a:prstGeom prst="rect">
            <a:avLst/>
          </a:prstGeom>
          <a:noFill/>
          <a:ln w="38100">
            <a:solidFill>
              <a:srgbClr val="99CCFF"/>
            </a:solidFill>
          </a:ln>
        </p:spPr>
        <p:txBody>
          <a:bodyPr wrap="square" rtlCol="0">
            <a:spAutoFit/>
          </a:bodyPr>
          <a:lstStyle/>
          <a:p>
            <a:pPr algn="ctr"/>
            <a:r>
              <a:rPr lang="ja-JP" altLang="en-US" dirty="0"/>
              <a:t>データソースと年度を選ぶ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897666" y="2077889"/>
            <a:ext cx="3583673" cy="369332"/>
          </a:xfrm>
          <a:prstGeom prst="rect">
            <a:avLst/>
          </a:prstGeom>
          <a:noFill/>
          <a:ln w="38100">
            <a:solidFill>
              <a:srgbClr val="99CCFF"/>
            </a:solidFill>
          </a:ln>
        </p:spPr>
        <p:txBody>
          <a:bodyPr wrap="square" rtlCol="0">
            <a:spAutoFit/>
          </a:bodyPr>
          <a:lstStyle/>
          <a:p>
            <a:r>
              <a:rPr kumimoji="1" lang="ja-JP" altLang="en-US" dirty="0"/>
              <a:t>ダウンロードするデータを選択</a:t>
            </a:r>
            <a:endParaRPr kumimoji="1" lang="en-US" altLang="ja-JP" dirty="0"/>
          </a:p>
        </p:txBody>
      </p:sp>
      <p:sp>
        <p:nvSpPr>
          <p:cNvPr id="11" name="矢印: 下 10">
            <a:extLst>
              <a:ext uri="{FF2B5EF4-FFF2-40B4-BE49-F238E27FC236}">
                <a16:creationId xmlns:a16="http://schemas.microsoft.com/office/drawing/2014/main" id="{A1943F4E-FE4D-42A7-B787-7B46670746D6}"/>
              </a:ext>
            </a:extLst>
          </p:cNvPr>
          <p:cNvSpPr/>
          <p:nvPr/>
        </p:nvSpPr>
        <p:spPr>
          <a:xfrm>
            <a:off x="2559473" y="1466992"/>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7FD934E1-CFE3-47BE-9C23-1401CE80151E}"/>
              </a:ext>
            </a:extLst>
          </p:cNvPr>
          <p:cNvSpPr/>
          <p:nvPr/>
        </p:nvSpPr>
        <p:spPr>
          <a:xfrm>
            <a:off x="5834457" y="2214123"/>
            <a:ext cx="767680" cy="233098"/>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963E7003-EABB-4827-BCB8-848171A8A2DA}"/>
              </a:ext>
            </a:extLst>
          </p:cNvPr>
          <p:cNvSpPr txBox="1"/>
          <p:nvPr/>
        </p:nvSpPr>
        <p:spPr>
          <a:xfrm>
            <a:off x="134573" y="3194109"/>
            <a:ext cx="5109858" cy="2862322"/>
          </a:xfrm>
          <a:prstGeom prst="rect">
            <a:avLst/>
          </a:prstGeom>
          <a:noFill/>
        </p:spPr>
        <p:txBody>
          <a:bodyPr wrap="square" rtlCol="0">
            <a:spAutoFit/>
          </a:bodyPr>
          <a:lstStyle/>
          <a:p>
            <a:pPr algn="ctr"/>
            <a:r>
              <a:rPr lang="ja-JP" altLang="en-US" b="1" dirty="0">
                <a:solidFill>
                  <a:srgbClr val="0070C0"/>
                </a:solidFill>
              </a:rPr>
              <a:t>（例）平成</a:t>
            </a:r>
            <a:r>
              <a:rPr lang="en-US" altLang="ja-JP" b="1" dirty="0">
                <a:solidFill>
                  <a:srgbClr val="0070C0"/>
                </a:solidFill>
              </a:rPr>
              <a:t>30</a:t>
            </a:r>
            <a:r>
              <a:rPr lang="ja-JP" altLang="en-US" b="1" dirty="0">
                <a:solidFill>
                  <a:srgbClr val="0070C0"/>
                </a:solidFill>
              </a:rPr>
              <a:t>年度　</a:t>
            </a:r>
            <a:r>
              <a:rPr lang="en-US" altLang="ja-JP" b="1" dirty="0">
                <a:solidFill>
                  <a:srgbClr val="0070C0"/>
                </a:solidFill>
              </a:rPr>
              <a:t>630</a:t>
            </a:r>
            <a:r>
              <a:rPr lang="ja-JP" altLang="en-US" b="1" dirty="0">
                <a:solidFill>
                  <a:srgbClr val="0070C0"/>
                </a:solidFill>
              </a:rPr>
              <a:t>調査ベースのデータを</a:t>
            </a:r>
            <a:endParaRPr lang="en-US" altLang="ja-JP" b="1" dirty="0">
              <a:solidFill>
                <a:srgbClr val="0070C0"/>
              </a:solidFill>
            </a:endParaRPr>
          </a:p>
          <a:p>
            <a:pPr algn="ctr"/>
            <a:r>
              <a:rPr lang="ja-JP" altLang="en-US" b="1" dirty="0">
                <a:solidFill>
                  <a:srgbClr val="0070C0"/>
                </a:solidFill>
              </a:rPr>
              <a:t>ダウンロードしたい</a:t>
            </a:r>
            <a:endParaRPr lang="en-US" altLang="ja-JP" b="1" dirty="0">
              <a:solidFill>
                <a:srgbClr val="0070C0"/>
              </a:solidFill>
            </a:endParaRPr>
          </a:p>
          <a:p>
            <a:pPr algn="ctr"/>
            <a:endParaRPr kumimoji="1" lang="en-US" altLang="ja-JP" dirty="0"/>
          </a:p>
          <a:p>
            <a:pPr algn="ctr"/>
            <a:r>
              <a:rPr lang="en-US" altLang="ja-JP" dirty="0"/>
              <a:t>630</a:t>
            </a:r>
            <a:r>
              <a:rPr lang="ja-JP" altLang="en-US" dirty="0"/>
              <a:t>調査</a:t>
            </a:r>
            <a:r>
              <a:rPr kumimoji="1" lang="ja-JP" altLang="en-US" dirty="0"/>
              <a:t>　平成</a:t>
            </a:r>
            <a:r>
              <a:rPr lang="en-US" altLang="ja-JP" dirty="0"/>
              <a:t>30</a:t>
            </a:r>
            <a:r>
              <a:rPr kumimoji="1" lang="ja-JP" altLang="en-US" dirty="0"/>
              <a:t>年度</a:t>
            </a:r>
            <a:r>
              <a:rPr lang="ja-JP" altLang="en-US" dirty="0"/>
              <a:t>　を選択</a:t>
            </a:r>
            <a:endParaRPr kumimoji="1" lang="en-US" altLang="ja-JP" dirty="0"/>
          </a:p>
          <a:p>
            <a:pPr algn="ctr"/>
            <a:r>
              <a:rPr kumimoji="1" lang="ja-JP" altLang="en-US" dirty="0"/>
              <a:t>↓</a:t>
            </a:r>
            <a:endParaRPr kumimoji="1" lang="en-US" altLang="ja-JP" dirty="0"/>
          </a:p>
          <a:p>
            <a:r>
              <a:rPr lang="ja-JP" altLang="en-US" b="1" dirty="0"/>
              <a:t>・従来のフォーマットで集計したファイル</a:t>
            </a:r>
            <a:endParaRPr lang="en-US" altLang="ja-JP" b="1" dirty="0"/>
          </a:p>
          <a:p>
            <a:r>
              <a:rPr kumimoji="1" lang="ja-JP" altLang="en-US" b="1" dirty="0"/>
              <a:t>・</a:t>
            </a:r>
            <a:r>
              <a:rPr kumimoji="1" lang="ja-JP" altLang="en-US" b="1" dirty="0">
                <a:highlight>
                  <a:srgbClr val="00FFFF"/>
                </a:highlight>
              </a:rPr>
              <a:t>精神科医療機能の概要をまとめたファイル</a:t>
            </a:r>
            <a:endParaRPr kumimoji="1" lang="en-US" altLang="ja-JP" b="1" dirty="0">
              <a:highlight>
                <a:srgbClr val="00FFFF"/>
              </a:highlight>
            </a:endParaRPr>
          </a:p>
          <a:p>
            <a:r>
              <a:rPr lang="ja-JP" altLang="en-US" b="1" dirty="0"/>
              <a:t>・在院患者に関するクロス集計</a:t>
            </a:r>
            <a:endParaRPr lang="en-US" altLang="ja-JP" b="1" dirty="0"/>
          </a:p>
          <a:p>
            <a:r>
              <a:rPr lang="en-US" altLang="ja-JP" b="1" dirty="0"/>
              <a:t>(</a:t>
            </a:r>
            <a:r>
              <a:rPr lang="ja-JP" altLang="en-US" b="1" dirty="0"/>
              <a:t>各項目の組み合わせごとに集計したファイル</a:t>
            </a:r>
            <a:r>
              <a:rPr lang="en-US" altLang="ja-JP" b="1" dirty="0"/>
              <a:t>)</a:t>
            </a:r>
            <a:endParaRPr kumimoji="1" lang="en-US" altLang="ja-JP" b="1" dirty="0"/>
          </a:p>
          <a:p>
            <a:r>
              <a:rPr lang="ja-JP" altLang="en-US" dirty="0"/>
              <a:t>が選択可能</a:t>
            </a:r>
            <a:endParaRPr kumimoji="1" lang="ja-JP" altLang="en-US" dirty="0"/>
          </a:p>
        </p:txBody>
      </p:sp>
      <p:sp>
        <p:nvSpPr>
          <p:cNvPr id="8" name="正方形/長方形 7">
            <a:extLst>
              <a:ext uri="{FF2B5EF4-FFF2-40B4-BE49-F238E27FC236}">
                <a16:creationId xmlns:a16="http://schemas.microsoft.com/office/drawing/2014/main" id="{A2A48C71-A173-4529-B9EE-342733DBAD21}"/>
              </a:ext>
            </a:extLst>
          </p:cNvPr>
          <p:cNvSpPr/>
          <p:nvPr/>
        </p:nvSpPr>
        <p:spPr>
          <a:xfrm>
            <a:off x="5154861" y="2822606"/>
            <a:ext cx="6372224" cy="3997002"/>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下 17">
            <a:extLst>
              <a:ext uri="{FF2B5EF4-FFF2-40B4-BE49-F238E27FC236}">
                <a16:creationId xmlns:a16="http://schemas.microsoft.com/office/drawing/2014/main" id="{1D0E6832-0356-4890-A6F3-62F223B588C0}"/>
              </a:ext>
            </a:extLst>
          </p:cNvPr>
          <p:cNvSpPr/>
          <p:nvPr/>
        </p:nvSpPr>
        <p:spPr>
          <a:xfrm>
            <a:off x="5574398" y="2604356"/>
            <a:ext cx="260058" cy="474521"/>
          </a:xfrm>
          <a:prstGeom prst="downArrow">
            <a:avLst>
              <a:gd name="adj1" fmla="val 50000"/>
              <a:gd name="adj2" fmla="val 2802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2CCA2189-5B4F-42FF-AF5C-5DCB930EA70D}"/>
              </a:ext>
            </a:extLst>
          </p:cNvPr>
          <p:cNvSpPr/>
          <p:nvPr/>
        </p:nvSpPr>
        <p:spPr>
          <a:xfrm>
            <a:off x="5987687" y="4213325"/>
            <a:ext cx="2956287" cy="930253"/>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フリーフォーム: 図形 6">
            <a:extLst>
              <a:ext uri="{FF2B5EF4-FFF2-40B4-BE49-F238E27FC236}">
                <a16:creationId xmlns:a16="http://schemas.microsoft.com/office/drawing/2014/main" id="{C3D0F63D-0F17-4DF1-84E8-2A469BAC65A7}"/>
              </a:ext>
            </a:extLst>
          </p:cNvPr>
          <p:cNvSpPr/>
          <p:nvPr/>
        </p:nvSpPr>
        <p:spPr>
          <a:xfrm>
            <a:off x="6003066" y="6461303"/>
            <a:ext cx="5492429" cy="177747"/>
          </a:xfrm>
          <a:custGeom>
            <a:avLst/>
            <a:gdLst>
              <a:gd name="connsiteX0" fmla="*/ 0 w 6067425"/>
              <a:gd name="connsiteY0" fmla="*/ 504825 h 571589"/>
              <a:gd name="connsiteX1" fmla="*/ 2181225 w 6067425"/>
              <a:gd name="connsiteY1" fmla="*/ 47625 h 571589"/>
              <a:gd name="connsiteX2" fmla="*/ 4010025 w 6067425"/>
              <a:gd name="connsiteY2" fmla="*/ 571500 h 571589"/>
              <a:gd name="connsiteX3" fmla="*/ 6067425 w 6067425"/>
              <a:gd name="connsiteY3" fmla="*/ 0 h 571589"/>
            </a:gdLst>
            <a:ahLst/>
            <a:cxnLst>
              <a:cxn ang="0">
                <a:pos x="connsiteX0" y="connsiteY0"/>
              </a:cxn>
              <a:cxn ang="0">
                <a:pos x="connsiteX1" y="connsiteY1"/>
              </a:cxn>
              <a:cxn ang="0">
                <a:pos x="connsiteX2" y="connsiteY2"/>
              </a:cxn>
              <a:cxn ang="0">
                <a:pos x="connsiteX3" y="connsiteY3"/>
              </a:cxn>
            </a:cxnLst>
            <a:rect l="l" t="t" r="r" b="b"/>
            <a:pathLst>
              <a:path w="6067425" h="571589">
                <a:moveTo>
                  <a:pt x="0" y="504825"/>
                </a:moveTo>
                <a:cubicBezTo>
                  <a:pt x="756444" y="270669"/>
                  <a:pt x="1512888" y="36513"/>
                  <a:pt x="2181225" y="47625"/>
                </a:cubicBezTo>
                <a:cubicBezTo>
                  <a:pt x="2849562" y="58737"/>
                  <a:pt x="3362325" y="579438"/>
                  <a:pt x="4010025" y="571500"/>
                </a:cubicBezTo>
                <a:cubicBezTo>
                  <a:pt x="4657725" y="563562"/>
                  <a:pt x="5362575" y="281781"/>
                  <a:pt x="6067425"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a:extLst>
              <a:ext uri="{FF2B5EF4-FFF2-40B4-BE49-F238E27FC236}">
                <a16:creationId xmlns:a16="http://schemas.microsoft.com/office/drawing/2014/main" id="{205F54FA-D5BB-45F5-BF5E-C69CFD7B83FE}"/>
              </a:ext>
            </a:extLst>
          </p:cNvPr>
          <p:cNvPicPr>
            <a:picLocks noChangeAspect="1"/>
          </p:cNvPicPr>
          <p:nvPr/>
        </p:nvPicPr>
        <p:blipFill>
          <a:blip r:embed="rId4"/>
          <a:stretch>
            <a:fillRect/>
          </a:stretch>
        </p:blipFill>
        <p:spPr>
          <a:xfrm>
            <a:off x="6510207" y="2293253"/>
            <a:ext cx="451407" cy="646332"/>
          </a:xfrm>
          <a:prstGeom prst="rect">
            <a:avLst/>
          </a:prstGeom>
        </p:spPr>
      </p:pic>
      <p:pic>
        <p:nvPicPr>
          <p:cNvPr id="21" name="図 20">
            <a:extLst>
              <a:ext uri="{FF2B5EF4-FFF2-40B4-BE49-F238E27FC236}">
                <a16:creationId xmlns:a16="http://schemas.microsoft.com/office/drawing/2014/main" id="{15CF4A7B-12D9-4338-9F3B-CF78E38A6139}"/>
              </a:ext>
            </a:extLst>
          </p:cNvPr>
          <p:cNvPicPr>
            <a:picLocks noChangeAspect="1"/>
          </p:cNvPicPr>
          <p:nvPr/>
        </p:nvPicPr>
        <p:blipFill>
          <a:blip r:embed="rId4"/>
          <a:stretch>
            <a:fillRect/>
          </a:stretch>
        </p:blipFill>
        <p:spPr>
          <a:xfrm>
            <a:off x="8671713" y="4600627"/>
            <a:ext cx="282316" cy="404225"/>
          </a:xfrm>
          <a:prstGeom prst="rect">
            <a:avLst/>
          </a:prstGeom>
        </p:spPr>
      </p:pic>
      <p:pic>
        <p:nvPicPr>
          <p:cNvPr id="22" name="図 21">
            <a:extLst>
              <a:ext uri="{FF2B5EF4-FFF2-40B4-BE49-F238E27FC236}">
                <a16:creationId xmlns:a16="http://schemas.microsoft.com/office/drawing/2014/main" id="{53792E61-FCE2-47DA-AE15-4AC87EA9E88A}"/>
              </a:ext>
            </a:extLst>
          </p:cNvPr>
          <p:cNvPicPr>
            <a:picLocks noChangeAspect="1"/>
          </p:cNvPicPr>
          <p:nvPr/>
        </p:nvPicPr>
        <p:blipFill>
          <a:blip r:embed="rId4"/>
          <a:stretch>
            <a:fillRect/>
          </a:stretch>
        </p:blipFill>
        <p:spPr>
          <a:xfrm>
            <a:off x="8222978" y="4821107"/>
            <a:ext cx="325559" cy="466141"/>
          </a:xfrm>
          <a:prstGeom prst="rect">
            <a:avLst/>
          </a:prstGeom>
        </p:spPr>
      </p:pic>
      <p:pic>
        <p:nvPicPr>
          <p:cNvPr id="23" name="図 22">
            <a:extLst>
              <a:ext uri="{FF2B5EF4-FFF2-40B4-BE49-F238E27FC236}">
                <a16:creationId xmlns:a16="http://schemas.microsoft.com/office/drawing/2014/main" id="{47486B17-14D5-48FB-953B-7AE02275CA91}"/>
              </a:ext>
            </a:extLst>
          </p:cNvPr>
          <p:cNvPicPr>
            <a:picLocks noChangeAspect="1"/>
          </p:cNvPicPr>
          <p:nvPr/>
        </p:nvPicPr>
        <p:blipFill>
          <a:blip r:embed="rId4"/>
          <a:stretch>
            <a:fillRect/>
          </a:stretch>
        </p:blipFill>
        <p:spPr>
          <a:xfrm>
            <a:off x="6798834" y="5067961"/>
            <a:ext cx="325560" cy="466142"/>
          </a:xfrm>
          <a:prstGeom prst="rect">
            <a:avLst/>
          </a:prstGeom>
        </p:spPr>
      </p:pic>
    </p:spTree>
    <p:extLst>
      <p:ext uri="{BB962C8B-B14F-4D97-AF65-F5344CB8AC3E}">
        <p14:creationId xmlns:p14="http://schemas.microsoft.com/office/powerpoint/2010/main" val="1029226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15F0F38D-5A82-462A-99AE-D70219C7CF02}"/>
              </a:ext>
            </a:extLst>
          </p:cNvPr>
          <p:cNvSpPr txBox="1"/>
          <p:nvPr/>
        </p:nvSpPr>
        <p:spPr>
          <a:xfrm>
            <a:off x="161925" y="6146926"/>
            <a:ext cx="9058274" cy="646331"/>
          </a:xfrm>
          <a:prstGeom prst="rect">
            <a:avLst/>
          </a:prstGeom>
          <a:noFill/>
          <a:ln w="38100">
            <a:solidFill>
              <a:srgbClr val="00B0F0"/>
            </a:solidFill>
          </a:ln>
        </p:spPr>
        <p:txBody>
          <a:bodyPr wrap="square" rtlCol="0">
            <a:spAutoFit/>
          </a:bodyPr>
          <a:lstStyle/>
          <a:p>
            <a:pPr algn="ctr"/>
            <a:r>
              <a:rPr kumimoji="1" lang="ja-JP" altLang="en-US" dirty="0">
                <a:latin typeface="Century" panose="02040604050505020304" pitchFamily="18" charset="0"/>
                <a:ea typeface="ＭＳ ゴシック" panose="020B0609070205080204" pitchFamily="49" charset="-128"/>
              </a:rPr>
              <a:t>　各都道府県ごとの「医療圏」や「施設数」</a:t>
            </a:r>
            <a:endParaRPr kumimoji="1" lang="en-US" altLang="ja-JP" dirty="0">
              <a:latin typeface="Century" panose="02040604050505020304" pitchFamily="18" charset="0"/>
              <a:ea typeface="ＭＳ ゴシック" panose="020B0609070205080204" pitchFamily="49" charset="-128"/>
            </a:endParaRPr>
          </a:p>
          <a:p>
            <a:pPr algn="ctr"/>
            <a:r>
              <a:rPr kumimoji="1" lang="ja-JP" altLang="en-US" dirty="0">
                <a:latin typeface="Century" panose="02040604050505020304" pitchFamily="18" charset="0"/>
                <a:ea typeface="ＭＳ ゴシック" panose="020B0609070205080204" pitchFamily="49" charset="-128"/>
              </a:rPr>
              <a:t>非同意入院の「入院届</a:t>
            </a:r>
            <a:r>
              <a:rPr lang="ja-JP" altLang="en-US" dirty="0">
                <a:latin typeface="Century" panose="02040604050505020304" pitchFamily="18" charset="0"/>
                <a:ea typeface="ＭＳ ゴシック" panose="020B0609070205080204" pitchFamily="49" charset="-128"/>
              </a:rPr>
              <a:t>」「</a:t>
            </a:r>
            <a:r>
              <a:rPr kumimoji="1" lang="ja-JP" altLang="en-US" dirty="0">
                <a:latin typeface="Century" panose="02040604050505020304" pitchFamily="18" charset="0"/>
                <a:ea typeface="ＭＳ ゴシック" panose="020B0609070205080204" pitchFamily="49" charset="-128"/>
              </a:rPr>
              <a:t>退院届</a:t>
            </a:r>
            <a:r>
              <a:rPr lang="ja-JP" altLang="en-US" dirty="0">
                <a:latin typeface="Century" panose="02040604050505020304" pitchFamily="18" charset="0"/>
                <a:ea typeface="ＭＳ ゴシック" panose="020B0609070205080204" pitchFamily="49" charset="-128"/>
              </a:rPr>
              <a:t>」「</a:t>
            </a:r>
            <a:r>
              <a:rPr kumimoji="1" lang="ja-JP" altLang="en-US" dirty="0">
                <a:latin typeface="Century" panose="02040604050505020304" pitchFamily="18" charset="0"/>
                <a:ea typeface="ＭＳ ゴシック" panose="020B0609070205080204" pitchFamily="49" charset="-128"/>
              </a:rPr>
              <a:t>精神医療審査会機能（平成</a:t>
            </a:r>
            <a:r>
              <a:rPr kumimoji="1" lang="en-US" altLang="ja-JP" dirty="0">
                <a:latin typeface="Century" panose="02040604050505020304" pitchFamily="18" charset="0"/>
                <a:ea typeface="ＭＳ ゴシック" panose="020B0609070205080204" pitchFamily="49" charset="-128"/>
              </a:rPr>
              <a:t>30</a:t>
            </a:r>
            <a:r>
              <a:rPr kumimoji="1" lang="ja-JP" altLang="en-US" dirty="0">
                <a:latin typeface="Century" panose="02040604050505020304" pitchFamily="18" charset="0"/>
                <a:ea typeface="ＭＳ ゴシック" panose="020B0609070205080204" pitchFamily="49" charset="-128"/>
              </a:rPr>
              <a:t>年度調査より）」</a:t>
            </a:r>
          </a:p>
        </p:txBody>
      </p:sp>
      <p:sp>
        <p:nvSpPr>
          <p:cNvPr id="8" name="テキスト ボックス 7">
            <a:extLst>
              <a:ext uri="{FF2B5EF4-FFF2-40B4-BE49-F238E27FC236}">
                <a16:creationId xmlns:a16="http://schemas.microsoft.com/office/drawing/2014/main" id="{321CCBA5-2D56-4DAD-94EF-A39F1EF907F1}"/>
              </a:ext>
            </a:extLst>
          </p:cNvPr>
          <p:cNvSpPr txBox="1"/>
          <p:nvPr/>
        </p:nvSpPr>
        <p:spPr>
          <a:xfrm>
            <a:off x="128588" y="191791"/>
            <a:ext cx="3033713"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自治体票集計</a:t>
            </a:r>
          </a:p>
        </p:txBody>
      </p:sp>
      <p:pic>
        <p:nvPicPr>
          <p:cNvPr id="2" name="図 1">
            <a:extLst>
              <a:ext uri="{FF2B5EF4-FFF2-40B4-BE49-F238E27FC236}">
                <a16:creationId xmlns:a16="http://schemas.microsoft.com/office/drawing/2014/main" id="{59A70BEE-3CA5-4ACA-AE25-A908135B4529}"/>
              </a:ext>
            </a:extLst>
          </p:cNvPr>
          <p:cNvPicPr>
            <a:picLocks noChangeAspect="1"/>
          </p:cNvPicPr>
          <p:nvPr/>
        </p:nvPicPr>
        <p:blipFill rotWithShape="1">
          <a:blip r:embed="rId2"/>
          <a:srcRect l="458" t="1552" r="1494"/>
          <a:stretch/>
        </p:blipFill>
        <p:spPr>
          <a:xfrm>
            <a:off x="161925" y="733425"/>
            <a:ext cx="7144886" cy="3120818"/>
          </a:xfrm>
          <a:prstGeom prst="rect">
            <a:avLst/>
          </a:prstGeom>
          <a:ln>
            <a:solidFill>
              <a:schemeClr val="bg1">
                <a:lumMod val="50000"/>
              </a:schemeClr>
            </a:solidFill>
          </a:ln>
        </p:spPr>
      </p:pic>
      <p:pic>
        <p:nvPicPr>
          <p:cNvPr id="3" name="図 2">
            <a:extLst>
              <a:ext uri="{FF2B5EF4-FFF2-40B4-BE49-F238E27FC236}">
                <a16:creationId xmlns:a16="http://schemas.microsoft.com/office/drawing/2014/main" id="{36A9A75A-E91B-46B8-9FA5-6D549F31EBC9}"/>
              </a:ext>
            </a:extLst>
          </p:cNvPr>
          <p:cNvPicPr>
            <a:picLocks noChangeAspect="1"/>
          </p:cNvPicPr>
          <p:nvPr/>
        </p:nvPicPr>
        <p:blipFill rotWithShape="1">
          <a:blip r:embed="rId3"/>
          <a:srcRect t="1003"/>
          <a:stretch/>
        </p:blipFill>
        <p:spPr>
          <a:xfrm>
            <a:off x="3990975" y="2257425"/>
            <a:ext cx="7796695" cy="3761024"/>
          </a:xfrm>
          <a:prstGeom prst="rect">
            <a:avLst/>
          </a:prstGeom>
          <a:ln>
            <a:solidFill>
              <a:schemeClr val="bg1">
                <a:lumMod val="50000"/>
              </a:schemeClr>
            </a:solidFill>
          </a:ln>
        </p:spPr>
      </p:pic>
      <p:sp>
        <p:nvSpPr>
          <p:cNvPr id="4" name="スライド番号プレースホルダー 3">
            <a:extLst>
              <a:ext uri="{FF2B5EF4-FFF2-40B4-BE49-F238E27FC236}">
                <a16:creationId xmlns:a16="http://schemas.microsoft.com/office/drawing/2014/main" id="{B04BCFE5-337E-4F7F-B246-2A2BD203518B}"/>
              </a:ext>
            </a:extLst>
          </p:cNvPr>
          <p:cNvSpPr>
            <a:spLocks noGrp="1"/>
          </p:cNvSpPr>
          <p:nvPr>
            <p:ph type="sldNum" sz="quarter" idx="12"/>
          </p:nvPr>
        </p:nvSpPr>
        <p:spPr/>
        <p:txBody>
          <a:bodyPr/>
          <a:lstStyle/>
          <a:p>
            <a:fld id="{F2F7D6C3-A283-4D70-9B85-257533DFC2FA}" type="slidenum">
              <a:rPr kumimoji="1" lang="ja-JP" altLang="en-US" smtClean="0"/>
              <a:t>29</a:t>
            </a:fld>
            <a:endParaRPr kumimoji="1" lang="ja-JP" altLang="en-US"/>
          </a:p>
        </p:txBody>
      </p:sp>
      <p:sp>
        <p:nvSpPr>
          <p:cNvPr id="9" name="テキスト ボックス 8">
            <a:extLst>
              <a:ext uri="{FF2B5EF4-FFF2-40B4-BE49-F238E27FC236}">
                <a16:creationId xmlns:a16="http://schemas.microsoft.com/office/drawing/2014/main" id="{0F47C0D3-2C31-4F6C-989E-F6C7E7A8DA66}"/>
              </a:ext>
            </a:extLst>
          </p:cNvPr>
          <p:cNvSpPr txBox="1"/>
          <p:nvPr/>
        </p:nvSpPr>
        <p:spPr>
          <a:xfrm>
            <a:off x="9220199" y="6108027"/>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3140503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6C95F00-0608-4850-B9B2-8184B014405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424763" y="292953"/>
            <a:ext cx="8738855" cy="5545872"/>
          </a:xfrm>
          <a:prstGeom prst="rect">
            <a:avLst/>
          </a:prstGeom>
          <a:noFill/>
          <a:ln>
            <a:noFill/>
          </a:ln>
        </p:spPr>
      </p:pic>
      <p:sp>
        <p:nvSpPr>
          <p:cNvPr id="5" name="テキスト ボックス 4">
            <a:extLst>
              <a:ext uri="{FF2B5EF4-FFF2-40B4-BE49-F238E27FC236}">
                <a16:creationId xmlns:a16="http://schemas.microsoft.com/office/drawing/2014/main" id="{838C0989-BF5A-4943-ABC2-F007E92A5539}"/>
              </a:ext>
            </a:extLst>
          </p:cNvPr>
          <p:cNvSpPr txBox="1"/>
          <p:nvPr/>
        </p:nvSpPr>
        <p:spPr>
          <a:xfrm>
            <a:off x="2143125" y="5838825"/>
            <a:ext cx="8334375" cy="830997"/>
          </a:xfrm>
          <a:prstGeom prst="rect">
            <a:avLst/>
          </a:prstGeom>
          <a:noFill/>
        </p:spPr>
        <p:txBody>
          <a:bodyPr wrap="square" rtlCol="0">
            <a:spAutoFit/>
          </a:bodyPr>
          <a:lstStyle/>
          <a:p>
            <a:r>
              <a:rPr kumimoji="1" lang="ja-JP" altLang="en-US" sz="2400" b="1" dirty="0">
                <a:solidFill>
                  <a:srgbClr val="00B0F0"/>
                </a:solidFill>
              </a:rPr>
              <a:t>精神保健福祉資料は</a:t>
            </a:r>
            <a:r>
              <a:rPr kumimoji="1" lang="en-US" altLang="ja-JP" sz="2400" b="1" dirty="0">
                <a:solidFill>
                  <a:srgbClr val="00B0F0"/>
                </a:solidFill>
              </a:rPr>
              <a:t>NDB</a:t>
            </a:r>
            <a:r>
              <a:rPr kumimoji="1" lang="ja-JP" altLang="en-US" sz="2400" b="1" dirty="0">
                <a:solidFill>
                  <a:srgbClr val="00B0F0"/>
                </a:solidFill>
              </a:rPr>
              <a:t>の集計データ、</a:t>
            </a:r>
            <a:r>
              <a:rPr kumimoji="1" lang="en-US" altLang="ja-JP" sz="2400" b="1" dirty="0">
                <a:solidFill>
                  <a:srgbClr val="00B0F0"/>
                </a:solidFill>
              </a:rPr>
              <a:t>630</a:t>
            </a:r>
            <a:r>
              <a:rPr kumimoji="1" lang="ja-JP" altLang="en-US" sz="2400" b="1" dirty="0">
                <a:solidFill>
                  <a:srgbClr val="00B0F0"/>
                </a:solidFill>
              </a:rPr>
              <a:t>調査の結果、</a:t>
            </a:r>
            <a:endParaRPr kumimoji="1" lang="en-US" altLang="ja-JP" sz="2400" b="1" dirty="0">
              <a:solidFill>
                <a:srgbClr val="00B0F0"/>
              </a:solidFill>
            </a:endParaRPr>
          </a:p>
          <a:p>
            <a:r>
              <a:rPr kumimoji="1" lang="ja-JP" altLang="en-US" sz="2400" b="1" dirty="0">
                <a:solidFill>
                  <a:srgbClr val="00B0F0"/>
                </a:solidFill>
              </a:rPr>
              <a:t>その他のデータソースによって構成されています</a:t>
            </a:r>
          </a:p>
        </p:txBody>
      </p:sp>
      <p:sp>
        <p:nvSpPr>
          <p:cNvPr id="2" name="スライド番号プレースホルダー 1">
            <a:extLst>
              <a:ext uri="{FF2B5EF4-FFF2-40B4-BE49-F238E27FC236}">
                <a16:creationId xmlns:a16="http://schemas.microsoft.com/office/drawing/2014/main" id="{166481D0-6471-4382-A745-D895E9FFFFD6}"/>
              </a:ext>
            </a:extLst>
          </p:cNvPr>
          <p:cNvSpPr>
            <a:spLocks noGrp="1"/>
          </p:cNvSpPr>
          <p:nvPr>
            <p:ph type="sldNum" sz="quarter" idx="12"/>
          </p:nvPr>
        </p:nvSpPr>
        <p:spPr/>
        <p:txBody>
          <a:bodyPr/>
          <a:lstStyle/>
          <a:p>
            <a:fld id="{080281C5-67FA-4969-9DBC-AD74F70BFDAA}" type="slidenum">
              <a:rPr kumimoji="1" lang="ja-JP" altLang="en-US" smtClean="0"/>
              <a:t>3</a:t>
            </a:fld>
            <a:endParaRPr kumimoji="1" lang="ja-JP" altLang="en-US"/>
          </a:p>
        </p:txBody>
      </p:sp>
    </p:spTree>
    <p:extLst>
      <p:ext uri="{BB962C8B-B14F-4D97-AF65-F5344CB8AC3E}">
        <p14:creationId xmlns:p14="http://schemas.microsoft.com/office/powerpoint/2010/main" val="33420160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15F0F38D-5A82-462A-99AE-D70219C7CF02}"/>
              </a:ext>
            </a:extLst>
          </p:cNvPr>
          <p:cNvSpPr txBox="1"/>
          <p:nvPr/>
        </p:nvSpPr>
        <p:spPr>
          <a:xfrm>
            <a:off x="214644" y="6173766"/>
            <a:ext cx="9277349" cy="646331"/>
          </a:xfrm>
          <a:prstGeom prst="rect">
            <a:avLst/>
          </a:prstGeom>
          <a:noFill/>
          <a:ln w="38100">
            <a:solidFill>
              <a:srgbClr val="00B0F0"/>
            </a:solidFill>
          </a:ln>
        </p:spPr>
        <p:txBody>
          <a:bodyPr wrap="square" rtlCol="0">
            <a:spAutoFit/>
          </a:bodyPr>
          <a:lstStyle/>
          <a:p>
            <a:pPr algn="ctr"/>
            <a:r>
              <a:rPr kumimoji="1" lang="ja-JP" altLang="en-US" dirty="0">
                <a:latin typeface="Century" panose="02040604050505020304" pitchFamily="18" charset="0"/>
                <a:ea typeface="ＭＳ ゴシック" panose="020B0609070205080204" pitchFamily="49" charset="-128"/>
              </a:rPr>
              <a:t>　「病院区分ごとの都道府県別医療機関機能の集計」と</a:t>
            </a:r>
            <a:endParaRPr kumimoji="1" lang="en-US" altLang="ja-JP" dirty="0">
              <a:latin typeface="Century" panose="02040604050505020304" pitchFamily="18" charset="0"/>
              <a:ea typeface="ＭＳ ゴシック" panose="020B0609070205080204" pitchFamily="49" charset="-128"/>
            </a:endParaRPr>
          </a:p>
          <a:p>
            <a:pPr algn="ctr"/>
            <a:r>
              <a:rPr kumimoji="1" lang="ja-JP" altLang="en-US" dirty="0">
                <a:latin typeface="Century" panose="02040604050505020304" pitchFamily="18" charset="0"/>
                <a:ea typeface="ＭＳ ゴシック" panose="020B0609070205080204" pitchFamily="49" charset="-128"/>
              </a:rPr>
              <a:t>「</a:t>
            </a:r>
            <a:r>
              <a:rPr kumimoji="1" lang="en-US" altLang="ja-JP" dirty="0">
                <a:latin typeface="Century" panose="02040604050505020304" pitchFamily="18" charset="0"/>
                <a:ea typeface="ＭＳ ゴシック" panose="020B0609070205080204" pitchFamily="49" charset="-128"/>
              </a:rPr>
              <a:t>1</a:t>
            </a:r>
            <a:r>
              <a:rPr kumimoji="1" lang="ja-JP" altLang="en-US" dirty="0">
                <a:latin typeface="Century" panose="02040604050505020304" pitchFamily="18" charset="0"/>
                <a:ea typeface="ＭＳ ゴシック" panose="020B0609070205080204" pitchFamily="49" charset="-128"/>
              </a:rPr>
              <a:t>年前医療保護入院者の転帰（全国の矢印図と都道府県別集計）」</a:t>
            </a:r>
          </a:p>
        </p:txBody>
      </p:sp>
      <p:sp>
        <p:nvSpPr>
          <p:cNvPr id="8" name="テキスト ボックス 7">
            <a:extLst>
              <a:ext uri="{FF2B5EF4-FFF2-40B4-BE49-F238E27FC236}">
                <a16:creationId xmlns:a16="http://schemas.microsoft.com/office/drawing/2014/main" id="{321CCBA5-2D56-4DAD-94EF-A39F1EF907F1}"/>
              </a:ext>
            </a:extLst>
          </p:cNvPr>
          <p:cNvSpPr txBox="1"/>
          <p:nvPr/>
        </p:nvSpPr>
        <p:spPr>
          <a:xfrm>
            <a:off x="128588" y="191791"/>
            <a:ext cx="3033713"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医療機関票集計</a:t>
            </a:r>
          </a:p>
        </p:txBody>
      </p:sp>
      <p:pic>
        <p:nvPicPr>
          <p:cNvPr id="4" name="図 3">
            <a:extLst>
              <a:ext uri="{FF2B5EF4-FFF2-40B4-BE49-F238E27FC236}">
                <a16:creationId xmlns:a16="http://schemas.microsoft.com/office/drawing/2014/main" id="{42412EE2-D810-4943-8D32-F04358BE6F91}"/>
              </a:ext>
            </a:extLst>
          </p:cNvPr>
          <p:cNvPicPr>
            <a:picLocks noChangeAspect="1"/>
          </p:cNvPicPr>
          <p:nvPr/>
        </p:nvPicPr>
        <p:blipFill>
          <a:blip r:embed="rId2"/>
          <a:stretch>
            <a:fillRect/>
          </a:stretch>
        </p:blipFill>
        <p:spPr>
          <a:xfrm>
            <a:off x="128588" y="684234"/>
            <a:ext cx="7300912" cy="3021766"/>
          </a:xfrm>
          <a:prstGeom prst="rect">
            <a:avLst/>
          </a:prstGeom>
          <a:ln>
            <a:solidFill>
              <a:schemeClr val="bg1">
                <a:lumMod val="50000"/>
              </a:schemeClr>
            </a:solidFill>
          </a:ln>
        </p:spPr>
      </p:pic>
      <p:pic>
        <p:nvPicPr>
          <p:cNvPr id="5" name="図 4">
            <a:extLst>
              <a:ext uri="{FF2B5EF4-FFF2-40B4-BE49-F238E27FC236}">
                <a16:creationId xmlns:a16="http://schemas.microsoft.com/office/drawing/2014/main" id="{DABEB64A-A927-436D-B21E-FA142ECF7731}"/>
              </a:ext>
            </a:extLst>
          </p:cNvPr>
          <p:cNvPicPr>
            <a:picLocks noChangeAspect="1"/>
          </p:cNvPicPr>
          <p:nvPr/>
        </p:nvPicPr>
        <p:blipFill>
          <a:blip r:embed="rId3"/>
          <a:stretch>
            <a:fillRect/>
          </a:stretch>
        </p:blipFill>
        <p:spPr>
          <a:xfrm>
            <a:off x="4648201" y="1832878"/>
            <a:ext cx="7481804" cy="4260364"/>
          </a:xfrm>
          <a:prstGeom prst="rect">
            <a:avLst/>
          </a:prstGeom>
          <a:ln>
            <a:solidFill>
              <a:schemeClr val="bg1">
                <a:lumMod val="50000"/>
              </a:schemeClr>
            </a:solidFill>
          </a:ln>
        </p:spPr>
      </p:pic>
      <p:sp>
        <p:nvSpPr>
          <p:cNvPr id="2" name="スライド番号プレースホルダー 1">
            <a:extLst>
              <a:ext uri="{FF2B5EF4-FFF2-40B4-BE49-F238E27FC236}">
                <a16:creationId xmlns:a16="http://schemas.microsoft.com/office/drawing/2014/main" id="{997A51CC-CDB7-4429-9E14-AEDBA82CE943}"/>
              </a:ext>
            </a:extLst>
          </p:cNvPr>
          <p:cNvSpPr>
            <a:spLocks noGrp="1"/>
          </p:cNvSpPr>
          <p:nvPr>
            <p:ph type="sldNum" sz="quarter" idx="12"/>
          </p:nvPr>
        </p:nvSpPr>
        <p:spPr/>
        <p:txBody>
          <a:bodyPr/>
          <a:lstStyle/>
          <a:p>
            <a:fld id="{F2F7D6C3-A283-4D70-9B85-257533DFC2FA}" type="slidenum">
              <a:rPr kumimoji="1" lang="ja-JP" altLang="en-US" smtClean="0"/>
              <a:t>30</a:t>
            </a:fld>
            <a:endParaRPr kumimoji="1" lang="ja-JP" altLang="en-US"/>
          </a:p>
        </p:txBody>
      </p:sp>
      <p:sp>
        <p:nvSpPr>
          <p:cNvPr id="9" name="テキスト ボックス 8">
            <a:extLst>
              <a:ext uri="{FF2B5EF4-FFF2-40B4-BE49-F238E27FC236}">
                <a16:creationId xmlns:a16="http://schemas.microsoft.com/office/drawing/2014/main" id="{E250FF90-FF43-447C-829F-7DE63FC7D089}"/>
              </a:ext>
            </a:extLst>
          </p:cNvPr>
          <p:cNvSpPr txBox="1"/>
          <p:nvPr/>
        </p:nvSpPr>
        <p:spPr>
          <a:xfrm>
            <a:off x="9491993" y="6126584"/>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303682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15F0F38D-5A82-462A-99AE-D70219C7CF02}"/>
              </a:ext>
            </a:extLst>
          </p:cNvPr>
          <p:cNvSpPr txBox="1"/>
          <p:nvPr/>
        </p:nvSpPr>
        <p:spPr>
          <a:xfrm>
            <a:off x="1324656" y="6259860"/>
            <a:ext cx="5362574" cy="461665"/>
          </a:xfrm>
          <a:prstGeom prst="rect">
            <a:avLst/>
          </a:prstGeom>
          <a:noFill/>
          <a:ln w="38100">
            <a:solidFill>
              <a:srgbClr val="00B0F0"/>
            </a:solidFill>
          </a:ln>
        </p:spPr>
        <p:txBody>
          <a:bodyPr wrap="square" rtlCol="0">
            <a:spAutoFit/>
          </a:bodyPr>
          <a:lstStyle/>
          <a:p>
            <a:pPr algn="ctr"/>
            <a:r>
              <a:rPr kumimoji="1" lang="ja-JP" altLang="en-US" sz="2400" dirty="0">
                <a:latin typeface="Century" panose="02040604050505020304" pitchFamily="18" charset="0"/>
                <a:ea typeface="ＭＳ ゴシック" panose="020B0609070205080204" pitchFamily="49" charset="-128"/>
              </a:rPr>
              <a:t>　後程詳しくご説明いただきます</a:t>
            </a:r>
          </a:p>
        </p:txBody>
      </p:sp>
      <p:sp>
        <p:nvSpPr>
          <p:cNvPr id="8" name="テキスト ボックス 7">
            <a:extLst>
              <a:ext uri="{FF2B5EF4-FFF2-40B4-BE49-F238E27FC236}">
                <a16:creationId xmlns:a16="http://schemas.microsoft.com/office/drawing/2014/main" id="{321CCBA5-2D56-4DAD-94EF-A39F1EF907F1}"/>
              </a:ext>
            </a:extLst>
          </p:cNvPr>
          <p:cNvSpPr txBox="1"/>
          <p:nvPr/>
        </p:nvSpPr>
        <p:spPr>
          <a:xfrm>
            <a:off x="128588" y="191791"/>
            <a:ext cx="3033713"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訪問看護集計</a:t>
            </a:r>
          </a:p>
        </p:txBody>
      </p:sp>
      <p:pic>
        <p:nvPicPr>
          <p:cNvPr id="5" name="図 4">
            <a:extLst>
              <a:ext uri="{FF2B5EF4-FFF2-40B4-BE49-F238E27FC236}">
                <a16:creationId xmlns:a16="http://schemas.microsoft.com/office/drawing/2014/main" id="{5FC3E477-3A68-4315-BD5B-ABA87CAD415F}"/>
              </a:ext>
            </a:extLst>
          </p:cNvPr>
          <p:cNvPicPr>
            <a:picLocks noChangeAspect="1"/>
          </p:cNvPicPr>
          <p:nvPr/>
        </p:nvPicPr>
        <p:blipFill>
          <a:blip r:embed="rId2"/>
          <a:stretch>
            <a:fillRect/>
          </a:stretch>
        </p:blipFill>
        <p:spPr>
          <a:xfrm>
            <a:off x="112577" y="819150"/>
            <a:ext cx="5717741" cy="3752849"/>
          </a:xfrm>
          <a:prstGeom prst="rect">
            <a:avLst/>
          </a:prstGeom>
          <a:ln>
            <a:solidFill>
              <a:schemeClr val="bg1">
                <a:lumMod val="50000"/>
              </a:schemeClr>
            </a:solidFill>
          </a:ln>
        </p:spPr>
      </p:pic>
      <p:pic>
        <p:nvPicPr>
          <p:cNvPr id="4" name="図 3">
            <a:extLst>
              <a:ext uri="{FF2B5EF4-FFF2-40B4-BE49-F238E27FC236}">
                <a16:creationId xmlns:a16="http://schemas.microsoft.com/office/drawing/2014/main" id="{65F8FA16-49FD-4A81-852B-61E70E887895}"/>
              </a:ext>
            </a:extLst>
          </p:cNvPr>
          <p:cNvPicPr>
            <a:picLocks noChangeAspect="1"/>
          </p:cNvPicPr>
          <p:nvPr/>
        </p:nvPicPr>
        <p:blipFill rotWithShape="1">
          <a:blip r:embed="rId3"/>
          <a:srcRect r="6581"/>
          <a:stretch/>
        </p:blipFill>
        <p:spPr>
          <a:xfrm>
            <a:off x="4576762" y="1379516"/>
            <a:ext cx="7486650" cy="4659333"/>
          </a:xfrm>
          <a:prstGeom prst="rect">
            <a:avLst/>
          </a:prstGeom>
          <a:ln>
            <a:solidFill>
              <a:schemeClr val="bg1">
                <a:lumMod val="50000"/>
              </a:schemeClr>
            </a:solidFill>
          </a:ln>
        </p:spPr>
      </p:pic>
      <p:sp>
        <p:nvSpPr>
          <p:cNvPr id="2" name="スライド番号プレースホルダー 1">
            <a:extLst>
              <a:ext uri="{FF2B5EF4-FFF2-40B4-BE49-F238E27FC236}">
                <a16:creationId xmlns:a16="http://schemas.microsoft.com/office/drawing/2014/main" id="{A37307F8-9125-4C58-9201-0F91083653DC}"/>
              </a:ext>
            </a:extLst>
          </p:cNvPr>
          <p:cNvSpPr>
            <a:spLocks noGrp="1"/>
          </p:cNvSpPr>
          <p:nvPr>
            <p:ph type="sldNum" sz="quarter" idx="12"/>
          </p:nvPr>
        </p:nvSpPr>
        <p:spPr/>
        <p:txBody>
          <a:bodyPr/>
          <a:lstStyle/>
          <a:p>
            <a:fld id="{F2F7D6C3-A283-4D70-9B85-257533DFC2FA}" type="slidenum">
              <a:rPr kumimoji="1" lang="ja-JP" altLang="en-US" smtClean="0"/>
              <a:t>31</a:t>
            </a:fld>
            <a:endParaRPr kumimoji="1" lang="ja-JP" altLang="en-US"/>
          </a:p>
        </p:txBody>
      </p:sp>
      <p:sp>
        <p:nvSpPr>
          <p:cNvPr id="9" name="テキスト ボックス 8">
            <a:extLst>
              <a:ext uri="{FF2B5EF4-FFF2-40B4-BE49-F238E27FC236}">
                <a16:creationId xmlns:a16="http://schemas.microsoft.com/office/drawing/2014/main" id="{6CC601BB-8A67-4383-A588-9F7C9EABC672}"/>
              </a:ext>
            </a:extLst>
          </p:cNvPr>
          <p:cNvSpPr txBox="1"/>
          <p:nvPr/>
        </p:nvSpPr>
        <p:spPr>
          <a:xfrm>
            <a:off x="9202511" y="6121360"/>
            <a:ext cx="2989489"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1789305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DE06B5F-6407-4D35-817B-B8077967EBE5}"/>
              </a:ext>
            </a:extLst>
          </p:cNvPr>
          <p:cNvPicPr>
            <a:picLocks noChangeAspect="1"/>
          </p:cNvPicPr>
          <p:nvPr/>
        </p:nvPicPr>
        <p:blipFill rotWithShape="1">
          <a:blip r:embed="rId2">
            <a:extLst>
              <a:ext uri="{28A0092B-C50C-407E-A947-70E740481C1C}">
                <a14:useLocalDpi xmlns:a14="http://schemas.microsoft.com/office/drawing/2010/main" val="0"/>
              </a:ext>
            </a:extLst>
          </a:blip>
          <a:srcRect l="498" t="7546" r="2039" b="53245"/>
          <a:stretch/>
        </p:blipFill>
        <p:spPr>
          <a:xfrm>
            <a:off x="5158706" y="38392"/>
            <a:ext cx="6372224" cy="2689004"/>
          </a:xfrm>
          <a:prstGeom prst="rect">
            <a:avLst/>
          </a:prstGeom>
          <a:ln>
            <a:solidFill>
              <a:schemeClr val="bg1">
                <a:lumMod val="50000"/>
              </a:schemeClr>
            </a:solidFill>
          </a:ln>
        </p:spPr>
      </p:pic>
      <p:sp>
        <p:nvSpPr>
          <p:cNvPr id="4" name="スライド番号プレースホルダー 3">
            <a:extLst>
              <a:ext uri="{FF2B5EF4-FFF2-40B4-BE49-F238E27FC236}">
                <a16:creationId xmlns:a16="http://schemas.microsoft.com/office/drawing/2014/main" id="{27C59D47-66C2-49CC-A762-C5C2F672A385}"/>
              </a:ext>
            </a:extLst>
          </p:cNvPr>
          <p:cNvSpPr>
            <a:spLocks noGrp="1"/>
          </p:cNvSpPr>
          <p:nvPr>
            <p:ph type="sldNum" sz="quarter" idx="12"/>
          </p:nvPr>
        </p:nvSpPr>
        <p:spPr/>
        <p:txBody>
          <a:bodyPr/>
          <a:lstStyle/>
          <a:p>
            <a:fld id="{080281C5-67FA-4969-9DBC-AD74F70BFDAA}" type="slidenum">
              <a:rPr kumimoji="1" lang="ja-JP" altLang="en-US" smtClean="0"/>
              <a:t>32</a:t>
            </a:fld>
            <a:endParaRPr kumimoji="1" lang="ja-JP" altLang="en-US"/>
          </a:p>
        </p:txBody>
      </p:sp>
      <p:sp>
        <p:nvSpPr>
          <p:cNvPr id="9" name="テキスト ボックス 8">
            <a:extLst>
              <a:ext uri="{FF2B5EF4-FFF2-40B4-BE49-F238E27FC236}">
                <a16:creationId xmlns:a16="http://schemas.microsoft.com/office/drawing/2014/main" id="{1480969C-611D-4317-8313-8728EBB2B3DD}"/>
              </a:ext>
            </a:extLst>
          </p:cNvPr>
          <p:cNvSpPr txBox="1"/>
          <p:nvPr/>
        </p:nvSpPr>
        <p:spPr>
          <a:xfrm>
            <a:off x="824394" y="175949"/>
            <a:ext cx="3461071" cy="369332"/>
          </a:xfrm>
          <a:prstGeom prst="rect">
            <a:avLst/>
          </a:prstGeom>
          <a:noFill/>
          <a:ln w="38100">
            <a:solidFill>
              <a:srgbClr val="99CCFF"/>
            </a:solidFill>
          </a:ln>
        </p:spPr>
        <p:txBody>
          <a:bodyPr wrap="square" rtlCol="0">
            <a:spAutoFit/>
          </a:bodyPr>
          <a:lstStyle/>
          <a:p>
            <a:pPr algn="ctr"/>
            <a:r>
              <a:rPr lang="ja-JP" altLang="en-US" dirty="0"/>
              <a:t>データソースと年度を選ぶ</a:t>
            </a:r>
            <a:endParaRPr kumimoji="1" lang="ja-JP" altLang="en-US" dirty="0"/>
          </a:p>
        </p:txBody>
      </p:sp>
      <p:sp>
        <p:nvSpPr>
          <p:cNvPr id="10" name="テキスト ボックス 9">
            <a:extLst>
              <a:ext uri="{FF2B5EF4-FFF2-40B4-BE49-F238E27FC236}">
                <a16:creationId xmlns:a16="http://schemas.microsoft.com/office/drawing/2014/main" id="{22A0647E-8C3A-4F4B-A0CE-BA0552FD5033}"/>
              </a:ext>
            </a:extLst>
          </p:cNvPr>
          <p:cNvSpPr txBox="1"/>
          <p:nvPr/>
        </p:nvSpPr>
        <p:spPr>
          <a:xfrm>
            <a:off x="763093" y="1292554"/>
            <a:ext cx="3583673" cy="369332"/>
          </a:xfrm>
          <a:prstGeom prst="rect">
            <a:avLst/>
          </a:prstGeom>
          <a:noFill/>
          <a:ln w="38100">
            <a:solidFill>
              <a:srgbClr val="99CCFF"/>
            </a:solidFill>
          </a:ln>
        </p:spPr>
        <p:txBody>
          <a:bodyPr wrap="square" rtlCol="0">
            <a:spAutoFit/>
          </a:bodyPr>
          <a:lstStyle/>
          <a:p>
            <a:r>
              <a:rPr kumimoji="1" lang="ja-JP" altLang="en-US" dirty="0"/>
              <a:t>ダウンロードするデータを選択</a:t>
            </a:r>
            <a:endParaRPr kumimoji="1" lang="en-US" altLang="ja-JP" dirty="0"/>
          </a:p>
        </p:txBody>
      </p:sp>
      <p:sp>
        <p:nvSpPr>
          <p:cNvPr id="11" name="矢印: 下 10">
            <a:extLst>
              <a:ext uri="{FF2B5EF4-FFF2-40B4-BE49-F238E27FC236}">
                <a16:creationId xmlns:a16="http://schemas.microsoft.com/office/drawing/2014/main" id="{A1943F4E-FE4D-42A7-B787-7B46670746D6}"/>
              </a:ext>
            </a:extLst>
          </p:cNvPr>
          <p:cNvSpPr/>
          <p:nvPr/>
        </p:nvSpPr>
        <p:spPr>
          <a:xfrm>
            <a:off x="2424900" y="681657"/>
            <a:ext cx="260058" cy="474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7FD934E1-CFE3-47BE-9C23-1401CE80151E}"/>
              </a:ext>
            </a:extLst>
          </p:cNvPr>
          <p:cNvSpPr/>
          <p:nvPr/>
        </p:nvSpPr>
        <p:spPr>
          <a:xfrm>
            <a:off x="5822925" y="2250958"/>
            <a:ext cx="872455" cy="210951"/>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963E7003-EABB-4827-BCB8-848171A8A2DA}"/>
              </a:ext>
            </a:extLst>
          </p:cNvPr>
          <p:cNvSpPr txBox="1"/>
          <p:nvPr/>
        </p:nvSpPr>
        <p:spPr>
          <a:xfrm>
            <a:off x="0" y="1859339"/>
            <a:ext cx="5109858" cy="3139321"/>
          </a:xfrm>
          <a:prstGeom prst="rect">
            <a:avLst/>
          </a:prstGeom>
          <a:noFill/>
        </p:spPr>
        <p:txBody>
          <a:bodyPr wrap="square" rtlCol="0">
            <a:spAutoFit/>
          </a:bodyPr>
          <a:lstStyle/>
          <a:p>
            <a:pPr algn="ctr"/>
            <a:r>
              <a:rPr lang="ja-JP" altLang="en-US" b="1" dirty="0">
                <a:solidFill>
                  <a:srgbClr val="0070C0"/>
                </a:solidFill>
              </a:rPr>
              <a:t>（例）平成</a:t>
            </a:r>
            <a:r>
              <a:rPr lang="en-US" altLang="ja-JP" b="1" dirty="0">
                <a:solidFill>
                  <a:srgbClr val="0070C0"/>
                </a:solidFill>
              </a:rPr>
              <a:t>30</a:t>
            </a:r>
            <a:r>
              <a:rPr lang="ja-JP" altLang="en-US" b="1" dirty="0">
                <a:solidFill>
                  <a:srgbClr val="0070C0"/>
                </a:solidFill>
              </a:rPr>
              <a:t>年度　</a:t>
            </a:r>
            <a:r>
              <a:rPr lang="en-US" altLang="ja-JP" b="1" dirty="0">
                <a:solidFill>
                  <a:srgbClr val="0070C0"/>
                </a:solidFill>
              </a:rPr>
              <a:t>630</a:t>
            </a:r>
            <a:r>
              <a:rPr lang="ja-JP" altLang="en-US" b="1" dirty="0">
                <a:solidFill>
                  <a:srgbClr val="0070C0"/>
                </a:solidFill>
              </a:rPr>
              <a:t>調査ベースのデータを</a:t>
            </a:r>
            <a:endParaRPr lang="en-US" altLang="ja-JP" b="1" dirty="0">
              <a:solidFill>
                <a:srgbClr val="0070C0"/>
              </a:solidFill>
            </a:endParaRPr>
          </a:p>
          <a:p>
            <a:pPr algn="ctr"/>
            <a:r>
              <a:rPr lang="ja-JP" altLang="en-US" b="1" dirty="0">
                <a:solidFill>
                  <a:srgbClr val="0070C0"/>
                </a:solidFill>
              </a:rPr>
              <a:t>ダウンロードしたい</a:t>
            </a:r>
            <a:endParaRPr lang="en-US" altLang="ja-JP" b="1" dirty="0">
              <a:solidFill>
                <a:srgbClr val="0070C0"/>
              </a:solidFill>
            </a:endParaRPr>
          </a:p>
          <a:p>
            <a:pPr algn="ctr"/>
            <a:endParaRPr kumimoji="1" lang="en-US" altLang="ja-JP" dirty="0"/>
          </a:p>
          <a:p>
            <a:pPr algn="ctr"/>
            <a:r>
              <a:rPr lang="en-US" altLang="ja-JP" dirty="0"/>
              <a:t>630</a:t>
            </a:r>
            <a:r>
              <a:rPr lang="ja-JP" altLang="en-US" dirty="0"/>
              <a:t>調査</a:t>
            </a:r>
            <a:r>
              <a:rPr kumimoji="1" lang="ja-JP" altLang="en-US" dirty="0"/>
              <a:t>　平成</a:t>
            </a:r>
            <a:r>
              <a:rPr lang="en-US" altLang="ja-JP" dirty="0"/>
              <a:t>30</a:t>
            </a:r>
            <a:r>
              <a:rPr kumimoji="1" lang="ja-JP" altLang="en-US" dirty="0"/>
              <a:t>年度</a:t>
            </a:r>
            <a:r>
              <a:rPr lang="ja-JP" altLang="en-US" dirty="0"/>
              <a:t>　を選択</a:t>
            </a:r>
            <a:endParaRPr kumimoji="1" lang="en-US" altLang="ja-JP" dirty="0"/>
          </a:p>
          <a:p>
            <a:pPr algn="ctr"/>
            <a:r>
              <a:rPr kumimoji="1" lang="ja-JP" altLang="en-US" dirty="0"/>
              <a:t>↓</a:t>
            </a:r>
            <a:endParaRPr kumimoji="1" lang="en-US" altLang="ja-JP" dirty="0"/>
          </a:p>
          <a:p>
            <a:r>
              <a:rPr lang="ja-JP" altLang="en-US" b="1" dirty="0"/>
              <a:t>・従来のフォーマットで集計したファイル</a:t>
            </a:r>
            <a:endParaRPr lang="en-US" altLang="ja-JP" b="1" dirty="0"/>
          </a:p>
          <a:p>
            <a:r>
              <a:rPr kumimoji="1" lang="ja-JP" altLang="en-US" b="1" dirty="0"/>
              <a:t>・精神科医療機能の概要をまとめたファイル</a:t>
            </a:r>
            <a:endParaRPr kumimoji="1" lang="en-US" altLang="ja-JP" b="1" dirty="0"/>
          </a:p>
          <a:p>
            <a:r>
              <a:rPr lang="ja-JP" altLang="en-US" b="1" dirty="0"/>
              <a:t>・</a:t>
            </a:r>
            <a:r>
              <a:rPr lang="ja-JP" altLang="en-US" b="1" dirty="0">
                <a:highlight>
                  <a:srgbClr val="00FFFF"/>
                </a:highlight>
              </a:rPr>
              <a:t>在院患者に関するクロス集計</a:t>
            </a:r>
            <a:endParaRPr lang="en-US" altLang="ja-JP" b="1" dirty="0">
              <a:highlight>
                <a:srgbClr val="00FFFF"/>
              </a:highlight>
            </a:endParaRPr>
          </a:p>
          <a:p>
            <a:r>
              <a:rPr lang="en-US" altLang="ja-JP" b="1" dirty="0">
                <a:highlight>
                  <a:srgbClr val="00FFFF"/>
                </a:highlight>
              </a:rPr>
              <a:t>(</a:t>
            </a:r>
            <a:r>
              <a:rPr lang="ja-JP" altLang="en-US" b="1" dirty="0">
                <a:highlight>
                  <a:srgbClr val="00FFFF"/>
                </a:highlight>
              </a:rPr>
              <a:t>各項目の組み合わせごとに集計したファイル</a:t>
            </a:r>
            <a:r>
              <a:rPr lang="en-US" altLang="ja-JP" b="1" dirty="0">
                <a:highlight>
                  <a:srgbClr val="00FFFF"/>
                </a:highlight>
              </a:rPr>
              <a:t>)</a:t>
            </a:r>
            <a:endParaRPr kumimoji="1" lang="en-US" altLang="ja-JP" b="1" dirty="0">
              <a:highlight>
                <a:srgbClr val="00FFFF"/>
              </a:highlight>
            </a:endParaRPr>
          </a:p>
          <a:p>
            <a:r>
              <a:rPr lang="ja-JP" altLang="en-US" dirty="0"/>
              <a:t>が選択可能</a:t>
            </a:r>
            <a:endParaRPr lang="en-US" altLang="ja-JP" dirty="0"/>
          </a:p>
          <a:p>
            <a:pPr algn="ctr"/>
            <a:r>
              <a:rPr lang="ja-JP" altLang="en-US" dirty="0"/>
              <a:t>↓</a:t>
            </a:r>
            <a:endParaRPr lang="en-US" altLang="ja-JP" dirty="0"/>
          </a:p>
        </p:txBody>
      </p:sp>
      <p:sp>
        <p:nvSpPr>
          <p:cNvPr id="7" name="フリーフォーム: 図形 6">
            <a:extLst>
              <a:ext uri="{FF2B5EF4-FFF2-40B4-BE49-F238E27FC236}">
                <a16:creationId xmlns:a16="http://schemas.microsoft.com/office/drawing/2014/main" id="{C3D0F63D-0F17-4DF1-84E8-2A469BAC65A7}"/>
              </a:ext>
            </a:extLst>
          </p:cNvPr>
          <p:cNvSpPr/>
          <p:nvPr/>
        </p:nvSpPr>
        <p:spPr>
          <a:xfrm>
            <a:off x="5834456" y="3059425"/>
            <a:ext cx="5492429" cy="177747"/>
          </a:xfrm>
          <a:custGeom>
            <a:avLst/>
            <a:gdLst>
              <a:gd name="connsiteX0" fmla="*/ 0 w 6067425"/>
              <a:gd name="connsiteY0" fmla="*/ 504825 h 571589"/>
              <a:gd name="connsiteX1" fmla="*/ 2181225 w 6067425"/>
              <a:gd name="connsiteY1" fmla="*/ 47625 h 571589"/>
              <a:gd name="connsiteX2" fmla="*/ 4010025 w 6067425"/>
              <a:gd name="connsiteY2" fmla="*/ 571500 h 571589"/>
              <a:gd name="connsiteX3" fmla="*/ 6067425 w 6067425"/>
              <a:gd name="connsiteY3" fmla="*/ 0 h 571589"/>
            </a:gdLst>
            <a:ahLst/>
            <a:cxnLst>
              <a:cxn ang="0">
                <a:pos x="connsiteX0" y="connsiteY0"/>
              </a:cxn>
              <a:cxn ang="0">
                <a:pos x="connsiteX1" y="connsiteY1"/>
              </a:cxn>
              <a:cxn ang="0">
                <a:pos x="connsiteX2" y="connsiteY2"/>
              </a:cxn>
              <a:cxn ang="0">
                <a:pos x="connsiteX3" y="connsiteY3"/>
              </a:cxn>
            </a:cxnLst>
            <a:rect l="l" t="t" r="r" b="b"/>
            <a:pathLst>
              <a:path w="6067425" h="571589">
                <a:moveTo>
                  <a:pt x="0" y="504825"/>
                </a:moveTo>
                <a:cubicBezTo>
                  <a:pt x="756444" y="270669"/>
                  <a:pt x="1512888" y="36513"/>
                  <a:pt x="2181225" y="47625"/>
                </a:cubicBezTo>
                <a:cubicBezTo>
                  <a:pt x="2849562" y="58737"/>
                  <a:pt x="3362325" y="579438"/>
                  <a:pt x="4010025" y="571500"/>
                </a:cubicBezTo>
                <a:cubicBezTo>
                  <a:pt x="4657725" y="563562"/>
                  <a:pt x="5362575" y="281781"/>
                  <a:pt x="6067425"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id="{8D41BBB0-7DB4-495E-95AA-CF1EE08ECD71}"/>
              </a:ext>
            </a:extLst>
          </p:cNvPr>
          <p:cNvGrpSpPr/>
          <p:nvPr/>
        </p:nvGrpSpPr>
        <p:grpSpPr>
          <a:xfrm>
            <a:off x="5145336" y="2818724"/>
            <a:ext cx="6385594" cy="3968590"/>
            <a:chOff x="5145336" y="2818724"/>
            <a:chExt cx="6385594" cy="3968590"/>
          </a:xfrm>
        </p:grpSpPr>
        <p:pic>
          <p:nvPicPr>
            <p:cNvPr id="20" name="図 19">
              <a:extLst>
                <a:ext uri="{FF2B5EF4-FFF2-40B4-BE49-F238E27FC236}">
                  <a16:creationId xmlns:a16="http://schemas.microsoft.com/office/drawing/2014/main" id="{64AE79C3-9D53-4FF4-B77E-8504A5BFDE7A}"/>
                </a:ext>
              </a:extLst>
            </p:cNvPr>
            <p:cNvPicPr>
              <a:picLocks noChangeAspect="1"/>
            </p:cNvPicPr>
            <p:nvPr/>
          </p:nvPicPr>
          <p:blipFill rotWithShape="1">
            <a:blip r:embed="rId3">
              <a:extLst>
                <a:ext uri="{28A0092B-C50C-407E-A947-70E740481C1C}">
                  <a14:useLocalDpi xmlns:a14="http://schemas.microsoft.com/office/drawing/2010/main" val="0"/>
                </a:ext>
              </a:extLst>
            </a:blip>
            <a:srcRect l="3592" t="20083" r="10034" b="78415"/>
            <a:stretch/>
          </p:blipFill>
          <p:spPr>
            <a:xfrm>
              <a:off x="5145336" y="4105352"/>
              <a:ext cx="6376069" cy="573815"/>
            </a:xfrm>
            <a:prstGeom prst="rect">
              <a:avLst/>
            </a:prstGeom>
          </p:spPr>
        </p:pic>
        <p:pic>
          <p:nvPicPr>
            <p:cNvPr id="13" name="図 12">
              <a:extLst>
                <a:ext uri="{FF2B5EF4-FFF2-40B4-BE49-F238E27FC236}">
                  <a16:creationId xmlns:a16="http://schemas.microsoft.com/office/drawing/2014/main" id="{64ABAAC7-6EF4-49A9-AABC-31DF3394C2CF}"/>
                </a:ext>
              </a:extLst>
            </p:cNvPr>
            <p:cNvPicPr>
              <a:picLocks noChangeAspect="1"/>
            </p:cNvPicPr>
            <p:nvPr/>
          </p:nvPicPr>
          <p:blipFill rotWithShape="1">
            <a:blip r:embed="rId3">
              <a:extLst>
                <a:ext uri="{28A0092B-C50C-407E-A947-70E740481C1C}">
                  <a14:useLocalDpi xmlns:a14="http://schemas.microsoft.com/office/drawing/2010/main" val="0"/>
                </a:ext>
              </a:extLst>
            </a:blip>
            <a:srcRect l="3592" t="67175" r="10034" b="1765"/>
            <a:stretch/>
          </p:blipFill>
          <p:spPr>
            <a:xfrm>
              <a:off x="5145336" y="4679168"/>
              <a:ext cx="6376069" cy="2108146"/>
            </a:xfrm>
            <a:prstGeom prst="rect">
              <a:avLst/>
            </a:prstGeom>
          </p:spPr>
        </p:pic>
        <p:pic>
          <p:nvPicPr>
            <p:cNvPr id="15" name="図 14">
              <a:extLst>
                <a:ext uri="{FF2B5EF4-FFF2-40B4-BE49-F238E27FC236}">
                  <a16:creationId xmlns:a16="http://schemas.microsoft.com/office/drawing/2014/main" id="{EE49C0F8-4556-4E80-A68B-9393FFE77B75}"/>
                </a:ext>
              </a:extLst>
            </p:cNvPr>
            <p:cNvPicPr>
              <a:picLocks noChangeAspect="1"/>
            </p:cNvPicPr>
            <p:nvPr/>
          </p:nvPicPr>
          <p:blipFill rotWithShape="1">
            <a:blip r:embed="rId3">
              <a:extLst>
                <a:ext uri="{28A0092B-C50C-407E-A947-70E740481C1C}">
                  <a14:useLocalDpi xmlns:a14="http://schemas.microsoft.com/office/drawing/2010/main" val="0"/>
                </a:ext>
              </a:extLst>
            </a:blip>
            <a:srcRect l="3592" t="8959" r="10034" b="71996"/>
            <a:stretch/>
          </p:blipFill>
          <p:spPr>
            <a:xfrm>
              <a:off x="5154861" y="2818724"/>
              <a:ext cx="6376069" cy="1292678"/>
            </a:xfrm>
            <a:prstGeom prst="rect">
              <a:avLst/>
            </a:prstGeom>
          </p:spPr>
        </p:pic>
        <p:sp>
          <p:nvSpPr>
            <p:cNvPr id="19" name="フリーフォーム: 図形 18">
              <a:extLst>
                <a:ext uri="{FF2B5EF4-FFF2-40B4-BE49-F238E27FC236}">
                  <a16:creationId xmlns:a16="http://schemas.microsoft.com/office/drawing/2014/main" id="{51847FD6-2B00-4738-9813-7F30C523D82B}"/>
                </a:ext>
              </a:extLst>
            </p:cNvPr>
            <p:cNvSpPr/>
            <p:nvPr/>
          </p:nvSpPr>
          <p:spPr>
            <a:xfrm>
              <a:off x="5949587" y="4144605"/>
              <a:ext cx="5492429" cy="177747"/>
            </a:xfrm>
            <a:custGeom>
              <a:avLst/>
              <a:gdLst>
                <a:gd name="connsiteX0" fmla="*/ 0 w 6067425"/>
                <a:gd name="connsiteY0" fmla="*/ 504825 h 571589"/>
                <a:gd name="connsiteX1" fmla="*/ 2181225 w 6067425"/>
                <a:gd name="connsiteY1" fmla="*/ 47625 h 571589"/>
                <a:gd name="connsiteX2" fmla="*/ 4010025 w 6067425"/>
                <a:gd name="connsiteY2" fmla="*/ 571500 h 571589"/>
                <a:gd name="connsiteX3" fmla="*/ 6067425 w 6067425"/>
                <a:gd name="connsiteY3" fmla="*/ 0 h 571589"/>
              </a:gdLst>
              <a:ahLst/>
              <a:cxnLst>
                <a:cxn ang="0">
                  <a:pos x="connsiteX0" y="connsiteY0"/>
                </a:cxn>
                <a:cxn ang="0">
                  <a:pos x="connsiteX1" y="connsiteY1"/>
                </a:cxn>
                <a:cxn ang="0">
                  <a:pos x="connsiteX2" y="connsiteY2"/>
                </a:cxn>
                <a:cxn ang="0">
                  <a:pos x="connsiteX3" y="connsiteY3"/>
                </a:cxn>
              </a:cxnLst>
              <a:rect l="l" t="t" r="r" b="b"/>
              <a:pathLst>
                <a:path w="6067425" h="571589">
                  <a:moveTo>
                    <a:pt x="0" y="504825"/>
                  </a:moveTo>
                  <a:cubicBezTo>
                    <a:pt x="756444" y="270669"/>
                    <a:pt x="1512888" y="36513"/>
                    <a:pt x="2181225" y="47625"/>
                  </a:cubicBezTo>
                  <a:cubicBezTo>
                    <a:pt x="2849562" y="58737"/>
                    <a:pt x="3362325" y="579438"/>
                    <a:pt x="4010025" y="571500"/>
                  </a:cubicBezTo>
                  <a:cubicBezTo>
                    <a:pt x="4657725" y="563562"/>
                    <a:pt x="5362575" y="281781"/>
                    <a:pt x="6067425"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 name="四角形: 角を丸くする 15">
            <a:extLst>
              <a:ext uri="{FF2B5EF4-FFF2-40B4-BE49-F238E27FC236}">
                <a16:creationId xmlns:a16="http://schemas.microsoft.com/office/drawing/2014/main" id="{2CCA2189-5B4F-42FF-AF5C-5DCB930EA70D}"/>
              </a:ext>
            </a:extLst>
          </p:cNvPr>
          <p:cNvSpPr/>
          <p:nvPr/>
        </p:nvSpPr>
        <p:spPr>
          <a:xfrm>
            <a:off x="5949587" y="4646874"/>
            <a:ext cx="4315131" cy="1643637"/>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A2A48C71-A173-4529-B9EE-342733DBAD21}"/>
              </a:ext>
            </a:extLst>
          </p:cNvPr>
          <p:cNvSpPr/>
          <p:nvPr/>
        </p:nvSpPr>
        <p:spPr>
          <a:xfrm>
            <a:off x="5154861" y="2822606"/>
            <a:ext cx="6372224" cy="3997002"/>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下 17">
            <a:extLst>
              <a:ext uri="{FF2B5EF4-FFF2-40B4-BE49-F238E27FC236}">
                <a16:creationId xmlns:a16="http://schemas.microsoft.com/office/drawing/2014/main" id="{1D0E6832-0356-4890-A6F3-62F223B588C0}"/>
              </a:ext>
            </a:extLst>
          </p:cNvPr>
          <p:cNvSpPr/>
          <p:nvPr/>
        </p:nvSpPr>
        <p:spPr>
          <a:xfrm>
            <a:off x="6345447" y="2668565"/>
            <a:ext cx="260058" cy="474521"/>
          </a:xfrm>
          <a:prstGeom prst="downArrow">
            <a:avLst>
              <a:gd name="adj1" fmla="val 50000"/>
              <a:gd name="adj2" fmla="val 28024"/>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1E3111F2-00C6-4D8C-B584-77B92646F6AE}"/>
              </a:ext>
            </a:extLst>
          </p:cNvPr>
          <p:cNvSpPr txBox="1"/>
          <p:nvPr/>
        </p:nvSpPr>
        <p:spPr>
          <a:xfrm>
            <a:off x="415692" y="4998660"/>
            <a:ext cx="4278474" cy="1569660"/>
          </a:xfrm>
          <a:prstGeom prst="rect">
            <a:avLst/>
          </a:prstGeom>
          <a:noFill/>
          <a:ln w="38100">
            <a:solidFill>
              <a:srgbClr val="00B0F0"/>
            </a:solidFill>
          </a:ln>
        </p:spPr>
        <p:txBody>
          <a:bodyPr wrap="square" rtlCol="0">
            <a:spAutoFit/>
          </a:bodyPr>
          <a:lstStyle/>
          <a:p>
            <a:pPr algn="ctr"/>
            <a:r>
              <a:rPr kumimoji="1" lang="ja-JP" altLang="en-US" sz="2400" dirty="0">
                <a:latin typeface="Century" panose="02040604050505020304" pitchFamily="18" charset="0"/>
                <a:ea typeface="ＭＳ ゴシック" panose="020B0609070205080204" pitchFamily="49" charset="-128"/>
              </a:rPr>
              <a:t>　見たい組み合わせを選び、全国か都道府県別かを</a:t>
            </a:r>
            <a:endParaRPr kumimoji="1" lang="en-US" altLang="ja-JP" sz="2400" dirty="0">
              <a:latin typeface="Century" panose="02040604050505020304" pitchFamily="18" charset="0"/>
              <a:ea typeface="ＭＳ ゴシック" panose="020B0609070205080204" pitchFamily="49" charset="-128"/>
            </a:endParaRPr>
          </a:p>
          <a:p>
            <a:pPr algn="ctr"/>
            <a:r>
              <a:rPr kumimoji="1" lang="ja-JP" altLang="en-US" sz="2400" dirty="0">
                <a:latin typeface="Century" panose="02040604050505020304" pitchFamily="18" charset="0"/>
                <a:ea typeface="ＭＳ ゴシック" panose="020B0609070205080204" pitchFamily="49" charset="-128"/>
              </a:rPr>
              <a:t>選択後にエクセル表を</a:t>
            </a:r>
            <a:endParaRPr kumimoji="1" lang="en-US" altLang="ja-JP" sz="2400" dirty="0">
              <a:latin typeface="Century" panose="02040604050505020304" pitchFamily="18" charset="0"/>
              <a:ea typeface="ＭＳ ゴシック" panose="020B0609070205080204" pitchFamily="49" charset="-128"/>
            </a:endParaRPr>
          </a:p>
          <a:p>
            <a:pPr algn="ctr"/>
            <a:r>
              <a:rPr kumimoji="1" lang="ja-JP" altLang="en-US" sz="2400" dirty="0">
                <a:latin typeface="Century" panose="02040604050505020304" pitchFamily="18" charset="0"/>
                <a:ea typeface="ＭＳ ゴシック" panose="020B0609070205080204" pitchFamily="49" charset="-128"/>
              </a:rPr>
              <a:t>ダウンロード</a:t>
            </a:r>
          </a:p>
        </p:txBody>
      </p:sp>
      <p:pic>
        <p:nvPicPr>
          <p:cNvPr id="22" name="図 21">
            <a:extLst>
              <a:ext uri="{FF2B5EF4-FFF2-40B4-BE49-F238E27FC236}">
                <a16:creationId xmlns:a16="http://schemas.microsoft.com/office/drawing/2014/main" id="{DFD5543F-9AA7-40D6-9799-AD762E536D14}"/>
              </a:ext>
            </a:extLst>
          </p:cNvPr>
          <p:cNvPicPr>
            <a:picLocks noChangeAspect="1"/>
          </p:cNvPicPr>
          <p:nvPr/>
        </p:nvPicPr>
        <p:blipFill>
          <a:blip r:embed="rId4"/>
          <a:stretch>
            <a:fillRect/>
          </a:stretch>
        </p:blipFill>
        <p:spPr>
          <a:xfrm>
            <a:off x="6605505" y="2332542"/>
            <a:ext cx="451407" cy="646332"/>
          </a:xfrm>
          <a:prstGeom prst="rect">
            <a:avLst/>
          </a:prstGeom>
        </p:spPr>
      </p:pic>
      <p:pic>
        <p:nvPicPr>
          <p:cNvPr id="23" name="図 22">
            <a:extLst>
              <a:ext uri="{FF2B5EF4-FFF2-40B4-BE49-F238E27FC236}">
                <a16:creationId xmlns:a16="http://schemas.microsoft.com/office/drawing/2014/main" id="{807B5173-E1C7-4704-B00A-5819BFA649BA}"/>
              </a:ext>
            </a:extLst>
          </p:cNvPr>
          <p:cNvPicPr>
            <a:picLocks noChangeAspect="1"/>
          </p:cNvPicPr>
          <p:nvPr/>
        </p:nvPicPr>
        <p:blipFill>
          <a:blip r:embed="rId4"/>
          <a:stretch>
            <a:fillRect/>
          </a:stretch>
        </p:blipFill>
        <p:spPr>
          <a:xfrm>
            <a:off x="9897113" y="6058642"/>
            <a:ext cx="451407" cy="646332"/>
          </a:xfrm>
          <a:prstGeom prst="rect">
            <a:avLst/>
          </a:prstGeom>
        </p:spPr>
      </p:pic>
      <p:sp>
        <p:nvSpPr>
          <p:cNvPr id="24" name="楕円 23">
            <a:extLst>
              <a:ext uri="{FF2B5EF4-FFF2-40B4-BE49-F238E27FC236}">
                <a16:creationId xmlns:a16="http://schemas.microsoft.com/office/drawing/2014/main" id="{76212801-7805-4562-9A07-9C41BCCC2AD8}"/>
              </a:ext>
            </a:extLst>
          </p:cNvPr>
          <p:cNvSpPr/>
          <p:nvPr/>
        </p:nvSpPr>
        <p:spPr>
          <a:xfrm>
            <a:off x="6983888" y="2191245"/>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1</a:t>
            </a:r>
            <a:endParaRPr kumimoji="1" lang="ja-JP" altLang="en-US" dirty="0">
              <a:solidFill>
                <a:schemeClr val="tx1"/>
              </a:solidFill>
            </a:endParaRPr>
          </a:p>
        </p:txBody>
      </p:sp>
      <p:sp>
        <p:nvSpPr>
          <p:cNvPr id="25" name="楕円 24">
            <a:extLst>
              <a:ext uri="{FF2B5EF4-FFF2-40B4-BE49-F238E27FC236}">
                <a16:creationId xmlns:a16="http://schemas.microsoft.com/office/drawing/2014/main" id="{B306BC81-A9BB-4410-8D8D-B18F5FDDE3AC}"/>
              </a:ext>
            </a:extLst>
          </p:cNvPr>
          <p:cNvSpPr/>
          <p:nvPr/>
        </p:nvSpPr>
        <p:spPr>
          <a:xfrm>
            <a:off x="10274243" y="5942572"/>
            <a:ext cx="327170" cy="3271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2</a:t>
            </a:r>
            <a:endParaRPr kumimoji="1" lang="ja-JP" altLang="en-US" dirty="0">
              <a:solidFill>
                <a:schemeClr val="tx1"/>
              </a:solidFill>
            </a:endParaRPr>
          </a:p>
        </p:txBody>
      </p:sp>
    </p:spTree>
    <p:extLst>
      <p:ext uri="{BB962C8B-B14F-4D97-AF65-F5344CB8AC3E}">
        <p14:creationId xmlns:p14="http://schemas.microsoft.com/office/powerpoint/2010/main" val="3920740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FF97C68-A198-4282-98C8-8A19A4CB69FA}"/>
              </a:ext>
            </a:extLst>
          </p:cNvPr>
          <p:cNvPicPr>
            <a:picLocks noChangeAspect="1"/>
          </p:cNvPicPr>
          <p:nvPr/>
        </p:nvPicPr>
        <p:blipFill>
          <a:blip r:embed="rId2"/>
          <a:stretch>
            <a:fillRect/>
          </a:stretch>
        </p:blipFill>
        <p:spPr>
          <a:xfrm>
            <a:off x="1550230" y="682396"/>
            <a:ext cx="9338947" cy="5977440"/>
          </a:xfrm>
          <a:prstGeom prst="rect">
            <a:avLst/>
          </a:prstGeom>
        </p:spPr>
      </p:pic>
      <p:sp>
        <p:nvSpPr>
          <p:cNvPr id="5" name="テキスト ボックス 4">
            <a:extLst>
              <a:ext uri="{FF2B5EF4-FFF2-40B4-BE49-F238E27FC236}">
                <a16:creationId xmlns:a16="http://schemas.microsoft.com/office/drawing/2014/main" id="{C142FD74-5745-466A-BB77-54DBC18F0B90}"/>
              </a:ext>
            </a:extLst>
          </p:cNvPr>
          <p:cNvSpPr txBox="1"/>
          <p:nvPr/>
        </p:nvSpPr>
        <p:spPr>
          <a:xfrm>
            <a:off x="8113072" y="6446961"/>
            <a:ext cx="2884714"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
        <p:nvSpPr>
          <p:cNvPr id="6" name="テキスト ボックス 5">
            <a:extLst>
              <a:ext uri="{FF2B5EF4-FFF2-40B4-BE49-F238E27FC236}">
                <a16:creationId xmlns:a16="http://schemas.microsoft.com/office/drawing/2014/main" id="{DC207B3F-6AA3-4077-B851-81116D9D2164}"/>
              </a:ext>
            </a:extLst>
          </p:cNvPr>
          <p:cNvSpPr txBox="1"/>
          <p:nvPr/>
        </p:nvSpPr>
        <p:spPr>
          <a:xfrm>
            <a:off x="128588" y="191791"/>
            <a:ext cx="5024437"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在院患者に関するクロス集計</a:t>
            </a:r>
            <a:r>
              <a:rPr kumimoji="1" lang="en-US" altLang="ja-JP" sz="2600" dirty="0">
                <a:latin typeface="Century" panose="02040604050505020304" pitchFamily="18" charset="0"/>
                <a:ea typeface="ＭＳ ゴシック" panose="020B0609070205080204" pitchFamily="49" charset="-128"/>
              </a:rPr>
              <a:t>1</a:t>
            </a:r>
            <a:endParaRPr kumimoji="1" lang="ja-JP" altLang="en-US" sz="2600" dirty="0">
              <a:latin typeface="Century" panose="02040604050505020304" pitchFamily="18" charset="0"/>
              <a:ea typeface="ＭＳ ゴシック" panose="020B0609070205080204" pitchFamily="49" charset="-128"/>
            </a:endParaRPr>
          </a:p>
        </p:txBody>
      </p:sp>
      <p:sp>
        <p:nvSpPr>
          <p:cNvPr id="2" name="スライド番号プレースホルダー 1">
            <a:extLst>
              <a:ext uri="{FF2B5EF4-FFF2-40B4-BE49-F238E27FC236}">
                <a16:creationId xmlns:a16="http://schemas.microsoft.com/office/drawing/2014/main" id="{56FB5C11-8E0D-4D32-8BDB-A4D35D223E02}"/>
              </a:ext>
            </a:extLst>
          </p:cNvPr>
          <p:cNvSpPr>
            <a:spLocks noGrp="1"/>
          </p:cNvSpPr>
          <p:nvPr>
            <p:ph type="sldNum" sz="quarter" idx="12"/>
          </p:nvPr>
        </p:nvSpPr>
        <p:spPr/>
        <p:txBody>
          <a:bodyPr/>
          <a:lstStyle/>
          <a:p>
            <a:fld id="{F2F7D6C3-A283-4D70-9B85-257533DFC2FA}" type="slidenum">
              <a:rPr kumimoji="1" lang="ja-JP" altLang="en-US" smtClean="0"/>
              <a:t>33</a:t>
            </a:fld>
            <a:endParaRPr kumimoji="1" lang="ja-JP" altLang="en-US"/>
          </a:p>
        </p:txBody>
      </p:sp>
    </p:spTree>
    <p:extLst>
      <p:ext uri="{BB962C8B-B14F-4D97-AF65-F5344CB8AC3E}">
        <p14:creationId xmlns:p14="http://schemas.microsoft.com/office/powerpoint/2010/main" val="27832868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C207B3F-6AA3-4077-B851-81116D9D2164}"/>
              </a:ext>
            </a:extLst>
          </p:cNvPr>
          <p:cNvSpPr txBox="1"/>
          <p:nvPr/>
        </p:nvSpPr>
        <p:spPr>
          <a:xfrm>
            <a:off x="128588" y="191791"/>
            <a:ext cx="5024437" cy="492443"/>
          </a:xfrm>
          <a:prstGeom prst="rect">
            <a:avLst/>
          </a:prstGeom>
          <a:noFill/>
          <a:ln w="38100">
            <a:no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在院患者に関するクロス集計</a:t>
            </a:r>
            <a:r>
              <a:rPr kumimoji="1" lang="en-US" altLang="ja-JP" sz="2600" dirty="0">
                <a:latin typeface="Century" panose="02040604050505020304" pitchFamily="18" charset="0"/>
                <a:ea typeface="ＭＳ ゴシック" panose="020B0609070205080204" pitchFamily="49" charset="-128"/>
              </a:rPr>
              <a:t>2</a:t>
            </a:r>
            <a:endParaRPr kumimoji="1" lang="ja-JP" altLang="en-US" sz="2600" dirty="0">
              <a:latin typeface="Century" panose="02040604050505020304" pitchFamily="18" charset="0"/>
              <a:ea typeface="ＭＳ ゴシック" panose="020B0609070205080204" pitchFamily="49" charset="-128"/>
            </a:endParaRPr>
          </a:p>
        </p:txBody>
      </p:sp>
      <p:pic>
        <p:nvPicPr>
          <p:cNvPr id="2" name="図 1">
            <a:extLst>
              <a:ext uri="{FF2B5EF4-FFF2-40B4-BE49-F238E27FC236}">
                <a16:creationId xmlns:a16="http://schemas.microsoft.com/office/drawing/2014/main" id="{B55EF2FB-18C8-4887-B248-1AC6E665B020}"/>
              </a:ext>
            </a:extLst>
          </p:cNvPr>
          <p:cNvPicPr>
            <a:picLocks noChangeAspect="1"/>
          </p:cNvPicPr>
          <p:nvPr/>
        </p:nvPicPr>
        <p:blipFill rotWithShape="1">
          <a:blip r:embed="rId2"/>
          <a:srcRect r="2832" b="1629"/>
          <a:stretch/>
        </p:blipFill>
        <p:spPr>
          <a:xfrm>
            <a:off x="1996580" y="600257"/>
            <a:ext cx="7525445" cy="6121267"/>
          </a:xfrm>
          <a:prstGeom prst="rect">
            <a:avLst/>
          </a:prstGeom>
        </p:spPr>
      </p:pic>
      <p:sp>
        <p:nvSpPr>
          <p:cNvPr id="3" name="スライド番号プレースホルダー 2">
            <a:extLst>
              <a:ext uri="{FF2B5EF4-FFF2-40B4-BE49-F238E27FC236}">
                <a16:creationId xmlns:a16="http://schemas.microsoft.com/office/drawing/2014/main" id="{8D58CF14-D00A-4A20-8D67-83D939CF9C2D}"/>
              </a:ext>
            </a:extLst>
          </p:cNvPr>
          <p:cNvSpPr>
            <a:spLocks noGrp="1"/>
          </p:cNvSpPr>
          <p:nvPr>
            <p:ph type="sldNum" sz="quarter" idx="12"/>
          </p:nvPr>
        </p:nvSpPr>
        <p:spPr>
          <a:xfrm>
            <a:off x="8610601" y="6356400"/>
            <a:ext cx="2743200" cy="365125"/>
          </a:xfrm>
        </p:spPr>
        <p:txBody>
          <a:bodyPr/>
          <a:lstStyle/>
          <a:p>
            <a:fld id="{F2F7D6C3-A283-4D70-9B85-257533DFC2FA}" type="slidenum">
              <a:rPr kumimoji="1" lang="ja-JP" altLang="en-US" smtClean="0"/>
              <a:t>34</a:t>
            </a:fld>
            <a:endParaRPr kumimoji="1" lang="ja-JP" altLang="en-US" dirty="0"/>
          </a:p>
        </p:txBody>
      </p:sp>
      <p:sp>
        <p:nvSpPr>
          <p:cNvPr id="5" name="テキスト ボックス 4">
            <a:extLst>
              <a:ext uri="{FF2B5EF4-FFF2-40B4-BE49-F238E27FC236}">
                <a16:creationId xmlns:a16="http://schemas.microsoft.com/office/drawing/2014/main" id="{C142FD74-5745-466A-BB77-54DBC18F0B90}"/>
              </a:ext>
            </a:extLst>
          </p:cNvPr>
          <p:cNvSpPr txBox="1"/>
          <p:nvPr/>
        </p:nvSpPr>
        <p:spPr>
          <a:xfrm>
            <a:off x="8395996" y="6497023"/>
            <a:ext cx="2884714" cy="276999"/>
          </a:xfrm>
          <a:prstGeom prst="rect">
            <a:avLst/>
          </a:prstGeom>
          <a:noFill/>
        </p:spPr>
        <p:txBody>
          <a:bodyPr wrap="square" rtlCol="0">
            <a:spAutoFit/>
          </a:bodyPr>
          <a:lstStyle/>
          <a:p>
            <a:r>
              <a:rPr lang="ja-JP" altLang="en-US" sz="1200" dirty="0"/>
              <a:t>平成</a:t>
            </a:r>
            <a:r>
              <a:rPr lang="en-US" altLang="ja-JP" sz="1200" dirty="0"/>
              <a:t>30</a:t>
            </a:r>
            <a:r>
              <a:rPr lang="ja-JP" altLang="en-US" sz="1200" dirty="0"/>
              <a:t>年度精神保健福祉資料　</a:t>
            </a:r>
            <a:r>
              <a:rPr lang="en-US" altLang="ja-JP" sz="1200" dirty="0"/>
              <a:t>NCNP</a:t>
            </a:r>
            <a:endParaRPr kumimoji="1" lang="ja-JP" altLang="en-US" sz="1200" dirty="0"/>
          </a:p>
        </p:txBody>
      </p:sp>
    </p:spTree>
    <p:extLst>
      <p:ext uri="{BB962C8B-B14F-4D97-AF65-F5344CB8AC3E}">
        <p14:creationId xmlns:p14="http://schemas.microsoft.com/office/powerpoint/2010/main" val="715286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7BE603-A112-4A61-AB0F-C51A7EAC3B0E}"/>
              </a:ext>
            </a:extLst>
          </p:cNvPr>
          <p:cNvSpPr>
            <a:spLocks noGrp="1"/>
          </p:cNvSpPr>
          <p:nvPr>
            <p:ph type="ctrTitle"/>
          </p:nvPr>
        </p:nvSpPr>
        <p:spPr>
          <a:xfrm>
            <a:off x="251670" y="2670626"/>
            <a:ext cx="8092580" cy="758374"/>
          </a:xfrm>
        </p:spPr>
        <p:txBody>
          <a:bodyPr>
            <a:normAutofit/>
          </a:bodyPr>
          <a:lstStyle/>
          <a:p>
            <a:r>
              <a:rPr kumimoji="1" lang="ja-JP" altLang="en-US" sz="4000" dirty="0"/>
              <a:t>医療の高度化を地域包括ケアで考える</a:t>
            </a:r>
          </a:p>
        </p:txBody>
      </p:sp>
    </p:spTree>
    <p:extLst>
      <p:ext uri="{BB962C8B-B14F-4D97-AF65-F5344CB8AC3E}">
        <p14:creationId xmlns:p14="http://schemas.microsoft.com/office/powerpoint/2010/main" val="31880891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テキスト ボックス 74"/>
          <p:cNvSpPr txBox="1"/>
          <p:nvPr/>
        </p:nvSpPr>
        <p:spPr>
          <a:xfrm>
            <a:off x="1141852" y="620689"/>
            <a:ext cx="9777536" cy="1200329"/>
          </a:xfrm>
          <a:prstGeom prst="rect">
            <a:avLst/>
          </a:prstGeom>
          <a:noFill/>
          <a:ln>
            <a:solidFill>
              <a:schemeClr val="tx2"/>
            </a:solidFill>
          </a:ln>
        </p:spPr>
        <p:txBody>
          <a:bodyPr wrap="square" rtlCol="0">
            <a:spAutoFit/>
          </a:bodyPr>
          <a:lstStyle/>
          <a:p>
            <a:pPr marL="180000" indent="-457200"/>
            <a:r>
              <a:rPr lang="ja-JP" altLang="en-US" sz="1200" dirty="0">
                <a:solidFill>
                  <a:prstClr val="black"/>
                </a:solidFill>
              </a:rPr>
              <a:t>○　精神障害者が、地域の一員として安心して自分らしい暮らしをすることができるよう、精神障害にも対応した地域包括ケアシステムの構築を進める必要がある。</a:t>
            </a:r>
            <a:endParaRPr lang="en-US" altLang="ja-JP" sz="1200" dirty="0">
              <a:solidFill>
                <a:prstClr val="black"/>
              </a:solidFill>
            </a:endParaRPr>
          </a:p>
          <a:p>
            <a:pPr marL="180000" indent="-457200"/>
            <a:r>
              <a:rPr lang="ja-JP" altLang="en-US" sz="1200" dirty="0">
                <a:solidFill>
                  <a:prstClr val="black"/>
                </a:solidFill>
              </a:rPr>
              <a:t>○　</a:t>
            </a:r>
            <a:r>
              <a:rPr lang="en-US" altLang="ja-JP" sz="1200" dirty="0">
                <a:solidFill>
                  <a:prstClr val="black"/>
                </a:solidFill>
                <a:latin typeface="+mn-ea"/>
              </a:rPr>
              <a:t>2020</a:t>
            </a:r>
            <a:r>
              <a:rPr lang="ja-JP" altLang="en-US" sz="1200" dirty="0">
                <a:solidFill>
                  <a:prstClr val="black"/>
                </a:solidFill>
                <a:latin typeface="+mn-ea"/>
              </a:rPr>
              <a:t>度末、</a:t>
            </a:r>
            <a:r>
              <a:rPr lang="en-US" altLang="ja-JP" sz="1200" dirty="0">
                <a:solidFill>
                  <a:prstClr val="black"/>
                </a:solidFill>
                <a:latin typeface="+mn-ea"/>
              </a:rPr>
              <a:t>2024</a:t>
            </a:r>
            <a:r>
              <a:rPr lang="ja-JP" altLang="ja-JP" sz="1200" dirty="0">
                <a:solidFill>
                  <a:prstClr val="black"/>
                </a:solidFill>
                <a:latin typeface="+mn-ea"/>
              </a:rPr>
              <a:t>年</a:t>
            </a:r>
            <a:r>
              <a:rPr lang="ja-JP" altLang="en-US" sz="1200" dirty="0">
                <a:solidFill>
                  <a:prstClr val="black"/>
                </a:solidFill>
                <a:latin typeface="+mn-ea"/>
              </a:rPr>
              <a:t>度末</a:t>
            </a:r>
            <a:r>
              <a:rPr lang="ja-JP" altLang="ja-JP" sz="1200" dirty="0">
                <a:solidFill>
                  <a:prstClr val="black"/>
                </a:solidFill>
                <a:latin typeface="+mn-ea"/>
              </a:rPr>
              <a:t>の精神病床</a:t>
            </a:r>
            <a:r>
              <a:rPr lang="ja-JP" altLang="ja-JP" sz="1200" dirty="0">
                <a:solidFill>
                  <a:prstClr val="black"/>
                </a:solidFill>
              </a:rPr>
              <a:t>における入院需要（患者数）及び、地域移行に伴う基盤整備量（利用者数）の目標を明確にした上で、</a:t>
            </a:r>
            <a:r>
              <a:rPr lang="ja-JP" altLang="en-US" sz="1200" dirty="0">
                <a:solidFill>
                  <a:prstClr val="black"/>
                </a:solidFill>
              </a:rPr>
              <a:t>障害福祉計画等と整合性を図りながら地域の精神保健医療福祉体制の</a:t>
            </a:r>
            <a:r>
              <a:rPr lang="ja-JP" altLang="ja-JP" sz="1200" dirty="0">
                <a:solidFill>
                  <a:prstClr val="black"/>
                </a:solidFill>
              </a:rPr>
              <a:t>基盤整備を推し進める</a:t>
            </a:r>
            <a:r>
              <a:rPr lang="ja-JP" altLang="en-US" sz="1200" dirty="0">
                <a:solidFill>
                  <a:prstClr val="black"/>
                </a:solidFill>
              </a:rPr>
              <a:t>必要がある。</a:t>
            </a:r>
            <a:endParaRPr lang="en-US" altLang="ja-JP" sz="1200" dirty="0">
              <a:solidFill>
                <a:prstClr val="black"/>
              </a:solidFill>
            </a:endParaRPr>
          </a:p>
          <a:p>
            <a:pPr marL="180000" indent="-457200"/>
            <a:r>
              <a:rPr lang="ja-JP" altLang="ja-JP" sz="1200" dirty="0">
                <a:solidFill>
                  <a:prstClr val="black"/>
                </a:solidFill>
              </a:rPr>
              <a:t>○</a:t>
            </a:r>
            <a:r>
              <a:rPr lang="ja-JP" altLang="en-US" sz="1200" dirty="0">
                <a:solidFill>
                  <a:prstClr val="black"/>
                </a:solidFill>
              </a:rPr>
              <a:t>　</a:t>
            </a:r>
            <a:r>
              <a:rPr lang="ja-JP" altLang="ja-JP" sz="1200" dirty="0">
                <a:solidFill>
                  <a:prstClr val="black"/>
                </a:solidFill>
              </a:rPr>
              <a:t>統合失調症、うつ病・躁うつ病、認知症、児童・思春期精神疾患、依存症などの多様な精神疾患等</a:t>
            </a:r>
            <a:r>
              <a:rPr lang="ja-JP" altLang="en-US" sz="1200" dirty="0">
                <a:solidFill>
                  <a:prstClr val="black"/>
                </a:solidFill>
              </a:rPr>
              <a:t>ごとに医療機能の役割分担を整理し、相互の連携を推進するとともに、患者本位の医療を実現していけるよう、各医療機関の医療機能を明確化する必要がある。</a:t>
            </a:r>
            <a:endParaRPr lang="en-US" altLang="ja-JP" sz="1200" dirty="0">
              <a:solidFill>
                <a:prstClr val="black"/>
              </a:solidFill>
            </a:endParaRPr>
          </a:p>
        </p:txBody>
      </p:sp>
      <p:sp>
        <p:nvSpPr>
          <p:cNvPr id="76" name="正方形/長方形 75"/>
          <p:cNvSpPr/>
          <p:nvPr/>
        </p:nvSpPr>
        <p:spPr>
          <a:xfrm>
            <a:off x="1141852" y="4281"/>
            <a:ext cx="9906000" cy="396000"/>
          </a:xfrm>
          <a:prstGeom prst="rect">
            <a:avLst/>
          </a:prstGeom>
          <a:solidFill>
            <a:srgbClr val="FFC000"/>
          </a:soli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ja-JP" altLang="en-US" sz="2400" dirty="0">
                <a:solidFill>
                  <a:schemeClr val="bg1"/>
                </a:solidFill>
              </a:rPr>
              <a:t>精神疾患の医療体制の構築（第</a:t>
            </a:r>
            <a:r>
              <a:rPr lang="en-US" altLang="ja-JP" sz="2400" dirty="0">
                <a:solidFill>
                  <a:schemeClr val="bg1"/>
                </a:solidFill>
              </a:rPr>
              <a:t>7</a:t>
            </a:r>
            <a:r>
              <a:rPr lang="ja-JP" altLang="en-US" sz="2400" dirty="0">
                <a:solidFill>
                  <a:schemeClr val="bg1"/>
                </a:solidFill>
              </a:rPr>
              <a:t>次医療計画）について</a:t>
            </a:r>
          </a:p>
        </p:txBody>
      </p:sp>
      <p:sp>
        <p:nvSpPr>
          <p:cNvPr id="79" name="二等辺三角形 78"/>
          <p:cNvSpPr/>
          <p:nvPr/>
        </p:nvSpPr>
        <p:spPr bwMode="auto">
          <a:xfrm>
            <a:off x="6168000" y="4375892"/>
            <a:ext cx="4608512" cy="390525"/>
          </a:xfrm>
          <a:prstGeom prst="triangl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endParaRPr kumimoji="0" lang="en-US" altLang="ja-JP" sz="1100" kern="0" dirty="0">
              <a:solidFill>
                <a:prstClr val="black"/>
              </a:solidFill>
              <a:latin typeface="HG丸ｺﾞｼｯｸM-PRO" pitchFamily="50" charset="-128"/>
              <a:ea typeface="HG丸ｺﾞｼｯｸM-PRO" pitchFamily="50" charset="-128"/>
            </a:endParaRPr>
          </a:p>
          <a:p>
            <a:pPr algn="ctr">
              <a:defRPr/>
            </a:pPr>
            <a:r>
              <a:rPr kumimoji="0" lang="ja-JP" altLang="en-US" sz="1100" kern="0" dirty="0">
                <a:solidFill>
                  <a:prstClr val="black"/>
                </a:solidFill>
                <a:latin typeface="HG丸ｺﾞｼｯｸM-PRO" pitchFamily="50" charset="-128"/>
                <a:ea typeface="HG丸ｺﾞｼｯｸM-PRO" pitchFamily="50" charset="-128"/>
              </a:rPr>
              <a:t>バックアップ</a:t>
            </a:r>
            <a:endParaRPr kumimoji="0" lang="en-US" altLang="ja-JP" sz="1100" kern="0" dirty="0">
              <a:solidFill>
                <a:prstClr val="black"/>
              </a:solidFill>
              <a:latin typeface="HG丸ｺﾞｼｯｸM-PRO" pitchFamily="50" charset="-128"/>
              <a:ea typeface="HG丸ｺﾞｼｯｸM-PRO" pitchFamily="50" charset="-128"/>
            </a:endParaRPr>
          </a:p>
        </p:txBody>
      </p:sp>
      <p:sp>
        <p:nvSpPr>
          <p:cNvPr id="80" name="正方形/長方形 79"/>
          <p:cNvSpPr/>
          <p:nvPr/>
        </p:nvSpPr>
        <p:spPr>
          <a:xfrm>
            <a:off x="6096000" y="2245352"/>
            <a:ext cx="4824536" cy="44878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1" name="角丸四角形 5"/>
          <p:cNvSpPr/>
          <p:nvPr/>
        </p:nvSpPr>
        <p:spPr bwMode="auto">
          <a:xfrm>
            <a:off x="6131996" y="4813004"/>
            <a:ext cx="4680520" cy="1188778"/>
          </a:xfrm>
          <a:prstGeom prst="roundRect">
            <a:avLst>
              <a:gd name="adj" fmla="val 8523"/>
            </a:avLst>
          </a:prstGeom>
          <a:solidFill>
            <a:srgbClr val="FFFF99"/>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a:p>
            <a:pPr algn="ctr">
              <a:defRPr/>
            </a:pPr>
            <a:endParaRPr kumimoji="0" lang="en-US" altLang="ja-JP" sz="1200" kern="0" dirty="0">
              <a:solidFill>
                <a:prstClr val="black"/>
              </a:solidFill>
              <a:latin typeface="HG丸ｺﾞｼｯｸM-PRO" pitchFamily="50" charset="-128"/>
              <a:ea typeface="HG丸ｺﾞｼｯｸM-PRO" pitchFamily="50" charset="-128"/>
            </a:endParaRPr>
          </a:p>
        </p:txBody>
      </p:sp>
      <p:sp>
        <p:nvSpPr>
          <p:cNvPr id="82" name="円/楕円 21"/>
          <p:cNvSpPr/>
          <p:nvPr/>
        </p:nvSpPr>
        <p:spPr bwMode="auto">
          <a:xfrm>
            <a:off x="6157075" y="2727238"/>
            <a:ext cx="4619447" cy="1335211"/>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kumimoji="0" lang="en-US" altLang="ja-JP" kern="0" dirty="0">
              <a:solidFill>
                <a:prstClr val="black"/>
              </a:solidFill>
              <a:latin typeface="HG丸ｺﾞｼｯｸM-PRO" pitchFamily="50" charset="-128"/>
              <a:ea typeface="HG丸ｺﾞｼｯｸM-PRO" pitchFamily="50" charset="-128"/>
            </a:endParaRPr>
          </a:p>
          <a:p>
            <a:pPr algn="ctr">
              <a:defRPr/>
            </a:pPr>
            <a:endParaRPr kumimoji="0" lang="en-US" altLang="ja-JP" kern="0" dirty="0">
              <a:solidFill>
                <a:prstClr val="black"/>
              </a:solidFill>
              <a:latin typeface="HG丸ｺﾞｼｯｸM-PRO" pitchFamily="50" charset="-128"/>
              <a:ea typeface="HG丸ｺﾞｼｯｸM-PRO" pitchFamily="50" charset="-128"/>
            </a:endParaRPr>
          </a:p>
          <a:p>
            <a:pPr algn="ctr">
              <a:defRPr/>
            </a:pPr>
            <a:endParaRPr kumimoji="0" lang="en-US" altLang="ja-JP" kern="0" dirty="0">
              <a:solidFill>
                <a:prstClr val="black"/>
              </a:solidFill>
              <a:latin typeface="HG丸ｺﾞｼｯｸM-PRO" pitchFamily="50" charset="-128"/>
              <a:ea typeface="HG丸ｺﾞｼｯｸM-PRO" pitchFamily="50" charset="-128"/>
            </a:endParaRPr>
          </a:p>
          <a:p>
            <a:pPr algn="ctr">
              <a:defRPr/>
            </a:pPr>
            <a:r>
              <a:rPr kumimoji="0" lang="ja-JP" altLang="en-US" b="1" kern="0" dirty="0">
                <a:solidFill>
                  <a:prstClr val="black"/>
                </a:solidFill>
                <a:latin typeface="HG丸ｺﾞｼｯｸM-PRO" pitchFamily="50" charset="-128"/>
                <a:ea typeface="HG丸ｺﾞｼｯｸM-PRO" pitchFamily="50" charset="-128"/>
              </a:rPr>
              <a:t>精神医療圏</a:t>
            </a:r>
            <a:r>
              <a:rPr kumimoji="0" lang="en-US" altLang="ja-JP" sz="1600" kern="0" baseline="30000" dirty="0">
                <a:solidFill>
                  <a:prstClr val="black"/>
                </a:solidFill>
                <a:latin typeface="HG丸ｺﾞｼｯｸM-PRO" pitchFamily="50" charset="-128"/>
                <a:ea typeface="HG丸ｺﾞｼｯｸM-PRO" pitchFamily="50" charset="-128"/>
              </a:rPr>
              <a:t>※1</a:t>
            </a:r>
            <a:endParaRPr kumimoji="0" lang="en-US" altLang="ja-JP"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8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8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8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8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12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12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1200" kern="0" baseline="30000" dirty="0">
              <a:solidFill>
                <a:prstClr val="black"/>
              </a:solidFill>
              <a:latin typeface="HG丸ｺﾞｼｯｸM-PRO" pitchFamily="50" charset="-128"/>
              <a:ea typeface="HG丸ｺﾞｼｯｸM-PRO" pitchFamily="50" charset="-128"/>
            </a:endParaRPr>
          </a:p>
          <a:p>
            <a:pPr algn="ctr">
              <a:defRPr/>
            </a:pPr>
            <a:endParaRPr kumimoji="0" lang="en-US" altLang="ja-JP" sz="1200" kern="0" baseline="30000" dirty="0">
              <a:solidFill>
                <a:prstClr val="black"/>
              </a:solidFill>
              <a:latin typeface="HG丸ｺﾞｼｯｸM-PRO" pitchFamily="50" charset="-128"/>
              <a:ea typeface="HG丸ｺﾞｼｯｸM-PRO" pitchFamily="50" charset="-128"/>
            </a:endParaRPr>
          </a:p>
          <a:p>
            <a:pPr algn="ctr">
              <a:defRPr/>
            </a:pPr>
            <a:endParaRPr kumimoji="0" lang="ja-JP" altLang="en-US" kern="0" baseline="30000" dirty="0">
              <a:solidFill>
                <a:prstClr val="black"/>
              </a:solidFill>
              <a:latin typeface="HG丸ｺﾞｼｯｸM-PRO" pitchFamily="50" charset="-128"/>
              <a:ea typeface="HG丸ｺﾞｼｯｸM-PRO" pitchFamily="50" charset="-128"/>
            </a:endParaRPr>
          </a:p>
        </p:txBody>
      </p:sp>
      <p:sp>
        <p:nvSpPr>
          <p:cNvPr id="83" name="角丸四角形 82"/>
          <p:cNvSpPr/>
          <p:nvPr/>
        </p:nvSpPr>
        <p:spPr>
          <a:xfrm>
            <a:off x="6146092" y="2478292"/>
            <a:ext cx="2470191" cy="545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多様な精神疾患等ごとに</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地域精神科医療提供機能を担う</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医療機関</a:t>
            </a:r>
          </a:p>
        </p:txBody>
      </p:sp>
      <p:sp>
        <p:nvSpPr>
          <p:cNvPr id="87" name="角丸四角形 46"/>
          <p:cNvSpPr/>
          <p:nvPr/>
        </p:nvSpPr>
        <p:spPr>
          <a:xfrm>
            <a:off x="6146248" y="3787399"/>
            <a:ext cx="2470191" cy="546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多様な精神疾患等ごとに</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地域連携拠点機能を担う</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医療機関</a:t>
            </a:r>
          </a:p>
        </p:txBody>
      </p:sp>
      <p:sp>
        <p:nvSpPr>
          <p:cNvPr id="90" name="角丸四角形 46"/>
          <p:cNvSpPr/>
          <p:nvPr/>
        </p:nvSpPr>
        <p:spPr>
          <a:xfrm>
            <a:off x="8760308" y="2478292"/>
            <a:ext cx="1246055" cy="545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その他の</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医療機関</a:t>
            </a:r>
          </a:p>
        </p:txBody>
      </p:sp>
      <p:sp>
        <p:nvSpPr>
          <p:cNvPr id="91" name="角丸四角形 46"/>
          <p:cNvSpPr/>
          <p:nvPr/>
        </p:nvSpPr>
        <p:spPr>
          <a:xfrm>
            <a:off x="10128486" y="2853450"/>
            <a:ext cx="726447" cy="412516"/>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市町村</a:t>
            </a:r>
          </a:p>
        </p:txBody>
      </p:sp>
      <p:sp>
        <p:nvSpPr>
          <p:cNvPr id="92" name="角丸四角形 46"/>
          <p:cNvSpPr/>
          <p:nvPr/>
        </p:nvSpPr>
        <p:spPr>
          <a:xfrm>
            <a:off x="8782211" y="3787399"/>
            <a:ext cx="1246055" cy="546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保健所</a:t>
            </a:r>
          </a:p>
        </p:txBody>
      </p:sp>
      <p:sp>
        <p:nvSpPr>
          <p:cNvPr id="93" name="角丸四角形 46"/>
          <p:cNvSpPr/>
          <p:nvPr/>
        </p:nvSpPr>
        <p:spPr>
          <a:xfrm>
            <a:off x="6182099" y="4852791"/>
            <a:ext cx="2290169" cy="546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多様な精神疾患等ごとに</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都道府県連携拠点機能を担う</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医療機関</a:t>
            </a:r>
          </a:p>
        </p:txBody>
      </p:sp>
      <p:sp>
        <p:nvSpPr>
          <p:cNvPr id="94" name="角丸四角形 46"/>
          <p:cNvSpPr/>
          <p:nvPr/>
        </p:nvSpPr>
        <p:spPr>
          <a:xfrm>
            <a:off x="8558379" y="4852791"/>
            <a:ext cx="886015" cy="546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都道府県</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本庁</a:t>
            </a:r>
          </a:p>
        </p:txBody>
      </p:sp>
      <p:sp>
        <p:nvSpPr>
          <p:cNvPr id="95" name="角丸四角形 46"/>
          <p:cNvSpPr/>
          <p:nvPr/>
        </p:nvSpPr>
        <p:spPr>
          <a:xfrm>
            <a:off x="9588380" y="4852791"/>
            <a:ext cx="1152136" cy="54620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lgn="ctr" defTabSz="957709">
              <a:defRPr/>
            </a:pPr>
            <a:r>
              <a:rPr kumimoji="0" lang="ja-JP" altLang="en-US" sz="1200" kern="0" dirty="0">
                <a:solidFill>
                  <a:prstClr val="black"/>
                </a:solidFill>
                <a:latin typeface="MS Gothic" pitchFamily="49" charset="-128"/>
                <a:ea typeface="MS Gothic" pitchFamily="49" charset="-128"/>
              </a:rPr>
              <a:t>精神保健福祉</a:t>
            </a:r>
            <a:endParaRPr kumimoji="0" lang="en-US" altLang="ja-JP" sz="1200" kern="0" dirty="0">
              <a:solidFill>
                <a:prstClr val="black"/>
              </a:solidFill>
              <a:latin typeface="MS Gothic" pitchFamily="49" charset="-128"/>
              <a:ea typeface="MS Gothic" pitchFamily="49" charset="-128"/>
            </a:endParaRPr>
          </a:p>
          <a:p>
            <a:pPr algn="ctr" defTabSz="957709">
              <a:defRPr/>
            </a:pPr>
            <a:r>
              <a:rPr kumimoji="0" lang="ja-JP" altLang="en-US" sz="1200" kern="0" dirty="0">
                <a:solidFill>
                  <a:prstClr val="black"/>
                </a:solidFill>
                <a:latin typeface="MS Gothic" pitchFamily="49" charset="-128"/>
                <a:ea typeface="MS Gothic" pitchFamily="49" charset="-128"/>
              </a:rPr>
              <a:t>センター</a:t>
            </a:r>
          </a:p>
        </p:txBody>
      </p:sp>
      <p:sp>
        <p:nvSpPr>
          <p:cNvPr id="96" name="角丸四角形 5"/>
          <p:cNvSpPr/>
          <p:nvPr/>
        </p:nvSpPr>
        <p:spPr bwMode="auto">
          <a:xfrm>
            <a:off x="6528048" y="3357506"/>
            <a:ext cx="3960440" cy="359540"/>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r>
              <a:rPr kumimoji="0" lang="ja-JP" altLang="en-US" sz="1200" b="1" kern="0" dirty="0">
                <a:solidFill>
                  <a:prstClr val="black"/>
                </a:solidFill>
                <a:latin typeface="HG丸ｺﾞｼｯｸM-PRO" pitchFamily="50" charset="-128"/>
                <a:ea typeface="HG丸ｺﾞｼｯｸM-PRO" pitchFamily="50" charset="-128"/>
              </a:rPr>
              <a:t>精神医療圏ごとの医療</a:t>
            </a:r>
            <a:r>
              <a:rPr kumimoji="0" lang="ja-JP" altLang="ja-JP" sz="1200" b="1" kern="0" dirty="0">
                <a:solidFill>
                  <a:prstClr val="black"/>
                </a:solidFill>
                <a:latin typeface="HG丸ｺﾞｼｯｸM-PRO" pitchFamily="50" charset="-128"/>
                <a:ea typeface="HG丸ｺﾞｼｯｸM-PRO" pitchFamily="50" charset="-128"/>
              </a:rPr>
              <a:t>関係者</a:t>
            </a:r>
            <a:r>
              <a:rPr kumimoji="0" lang="ja-JP" altLang="en-US" sz="1200" b="1" kern="0" dirty="0">
                <a:solidFill>
                  <a:prstClr val="black"/>
                </a:solidFill>
                <a:latin typeface="HG丸ｺﾞｼｯｸM-PRO" pitchFamily="50" charset="-128"/>
                <a:ea typeface="HG丸ｺﾞｼｯｸM-PRO" pitchFamily="50" charset="-128"/>
              </a:rPr>
              <a:t>等</a:t>
            </a:r>
            <a:r>
              <a:rPr kumimoji="0" lang="ja-JP" altLang="ja-JP" sz="1200" b="1" kern="0" dirty="0">
                <a:solidFill>
                  <a:prstClr val="black"/>
                </a:solidFill>
                <a:latin typeface="HG丸ｺﾞｼｯｸM-PRO" pitchFamily="50" charset="-128"/>
                <a:ea typeface="HG丸ｺﾞｼｯｸM-PRO" pitchFamily="50" charset="-128"/>
              </a:rPr>
              <a:t>による協議の場</a:t>
            </a:r>
            <a:endParaRPr kumimoji="0" lang="en-US" altLang="ja-JP" sz="1200" b="1" kern="0" dirty="0">
              <a:solidFill>
                <a:prstClr val="black"/>
              </a:solidFill>
              <a:latin typeface="HG丸ｺﾞｼｯｸM-PRO" pitchFamily="50" charset="-128"/>
              <a:ea typeface="HG丸ｺﾞｼｯｸM-PRO" pitchFamily="50" charset="-128"/>
            </a:endParaRPr>
          </a:p>
          <a:p>
            <a:pPr algn="ctr">
              <a:defRPr/>
            </a:pPr>
            <a:r>
              <a:rPr kumimoji="0" lang="ja-JP" altLang="en-US" sz="1100" kern="0" dirty="0">
                <a:solidFill>
                  <a:prstClr val="black"/>
                </a:solidFill>
                <a:latin typeface="HG丸ｺﾞｼｯｸM-PRO" pitchFamily="50" charset="-128"/>
                <a:ea typeface="HG丸ｺﾞｼｯｸM-PRO" pitchFamily="50" charset="-128"/>
              </a:rPr>
              <a:t>精神疾患に関する圏域連携会議</a:t>
            </a:r>
            <a:endParaRPr kumimoji="0" lang="en-US" altLang="ja-JP" sz="1100" kern="0" baseline="30000" dirty="0">
              <a:solidFill>
                <a:prstClr val="black"/>
              </a:solidFill>
              <a:latin typeface="HG丸ｺﾞｼｯｸM-PRO" pitchFamily="50" charset="-128"/>
              <a:ea typeface="HG丸ｺﾞｼｯｸM-PRO" pitchFamily="50" charset="-128"/>
            </a:endParaRPr>
          </a:p>
        </p:txBody>
      </p:sp>
      <p:sp>
        <p:nvSpPr>
          <p:cNvPr id="97" name="角丸四角形 5"/>
          <p:cNvSpPr/>
          <p:nvPr/>
        </p:nvSpPr>
        <p:spPr bwMode="auto">
          <a:xfrm>
            <a:off x="6835036" y="5515520"/>
            <a:ext cx="3509437" cy="431020"/>
          </a:xfrm>
          <a:prstGeom prst="roundRect">
            <a:avLst/>
          </a:prstGeom>
          <a:solidFill>
            <a:srgbClr val="FFFF99"/>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kumimoji="0" lang="ja-JP" altLang="en-US" sz="1200" b="1" kern="0" dirty="0">
                <a:solidFill>
                  <a:prstClr val="black"/>
                </a:solidFill>
                <a:latin typeface="HG丸ｺﾞｼｯｸM-PRO" pitchFamily="50" charset="-128"/>
                <a:ea typeface="HG丸ｺﾞｼｯｸM-PRO" pitchFamily="50" charset="-128"/>
              </a:rPr>
              <a:t>都道府県ごとの医療</a:t>
            </a:r>
            <a:r>
              <a:rPr kumimoji="0" lang="ja-JP" altLang="ja-JP" sz="1200" b="1" kern="0" dirty="0">
                <a:solidFill>
                  <a:prstClr val="black"/>
                </a:solidFill>
                <a:latin typeface="HG丸ｺﾞｼｯｸM-PRO" pitchFamily="50" charset="-128"/>
                <a:ea typeface="HG丸ｺﾞｼｯｸM-PRO" pitchFamily="50" charset="-128"/>
              </a:rPr>
              <a:t>関係者</a:t>
            </a:r>
            <a:r>
              <a:rPr kumimoji="0" lang="ja-JP" altLang="en-US" sz="1200" b="1" kern="0" dirty="0">
                <a:solidFill>
                  <a:prstClr val="black"/>
                </a:solidFill>
                <a:latin typeface="HG丸ｺﾞｼｯｸM-PRO" pitchFamily="50" charset="-128"/>
                <a:ea typeface="HG丸ｺﾞｼｯｸM-PRO" pitchFamily="50" charset="-128"/>
              </a:rPr>
              <a:t>等</a:t>
            </a:r>
            <a:r>
              <a:rPr kumimoji="0" lang="ja-JP" altLang="ja-JP" sz="1200" b="1" kern="0" dirty="0">
                <a:solidFill>
                  <a:prstClr val="black"/>
                </a:solidFill>
                <a:latin typeface="HG丸ｺﾞｼｯｸM-PRO" pitchFamily="50" charset="-128"/>
                <a:ea typeface="HG丸ｺﾞｼｯｸM-PRO" pitchFamily="50" charset="-128"/>
              </a:rPr>
              <a:t>による協議の場</a:t>
            </a:r>
            <a:r>
              <a:rPr kumimoji="0" lang="en-US" altLang="ja-JP" sz="1200" kern="0" baseline="30000" dirty="0">
                <a:solidFill>
                  <a:prstClr val="black"/>
                </a:solidFill>
                <a:latin typeface="HG丸ｺﾞｼｯｸM-PRO" pitchFamily="50" charset="-128"/>
                <a:ea typeface="HG丸ｺﾞｼｯｸM-PRO" pitchFamily="50" charset="-128"/>
              </a:rPr>
              <a:t>※</a:t>
            </a:r>
            <a:r>
              <a:rPr kumimoji="0" lang="ja-JP" altLang="en-US" sz="1200" kern="0" baseline="30000" dirty="0">
                <a:solidFill>
                  <a:prstClr val="black"/>
                </a:solidFill>
                <a:latin typeface="HG丸ｺﾞｼｯｸM-PRO" pitchFamily="50" charset="-128"/>
                <a:ea typeface="HG丸ｺﾞｼｯｸM-PRO" pitchFamily="50" charset="-128"/>
              </a:rPr>
              <a:t>２</a:t>
            </a:r>
            <a:endParaRPr kumimoji="0" lang="en-US" altLang="ja-JP" sz="1200" b="1" kern="0" dirty="0">
              <a:solidFill>
                <a:prstClr val="black"/>
              </a:solidFill>
              <a:latin typeface="HG丸ｺﾞｼｯｸM-PRO" pitchFamily="50" charset="-128"/>
              <a:ea typeface="HG丸ｺﾞｼｯｸM-PRO" pitchFamily="50" charset="-128"/>
            </a:endParaRPr>
          </a:p>
          <a:p>
            <a:pPr algn="ctr">
              <a:defRPr/>
            </a:pPr>
            <a:r>
              <a:rPr kumimoji="0" lang="ja-JP" altLang="en-US" sz="1100" kern="0" dirty="0">
                <a:solidFill>
                  <a:prstClr val="black"/>
                </a:solidFill>
                <a:latin typeface="HG丸ｺﾞｼｯｸM-PRO" pitchFamily="50" charset="-128"/>
                <a:ea typeface="HG丸ｺﾞｼｯｸM-PRO" pitchFamily="50" charset="-128"/>
              </a:rPr>
              <a:t>精神疾患に関する作業部会</a:t>
            </a:r>
            <a:endParaRPr kumimoji="0" lang="en-US" altLang="ja-JP" sz="1100" kern="0" baseline="30000" dirty="0">
              <a:solidFill>
                <a:prstClr val="black"/>
              </a:solidFill>
              <a:latin typeface="HG丸ｺﾞｼｯｸM-PRO" pitchFamily="50" charset="-128"/>
              <a:ea typeface="HG丸ｺﾞｼｯｸM-PRO" pitchFamily="50" charset="-128"/>
            </a:endParaRPr>
          </a:p>
        </p:txBody>
      </p:sp>
      <p:sp>
        <p:nvSpPr>
          <p:cNvPr id="98" name="テキスト ボックス 97"/>
          <p:cNvSpPr txBox="1"/>
          <p:nvPr/>
        </p:nvSpPr>
        <p:spPr>
          <a:xfrm>
            <a:off x="6416291" y="2060849"/>
            <a:ext cx="4314001" cy="307777"/>
          </a:xfrm>
          <a:prstGeom prst="rect">
            <a:avLst/>
          </a:prstGeom>
          <a:ln/>
        </p:spPr>
        <p:style>
          <a:lnRef idx="1">
            <a:schemeClr val="accent5"/>
          </a:lnRef>
          <a:fillRef idx="2">
            <a:schemeClr val="accent5"/>
          </a:fillRef>
          <a:effectRef idx="1">
            <a:schemeClr val="accent5"/>
          </a:effectRef>
          <a:fontRef idx="minor">
            <a:schemeClr val="dk1"/>
          </a:fontRef>
        </p:style>
        <p:txBody>
          <a:bodyPr wrap="none" rtlCol="0">
            <a:spAutoFit/>
          </a:bodyPr>
          <a:lstStyle/>
          <a:p>
            <a:pPr defTabSz="879433"/>
            <a:r>
              <a:rPr lang="ja-JP" altLang="en-US" sz="1400" b="1" dirty="0">
                <a:solidFill>
                  <a:prstClr val="black"/>
                </a:solidFill>
              </a:rPr>
              <a:t>多様な精神疾患等に対応できる医療連携体制の構築</a:t>
            </a:r>
          </a:p>
        </p:txBody>
      </p:sp>
      <p:sp>
        <p:nvSpPr>
          <p:cNvPr id="150" name="正方形/長方形 149"/>
          <p:cNvSpPr/>
          <p:nvPr/>
        </p:nvSpPr>
        <p:spPr>
          <a:xfrm>
            <a:off x="1245906" y="2330166"/>
            <a:ext cx="4753025" cy="448321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1" name="テキスト ボックス 150"/>
          <p:cNvSpPr txBox="1"/>
          <p:nvPr/>
        </p:nvSpPr>
        <p:spPr>
          <a:xfrm>
            <a:off x="1423652" y="2065536"/>
            <a:ext cx="4314001" cy="307777"/>
          </a:xfrm>
          <a:prstGeom prst="rect">
            <a:avLst/>
          </a:prstGeom>
          <a:ln/>
        </p:spPr>
        <p:style>
          <a:lnRef idx="1">
            <a:schemeClr val="accent5"/>
          </a:lnRef>
          <a:fillRef idx="2">
            <a:schemeClr val="accent5"/>
          </a:fillRef>
          <a:effectRef idx="1">
            <a:schemeClr val="accent5"/>
          </a:effectRef>
          <a:fontRef idx="minor">
            <a:schemeClr val="dk1"/>
          </a:fontRef>
        </p:style>
        <p:txBody>
          <a:bodyPr wrap="none" rtlCol="0">
            <a:spAutoFit/>
          </a:bodyPr>
          <a:lstStyle/>
          <a:p>
            <a:pPr defTabSz="879433"/>
            <a:r>
              <a:rPr lang="ja-JP" altLang="en-US" sz="1400" b="1" dirty="0">
                <a:solidFill>
                  <a:prstClr val="black"/>
                </a:solidFill>
              </a:rPr>
              <a:t>精神障害にも対応した地域包括ケアシステムの構築</a:t>
            </a:r>
          </a:p>
        </p:txBody>
      </p:sp>
      <p:sp>
        <p:nvSpPr>
          <p:cNvPr id="152" name="角丸四角形 53"/>
          <p:cNvSpPr/>
          <p:nvPr/>
        </p:nvSpPr>
        <p:spPr>
          <a:xfrm>
            <a:off x="1317915" y="2509065"/>
            <a:ext cx="4573967" cy="2825028"/>
          </a:xfrm>
          <a:prstGeom prst="roundRect">
            <a:avLst/>
          </a:prstGeom>
          <a:ln/>
        </p:spPr>
        <p:style>
          <a:lnRef idx="1">
            <a:schemeClr val="accent6"/>
          </a:lnRef>
          <a:fillRef idx="2">
            <a:schemeClr val="accent6"/>
          </a:fillRef>
          <a:effectRef idx="1">
            <a:schemeClr val="accent6"/>
          </a:effectRef>
          <a:fontRef idx="minor">
            <a:schemeClr val="dk1"/>
          </a:fontRef>
        </p:style>
        <p:txBody>
          <a:bodyPr lIns="91376" tIns="45691" rIns="91376" bIns="45691" rtlCol="0" anchor="ctr"/>
          <a:lstStyle/>
          <a:p>
            <a:pPr algn="ctr"/>
            <a:endParaRPr lang="ja-JP" altLang="en-US" spc="-100" dirty="0">
              <a:solidFill>
                <a:prstClr val="black"/>
              </a:solidFill>
            </a:endParaRPr>
          </a:p>
        </p:txBody>
      </p:sp>
      <p:sp>
        <p:nvSpPr>
          <p:cNvPr id="153" name="円/楕円 56"/>
          <p:cNvSpPr/>
          <p:nvPr/>
        </p:nvSpPr>
        <p:spPr>
          <a:xfrm>
            <a:off x="1373164" y="2550123"/>
            <a:ext cx="4296246" cy="2826654"/>
          </a:xfrm>
          <a:prstGeom prst="ellipse">
            <a:avLst/>
          </a:prstGeom>
        </p:spPr>
        <p:style>
          <a:lnRef idx="1">
            <a:schemeClr val="accent2"/>
          </a:lnRef>
          <a:fillRef idx="2">
            <a:schemeClr val="accent2"/>
          </a:fillRef>
          <a:effectRef idx="1">
            <a:schemeClr val="accent2"/>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54" name="円/楕円 56"/>
          <p:cNvSpPr/>
          <p:nvPr/>
        </p:nvSpPr>
        <p:spPr>
          <a:xfrm>
            <a:off x="1965987" y="3275295"/>
            <a:ext cx="3178143" cy="1709261"/>
          </a:xfrm>
          <a:prstGeom prst="ellipse">
            <a:avLst/>
          </a:prstGeom>
        </p:spPr>
        <p:style>
          <a:lnRef idx="1">
            <a:schemeClr val="accent3"/>
          </a:lnRef>
          <a:fillRef idx="2">
            <a:schemeClr val="accent3"/>
          </a:fillRef>
          <a:effectRef idx="1">
            <a:schemeClr val="accent3"/>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55" name="左カーブ矢印 76"/>
          <p:cNvSpPr/>
          <p:nvPr/>
        </p:nvSpPr>
        <p:spPr>
          <a:xfrm rot="1592324" flipH="1">
            <a:off x="2716503" y="4215143"/>
            <a:ext cx="350594" cy="598855"/>
          </a:xfrm>
          <a:prstGeom prst="curvedLef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algn="ctr"/>
            <a:endParaRPr lang="ja-JP" altLang="en-US" spc="-100">
              <a:solidFill>
                <a:prstClr val="black"/>
              </a:solidFill>
            </a:endParaRPr>
          </a:p>
        </p:txBody>
      </p:sp>
      <p:sp>
        <p:nvSpPr>
          <p:cNvPr id="156" name="右カーブ矢印 75"/>
          <p:cNvSpPr/>
          <p:nvPr/>
        </p:nvSpPr>
        <p:spPr>
          <a:xfrm rot="9768053">
            <a:off x="4285329" y="4119832"/>
            <a:ext cx="408810" cy="830791"/>
          </a:xfrm>
          <a:prstGeom prst="curvedRightArrow">
            <a:avLst>
              <a:gd name="adj1" fmla="val 23452"/>
              <a:gd name="adj2" fmla="val 50000"/>
              <a:gd name="adj3" fmla="val 26143"/>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algn="ctr"/>
            <a:endParaRPr lang="ja-JP" altLang="en-US" spc="-100">
              <a:solidFill>
                <a:prstClr val="black"/>
              </a:solidFill>
            </a:endParaRPr>
          </a:p>
        </p:txBody>
      </p:sp>
      <p:sp>
        <p:nvSpPr>
          <p:cNvPr id="157" name="円/楕円 37"/>
          <p:cNvSpPr/>
          <p:nvPr/>
        </p:nvSpPr>
        <p:spPr>
          <a:xfrm>
            <a:off x="2822348" y="3822506"/>
            <a:ext cx="1472281" cy="654100"/>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58" name="円/楕円 35"/>
          <p:cNvSpPr/>
          <p:nvPr/>
        </p:nvSpPr>
        <p:spPr>
          <a:xfrm>
            <a:off x="2484958" y="4765616"/>
            <a:ext cx="892375" cy="446631"/>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59" name="テキスト ボックス 158"/>
          <p:cNvSpPr txBox="1"/>
          <p:nvPr/>
        </p:nvSpPr>
        <p:spPr>
          <a:xfrm>
            <a:off x="2248514" y="2553355"/>
            <a:ext cx="1170130" cy="338391"/>
          </a:xfrm>
          <a:prstGeom prst="rect">
            <a:avLst/>
          </a:prstGeom>
          <a:noFill/>
        </p:spPr>
        <p:txBody>
          <a:bodyPr wrap="square" lIns="91376" tIns="45691" rIns="91376" bIns="45691" rtlCol="0">
            <a:spAutoFit/>
          </a:bodyPr>
          <a:lstStyle/>
          <a:p>
            <a:pPr algn="ctr"/>
            <a:endParaRPr lang="en-US" altLang="ja-JP" sz="1599" b="1" spc="-100" dirty="0">
              <a:solidFill>
                <a:prstClr val="black"/>
              </a:solidFill>
              <a:latin typeface="HG丸ｺﾞｼｯｸM-PRO" pitchFamily="50" charset="-128"/>
              <a:ea typeface="HG丸ｺﾞｼｯｸM-PRO" pitchFamily="50" charset="-128"/>
            </a:endParaRPr>
          </a:p>
        </p:txBody>
      </p:sp>
      <p:sp>
        <p:nvSpPr>
          <p:cNvPr id="160" name="テキスト ボックス 159"/>
          <p:cNvSpPr txBox="1"/>
          <p:nvPr/>
        </p:nvSpPr>
        <p:spPr>
          <a:xfrm>
            <a:off x="1965986" y="4557455"/>
            <a:ext cx="3274726" cy="276940"/>
          </a:xfrm>
          <a:prstGeom prst="rect">
            <a:avLst/>
          </a:prstGeom>
          <a:noFill/>
        </p:spPr>
        <p:txBody>
          <a:bodyPr wrap="square" lIns="91376" tIns="45691" rIns="91376" bIns="45691" rtlCol="0">
            <a:spAutoFit/>
          </a:bodyPr>
          <a:lstStyle/>
          <a:p>
            <a:pPr algn="ctr"/>
            <a:r>
              <a:rPr lang="ja-JP" altLang="en-US" sz="1200" b="1" spc="-100" dirty="0">
                <a:solidFill>
                  <a:prstClr val="black"/>
                </a:solidFill>
                <a:latin typeface="HG丸ｺﾞｼｯｸM-PRO" pitchFamily="50" charset="-128"/>
                <a:ea typeface="HG丸ｺﾞｼｯｸM-PRO" pitchFamily="50" charset="-128"/>
              </a:rPr>
              <a:t>社会参加（就労）・地域の助け合い</a:t>
            </a:r>
            <a:endParaRPr lang="en-US" altLang="ja-JP" sz="1200" b="1" spc="-100" dirty="0">
              <a:solidFill>
                <a:prstClr val="black"/>
              </a:solidFill>
              <a:latin typeface="HG丸ｺﾞｼｯｸM-PRO" pitchFamily="50" charset="-128"/>
              <a:ea typeface="HG丸ｺﾞｼｯｸM-PRO" pitchFamily="50" charset="-128"/>
            </a:endParaRPr>
          </a:p>
        </p:txBody>
      </p:sp>
      <p:sp>
        <p:nvSpPr>
          <p:cNvPr id="161" name="テキスト ボックス 160"/>
          <p:cNvSpPr txBox="1"/>
          <p:nvPr/>
        </p:nvSpPr>
        <p:spPr>
          <a:xfrm>
            <a:off x="3012806" y="3850686"/>
            <a:ext cx="1032027" cy="276940"/>
          </a:xfrm>
          <a:prstGeom prst="rect">
            <a:avLst/>
          </a:prstGeom>
          <a:noFill/>
        </p:spPr>
        <p:txBody>
          <a:bodyPr wrap="square" lIns="91376" tIns="45691" rIns="91376" bIns="45691" rtlCol="0">
            <a:spAutoFit/>
          </a:bodyPr>
          <a:lstStyle/>
          <a:p>
            <a:pPr algn="ctr"/>
            <a:r>
              <a:rPr lang="ja-JP" altLang="en-US" sz="1200" b="1" spc="-100" dirty="0">
                <a:solidFill>
                  <a:prstClr val="black"/>
                </a:solidFill>
                <a:latin typeface="HG丸ｺﾞｼｯｸM-PRO" pitchFamily="50" charset="-128"/>
                <a:ea typeface="HG丸ｺﾞｼｯｸM-PRO" pitchFamily="50" charset="-128"/>
              </a:rPr>
              <a:t>住まい</a:t>
            </a:r>
            <a:endParaRPr lang="en-US" altLang="ja-JP" sz="1200" b="1" spc="-100" dirty="0">
              <a:solidFill>
                <a:prstClr val="black"/>
              </a:solidFill>
              <a:latin typeface="HG丸ｺﾞｼｯｸM-PRO" pitchFamily="50" charset="-128"/>
              <a:ea typeface="HG丸ｺﾞｼｯｸM-PRO" pitchFamily="50" charset="-128"/>
            </a:endParaRPr>
          </a:p>
        </p:txBody>
      </p:sp>
      <p:pic>
        <p:nvPicPr>
          <p:cNvPr id="162" name="図 161" descr="building02_house1_cl.wmf"/>
          <p:cNvPicPr>
            <a:picLocks noChangeAspect="1"/>
          </p:cNvPicPr>
          <p:nvPr/>
        </p:nvPicPr>
        <p:blipFill>
          <a:blip r:embed="rId2" cstate="print"/>
          <a:stretch>
            <a:fillRect/>
          </a:stretch>
        </p:blipFill>
        <p:spPr>
          <a:xfrm>
            <a:off x="3093078" y="4095963"/>
            <a:ext cx="651133" cy="366322"/>
          </a:xfrm>
          <a:prstGeom prst="rect">
            <a:avLst/>
          </a:prstGeom>
        </p:spPr>
      </p:pic>
      <p:sp>
        <p:nvSpPr>
          <p:cNvPr id="163" name="円/楕円 78"/>
          <p:cNvSpPr/>
          <p:nvPr/>
        </p:nvSpPr>
        <p:spPr>
          <a:xfrm>
            <a:off x="3136617" y="4983878"/>
            <a:ext cx="751474" cy="300376"/>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64" name="円/楕円 71"/>
          <p:cNvSpPr/>
          <p:nvPr/>
        </p:nvSpPr>
        <p:spPr>
          <a:xfrm>
            <a:off x="3716330" y="4780199"/>
            <a:ext cx="848099" cy="446631"/>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pic>
        <p:nvPicPr>
          <p:cNvPr id="165" name="Picture 2" descr="19"/>
          <p:cNvPicPr>
            <a:picLocks noChangeAspect="1" noChangeArrowheads="1"/>
          </p:cNvPicPr>
          <p:nvPr/>
        </p:nvPicPr>
        <p:blipFill>
          <a:blip r:embed="rId3" cstate="print"/>
          <a:srcRect/>
          <a:stretch>
            <a:fillRect/>
          </a:stretch>
        </p:blipFill>
        <p:spPr bwMode="auto">
          <a:xfrm>
            <a:off x="2614059" y="4755764"/>
            <a:ext cx="564029" cy="384474"/>
          </a:xfrm>
          <a:prstGeom prst="rect">
            <a:avLst/>
          </a:prstGeom>
          <a:noFill/>
        </p:spPr>
      </p:pic>
      <p:pic>
        <p:nvPicPr>
          <p:cNvPr id="166" name="Picture 2" descr="C:\Users\TSDHV\Desktop\20160625推計第4弾\boy_socc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2739" y="4780199"/>
            <a:ext cx="257624" cy="438509"/>
          </a:xfrm>
          <a:prstGeom prst="rect">
            <a:avLst/>
          </a:prstGeom>
          <a:noFill/>
          <a:extLst>
            <a:ext uri="{909E8E84-426E-40DD-AFC4-6F175D3DCCD1}">
              <a14:hiddenFill xmlns:a14="http://schemas.microsoft.com/office/drawing/2010/main">
                <a:solidFill>
                  <a:srgbClr val="FFFFFF"/>
                </a:solidFill>
              </a14:hiddenFill>
            </a:ext>
          </a:extLst>
        </p:spPr>
      </p:pic>
      <p:sp>
        <p:nvSpPr>
          <p:cNvPr id="167" name="角丸四角形 8"/>
          <p:cNvSpPr/>
          <p:nvPr/>
        </p:nvSpPr>
        <p:spPr bwMode="auto">
          <a:xfrm>
            <a:off x="1317921" y="5525394"/>
            <a:ext cx="4471359" cy="226336"/>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algn="ctr">
              <a:defRPr/>
            </a:pPr>
            <a:r>
              <a:rPr kumimoji="0" lang="ja-JP" altLang="en-US" sz="1000" kern="0" dirty="0">
                <a:solidFill>
                  <a:prstClr val="black"/>
                </a:solidFill>
                <a:latin typeface="HG丸ｺﾞｼｯｸM-PRO" pitchFamily="50" charset="-128"/>
                <a:ea typeface="HG丸ｺﾞｼｯｸM-PRO" pitchFamily="50" charset="-128"/>
              </a:rPr>
              <a:t>市町村ごとの</a:t>
            </a:r>
            <a:r>
              <a:rPr kumimoji="0" lang="ja-JP" altLang="ja-JP" sz="1000" kern="0" dirty="0">
                <a:solidFill>
                  <a:prstClr val="black"/>
                </a:solidFill>
                <a:latin typeface="HG丸ｺﾞｼｯｸM-PRO" pitchFamily="50" charset="-128"/>
                <a:ea typeface="HG丸ｺﾞｼｯｸM-PRO" pitchFamily="50" charset="-128"/>
              </a:rPr>
              <a:t>保健・医療・福祉関係者による協議の場</a:t>
            </a:r>
            <a:r>
              <a:rPr kumimoji="0" lang="ja-JP" altLang="en-US" sz="1000" kern="0" dirty="0">
                <a:solidFill>
                  <a:prstClr val="black"/>
                </a:solidFill>
                <a:latin typeface="HG丸ｺﾞｼｯｸM-PRO" pitchFamily="50" charset="-128"/>
                <a:ea typeface="HG丸ｺﾞｼｯｸM-PRO" pitchFamily="50" charset="-128"/>
              </a:rPr>
              <a:t>、市町村</a:t>
            </a:r>
          </a:p>
        </p:txBody>
      </p:sp>
      <p:sp>
        <p:nvSpPr>
          <p:cNvPr id="168" name="角丸四角形 5"/>
          <p:cNvSpPr/>
          <p:nvPr/>
        </p:nvSpPr>
        <p:spPr bwMode="auto">
          <a:xfrm>
            <a:off x="1317920" y="5924276"/>
            <a:ext cx="4470894" cy="240204"/>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r>
              <a:rPr kumimoji="0" lang="ja-JP" altLang="en-US" sz="1000" kern="0" dirty="0">
                <a:solidFill>
                  <a:prstClr val="black"/>
                </a:solidFill>
                <a:latin typeface="HG丸ｺﾞｼｯｸM-PRO" pitchFamily="50" charset="-128"/>
                <a:ea typeface="HG丸ｺﾞｼｯｸM-PRO" pitchFamily="50" charset="-128"/>
              </a:rPr>
              <a:t>障害保健福祉</a:t>
            </a:r>
            <a:r>
              <a:rPr kumimoji="0" lang="ja-JP" altLang="ja-JP" sz="1000" kern="0" dirty="0">
                <a:solidFill>
                  <a:prstClr val="black"/>
                </a:solidFill>
                <a:latin typeface="HG丸ｺﾞｼｯｸM-PRO" pitchFamily="50" charset="-128"/>
                <a:ea typeface="HG丸ｺﾞｼｯｸM-PRO" pitchFamily="50" charset="-128"/>
              </a:rPr>
              <a:t>圏域ごとの保健・医療・福祉関係者による協議の場</a:t>
            </a:r>
            <a:r>
              <a:rPr kumimoji="0" lang="ja-JP" altLang="en-US" sz="1000" kern="0" dirty="0">
                <a:solidFill>
                  <a:prstClr val="black"/>
                </a:solidFill>
                <a:latin typeface="HG丸ｺﾞｼｯｸM-PRO" pitchFamily="50" charset="-128"/>
                <a:ea typeface="HG丸ｺﾞｼｯｸM-PRO" pitchFamily="50" charset="-128"/>
              </a:rPr>
              <a:t>、保健所</a:t>
            </a:r>
          </a:p>
        </p:txBody>
      </p:sp>
      <p:sp>
        <p:nvSpPr>
          <p:cNvPr id="169" name="二等辺三角形 168"/>
          <p:cNvSpPr/>
          <p:nvPr/>
        </p:nvSpPr>
        <p:spPr bwMode="auto">
          <a:xfrm>
            <a:off x="1327697" y="5716302"/>
            <a:ext cx="4461582" cy="197984"/>
          </a:xfrm>
          <a:prstGeom prst="triangle">
            <a:avLst/>
          </a:prstGeom>
          <a:ln/>
        </p:spPr>
        <p:style>
          <a:lnRef idx="1">
            <a:schemeClr val="accent6"/>
          </a:lnRef>
          <a:fillRef idx="3">
            <a:schemeClr val="accent6"/>
          </a:fillRef>
          <a:effectRef idx="2">
            <a:schemeClr val="accent6"/>
          </a:effectRef>
          <a:fontRef idx="minor">
            <a:schemeClr val="lt1"/>
          </a:fontRef>
        </p:style>
        <p:txBody>
          <a:bodyPr anchor="b"/>
          <a:lstStyle/>
          <a:p>
            <a:pPr algn="ctr">
              <a:defRPr/>
            </a:pPr>
            <a:r>
              <a:rPr kumimoji="0" lang="ja-JP" altLang="en-US" sz="1000" kern="0" dirty="0">
                <a:solidFill>
                  <a:prstClr val="black"/>
                </a:solidFill>
                <a:latin typeface="HG丸ｺﾞｼｯｸM-PRO" pitchFamily="50" charset="-128"/>
                <a:ea typeface="HG丸ｺﾞｼｯｸM-PRO" pitchFamily="50" charset="-128"/>
              </a:rPr>
              <a:t>バックアップ</a:t>
            </a:r>
          </a:p>
        </p:txBody>
      </p:sp>
      <p:sp>
        <p:nvSpPr>
          <p:cNvPr id="170" name="二等辺三角形 169"/>
          <p:cNvSpPr/>
          <p:nvPr/>
        </p:nvSpPr>
        <p:spPr bwMode="auto">
          <a:xfrm>
            <a:off x="1327697" y="5335071"/>
            <a:ext cx="4461582" cy="211223"/>
          </a:xfrm>
          <a:prstGeom prst="triangle">
            <a:avLst/>
          </a:prstGeom>
          <a:ln/>
        </p:spPr>
        <p:style>
          <a:lnRef idx="1">
            <a:schemeClr val="accent2"/>
          </a:lnRef>
          <a:fillRef idx="3">
            <a:schemeClr val="accent2"/>
          </a:fillRef>
          <a:effectRef idx="2">
            <a:schemeClr val="accent2"/>
          </a:effectRef>
          <a:fontRef idx="minor">
            <a:schemeClr val="lt1"/>
          </a:fontRef>
        </p:style>
        <p:txBody>
          <a:bodyPr anchor="b"/>
          <a:lstStyle/>
          <a:p>
            <a:pPr algn="ctr">
              <a:defRPr/>
            </a:pPr>
            <a:r>
              <a:rPr kumimoji="0" lang="ja-JP" altLang="en-US" sz="1000" kern="0" dirty="0">
                <a:solidFill>
                  <a:prstClr val="black"/>
                </a:solidFill>
                <a:latin typeface="HG丸ｺﾞｼｯｸM-PRO" pitchFamily="50" charset="-128"/>
                <a:ea typeface="HG丸ｺﾞｼｯｸM-PRO" pitchFamily="50" charset="-128"/>
              </a:rPr>
              <a:t>バックアップ</a:t>
            </a:r>
          </a:p>
        </p:txBody>
      </p:sp>
      <p:sp>
        <p:nvSpPr>
          <p:cNvPr id="171" name="円/楕円 34"/>
          <p:cNvSpPr/>
          <p:nvPr/>
        </p:nvSpPr>
        <p:spPr>
          <a:xfrm>
            <a:off x="1784283" y="3196022"/>
            <a:ext cx="1352334" cy="453941"/>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pic>
        <p:nvPicPr>
          <p:cNvPr id="172" name="図 171" descr="doctor4_3.gif"/>
          <p:cNvPicPr>
            <a:picLocks noChangeAspect="1"/>
          </p:cNvPicPr>
          <p:nvPr/>
        </p:nvPicPr>
        <p:blipFill>
          <a:blip r:embed="rId5" cstate="print"/>
          <a:stretch>
            <a:fillRect/>
          </a:stretch>
        </p:blipFill>
        <p:spPr>
          <a:xfrm>
            <a:off x="2037995" y="2989049"/>
            <a:ext cx="486803" cy="513305"/>
          </a:xfrm>
          <a:prstGeom prst="rect">
            <a:avLst/>
          </a:prstGeom>
        </p:spPr>
      </p:pic>
      <p:pic>
        <p:nvPicPr>
          <p:cNvPr id="173" name="図 172" descr="doctor_illust07_02.gif"/>
          <p:cNvPicPr>
            <a:picLocks noChangeAspect="1"/>
          </p:cNvPicPr>
          <p:nvPr/>
        </p:nvPicPr>
        <p:blipFill>
          <a:blip r:embed="rId6" cstate="print"/>
          <a:stretch>
            <a:fillRect/>
          </a:stretch>
        </p:blipFill>
        <p:spPr>
          <a:xfrm>
            <a:off x="2396745" y="3005809"/>
            <a:ext cx="486805" cy="538970"/>
          </a:xfrm>
          <a:prstGeom prst="rect">
            <a:avLst/>
          </a:prstGeom>
        </p:spPr>
      </p:pic>
      <p:sp>
        <p:nvSpPr>
          <p:cNvPr id="174" name="正方形/長方形 173"/>
          <p:cNvSpPr/>
          <p:nvPr/>
        </p:nvSpPr>
        <p:spPr>
          <a:xfrm>
            <a:off x="1524168" y="2536794"/>
            <a:ext cx="1161898" cy="492186"/>
          </a:xfrm>
          <a:prstGeom prst="rect">
            <a:avLst/>
          </a:prstGeom>
        </p:spPr>
        <p:txBody>
          <a:bodyPr wrap="square">
            <a:spAutoFit/>
          </a:bodyPr>
          <a:lstStyle/>
          <a:p>
            <a:pPr defTabSz="913668">
              <a:defRPr/>
            </a:pPr>
            <a:r>
              <a:rPr lang="ja-JP" altLang="en-US" sz="1399" b="1" spc="-100" dirty="0">
                <a:solidFill>
                  <a:prstClr val="black"/>
                </a:solidFill>
                <a:latin typeface="HG丸ｺﾞｼｯｸM-PRO" pitchFamily="50" charset="-128"/>
                <a:ea typeface="HG丸ｺﾞｼｯｸM-PRO" pitchFamily="50" charset="-128"/>
              </a:rPr>
              <a:t>　</a:t>
            </a:r>
            <a:r>
              <a:rPr lang="ja-JP" altLang="en-US" sz="1200" b="1" spc="-100" dirty="0">
                <a:solidFill>
                  <a:prstClr val="black"/>
                </a:solidFill>
                <a:latin typeface="HG丸ｺﾞｼｯｸM-PRO" pitchFamily="50" charset="-128"/>
                <a:ea typeface="HG丸ｺﾞｼｯｸM-PRO" pitchFamily="50" charset="-128"/>
              </a:rPr>
              <a:t>医療</a:t>
            </a:r>
            <a:endParaRPr lang="en-US" altLang="ja-JP" sz="1200" b="1" spc="-100" dirty="0">
              <a:solidFill>
                <a:prstClr val="black"/>
              </a:solidFill>
              <a:latin typeface="HG丸ｺﾞｼｯｸM-PRO" pitchFamily="50" charset="-128"/>
              <a:ea typeface="HG丸ｺﾞｼｯｸM-PRO" pitchFamily="50" charset="-128"/>
            </a:endParaRPr>
          </a:p>
          <a:p>
            <a:pPr defTabSz="913668">
              <a:defRPr/>
            </a:pPr>
            <a:endParaRPr lang="ja-JP" altLang="en-US" sz="1199" spc="-100" dirty="0">
              <a:solidFill>
                <a:prstClr val="black"/>
              </a:solidFill>
              <a:latin typeface="ＭＳ Ｐゴシック"/>
            </a:endParaRPr>
          </a:p>
        </p:txBody>
      </p:sp>
      <p:sp>
        <p:nvSpPr>
          <p:cNvPr id="175" name="右カーブ矢印 72"/>
          <p:cNvSpPr/>
          <p:nvPr/>
        </p:nvSpPr>
        <p:spPr>
          <a:xfrm rot="18156404">
            <a:off x="2518823" y="3618010"/>
            <a:ext cx="349618" cy="777267"/>
          </a:xfrm>
          <a:prstGeom prst="curvedRightArrow">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algn="ctr"/>
            <a:endParaRPr lang="ja-JP" altLang="en-US" spc="-100">
              <a:solidFill>
                <a:prstClr val="black"/>
              </a:solidFill>
            </a:endParaRPr>
          </a:p>
        </p:txBody>
      </p:sp>
      <p:sp>
        <p:nvSpPr>
          <p:cNvPr id="176" name="左カーブ矢印 73"/>
          <p:cNvSpPr/>
          <p:nvPr/>
        </p:nvSpPr>
        <p:spPr>
          <a:xfrm rot="9981534" flipH="1">
            <a:off x="3082947" y="3381094"/>
            <a:ext cx="224242" cy="621651"/>
          </a:xfrm>
          <a:prstGeom prst="curvedLef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algn="ctr"/>
            <a:endParaRPr lang="ja-JP" altLang="en-US" spc="-100" dirty="0">
              <a:solidFill>
                <a:prstClr val="black"/>
              </a:solidFill>
            </a:endParaRPr>
          </a:p>
        </p:txBody>
      </p:sp>
      <p:sp>
        <p:nvSpPr>
          <p:cNvPr id="177" name="円/楕円 69"/>
          <p:cNvSpPr/>
          <p:nvPr/>
        </p:nvSpPr>
        <p:spPr>
          <a:xfrm>
            <a:off x="1317914" y="2958024"/>
            <a:ext cx="882232" cy="395549"/>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endParaRPr lang="ja-JP" altLang="en-US" spc="-100" dirty="0">
              <a:solidFill>
                <a:prstClr val="black"/>
              </a:solidFill>
            </a:endParaRPr>
          </a:p>
        </p:txBody>
      </p:sp>
      <p:sp>
        <p:nvSpPr>
          <p:cNvPr id="178" name="円/楕円 68"/>
          <p:cNvSpPr/>
          <p:nvPr/>
        </p:nvSpPr>
        <p:spPr>
          <a:xfrm>
            <a:off x="4283844" y="3350829"/>
            <a:ext cx="1068161" cy="387952"/>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179" name="円/楕円 47"/>
          <p:cNvSpPr/>
          <p:nvPr/>
        </p:nvSpPr>
        <p:spPr>
          <a:xfrm>
            <a:off x="3766187" y="3124015"/>
            <a:ext cx="1314647" cy="412057"/>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algn="ctr"/>
            <a:endParaRPr lang="ja-JP" altLang="en-US" spc="-100">
              <a:solidFill>
                <a:prstClr val="black"/>
              </a:solidFill>
            </a:endParaRPr>
          </a:p>
        </p:txBody>
      </p:sp>
      <p:pic>
        <p:nvPicPr>
          <p:cNvPr id="180" name="図 179" descr="build32.wmf"/>
          <p:cNvPicPr>
            <a:picLocks noChangeAspect="1"/>
          </p:cNvPicPr>
          <p:nvPr/>
        </p:nvPicPr>
        <p:blipFill>
          <a:blip r:embed="rId7" cstate="print"/>
          <a:stretch>
            <a:fillRect/>
          </a:stretch>
        </p:blipFill>
        <p:spPr>
          <a:xfrm>
            <a:off x="5149353" y="3111014"/>
            <a:ext cx="689327" cy="445048"/>
          </a:xfrm>
          <a:prstGeom prst="rect">
            <a:avLst/>
          </a:prstGeom>
        </p:spPr>
      </p:pic>
      <p:pic>
        <p:nvPicPr>
          <p:cNvPr id="181" name="図 180" descr="build34.wmf"/>
          <p:cNvPicPr>
            <a:picLocks noChangeAspect="1"/>
          </p:cNvPicPr>
          <p:nvPr/>
        </p:nvPicPr>
        <p:blipFill>
          <a:blip r:embed="rId8" cstate="print"/>
          <a:stretch>
            <a:fillRect/>
          </a:stretch>
        </p:blipFill>
        <p:spPr>
          <a:xfrm>
            <a:off x="4190966" y="2956240"/>
            <a:ext cx="439316" cy="311790"/>
          </a:xfrm>
          <a:prstGeom prst="rect">
            <a:avLst/>
          </a:prstGeom>
        </p:spPr>
      </p:pic>
      <p:sp>
        <p:nvSpPr>
          <p:cNvPr id="182" name="テキスト ボックス 181"/>
          <p:cNvSpPr txBox="1"/>
          <p:nvPr/>
        </p:nvSpPr>
        <p:spPr>
          <a:xfrm>
            <a:off x="3281180" y="2555135"/>
            <a:ext cx="3246868" cy="276940"/>
          </a:xfrm>
          <a:prstGeom prst="rect">
            <a:avLst/>
          </a:prstGeom>
          <a:noFill/>
        </p:spPr>
        <p:txBody>
          <a:bodyPr wrap="square" lIns="91376" tIns="45691" rIns="91376" bIns="45691" rtlCol="0">
            <a:spAutoFit/>
          </a:bodyPr>
          <a:lstStyle/>
          <a:p>
            <a:pPr algn="ctr"/>
            <a:r>
              <a:rPr lang="ja-JP" altLang="en-US" sz="900" b="1" spc="-100" dirty="0">
                <a:solidFill>
                  <a:prstClr val="black"/>
                </a:solidFill>
                <a:latin typeface="HG丸ｺﾞｼｯｸM-PRO" pitchFamily="50" charset="-128"/>
                <a:ea typeface="HG丸ｺﾞｼｯｸM-PRO" pitchFamily="50" charset="-128"/>
              </a:rPr>
              <a:t>　　　</a:t>
            </a:r>
            <a:r>
              <a:rPr lang="ja-JP" altLang="en-US" sz="1200" b="1" spc="-100" dirty="0">
                <a:solidFill>
                  <a:prstClr val="black"/>
                </a:solidFill>
                <a:latin typeface="HG丸ｺﾞｼｯｸM-PRO" pitchFamily="50" charset="-128"/>
                <a:ea typeface="HG丸ｺﾞｼｯｸM-PRO" pitchFamily="50" charset="-128"/>
              </a:rPr>
              <a:t>障害福祉・介護</a:t>
            </a:r>
            <a:endParaRPr lang="en-US" altLang="ja-JP" sz="1200" b="1" spc="-100" dirty="0">
              <a:solidFill>
                <a:prstClr val="black"/>
              </a:solidFill>
              <a:latin typeface="HG丸ｺﾞｼｯｸM-PRO" pitchFamily="50" charset="-128"/>
              <a:ea typeface="HG丸ｺﾞｼｯｸM-PRO" pitchFamily="50" charset="-128"/>
            </a:endParaRPr>
          </a:p>
        </p:txBody>
      </p:sp>
      <p:sp>
        <p:nvSpPr>
          <p:cNvPr id="183" name="テキスト ボックス 182"/>
          <p:cNvSpPr txBox="1"/>
          <p:nvPr/>
        </p:nvSpPr>
        <p:spPr>
          <a:xfrm>
            <a:off x="4709672" y="3968813"/>
            <a:ext cx="1744568" cy="253857"/>
          </a:xfrm>
          <a:prstGeom prst="rect">
            <a:avLst/>
          </a:prstGeom>
          <a:noFill/>
        </p:spPr>
        <p:txBody>
          <a:bodyPr wrap="square" lIns="91376" tIns="45691" rIns="91376" bIns="45691" rtlCol="0">
            <a:spAutoFit/>
          </a:bodyPr>
          <a:lstStyle/>
          <a:p>
            <a:r>
              <a:rPr lang="ja-JP" altLang="en-US" sz="1050" spc="-100" dirty="0">
                <a:solidFill>
                  <a:prstClr val="black"/>
                </a:solidFill>
                <a:latin typeface="ＭＳ Ｐゴシック"/>
              </a:rPr>
              <a:t>■介護保険サービス</a:t>
            </a:r>
            <a:endParaRPr lang="en-US" altLang="ja-JP" sz="1050" spc="-100" dirty="0">
              <a:solidFill>
                <a:prstClr val="black"/>
              </a:solidFill>
              <a:latin typeface="ＭＳ Ｐゴシック"/>
            </a:endParaRPr>
          </a:p>
        </p:txBody>
      </p:sp>
      <p:pic>
        <p:nvPicPr>
          <p:cNvPr id="184" name="図 183" descr="health_0166.wmf"/>
          <p:cNvPicPr>
            <a:picLocks noChangeAspect="1"/>
          </p:cNvPicPr>
          <p:nvPr/>
        </p:nvPicPr>
        <p:blipFill>
          <a:blip r:embed="rId9" cstate="print"/>
          <a:stretch>
            <a:fillRect/>
          </a:stretch>
        </p:blipFill>
        <p:spPr>
          <a:xfrm>
            <a:off x="4721689" y="3408517"/>
            <a:ext cx="529392" cy="345148"/>
          </a:xfrm>
          <a:prstGeom prst="rect">
            <a:avLst/>
          </a:prstGeom>
        </p:spPr>
      </p:pic>
      <p:pic>
        <p:nvPicPr>
          <p:cNvPr id="185"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32862" y="2985702"/>
            <a:ext cx="278507" cy="348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02594" y="2970473"/>
            <a:ext cx="302021" cy="371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7" name="右カーブ矢印 74"/>
          <p:cNvSpPr/>
          <p:nvPr/>
        </p:nvSpPr>
        <p:spPr>
          <a:xfrm rot="11588426" flipH="1">
            <a:off x="3572302" y="3274225"/>
            <a:ext cx="318551" cy="586976"/>
          </a:xfrm>
          <a:prstGeom prst="curvedRigh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algn="ctr"/>
            <a:endParaRPr lang="ja-JP" altLang="en-US" spc="-100">
              <a:solidFill>
                <a:prstClr val="black"/>
              </a:solidFill>
            </a:endParaRPr>
          </a:p>
        </p:txBody>
      </p:sp>
      <p:sp>
        <p:nvSpPr>
          <p:cNvPr id="188" name="左カーブ矢印 70"/>
          <p:cNvSpPr/>
          <p:nvPr/>
        </p:nvSpPr>
        <p:spPr>
          <a:xfrm rot="2216199">
            <a:off x="4318626" y="3525860"/>
            <a:ext cx="296540" cy="704081"/>
          </a:xfrm>
          <a:prstGeom prst="curvedLeftArrow">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algn="ctr"/>
            <a:endParaRPr lang="ja-JP" altLang="en-US" spc="-100">
              <a:solidFill>
                <a:prstClr val="black"/>
              </a:solidFill>
            </a:endParaRPr>
          </a:p>
        </p:txBody>
      </p:sp>
      <p:sp>
        <p:nvSpPr>
          <p:cNvPr id="189" name="テキスト ボックス 188"/>
          <p:cNvSpPr txBox="1"/>
          <p:nvPr/>
        </p:nvSpPr>
        <p:spPr>
          <a:xfrm>
            <a:off x="3200956" y="2746164"/>
            <a:ext cx="1429327" cy="253857"/>
          </a:xfrm>
          <a:prstGeom prst="rect">
            <a:avLst/>
          </a:prstGeom>
          <a:noFill/>
        </p:spPr>
        <p:txBody>
          <a:bodyPr wrap="square" lIns="91376" tIns="45691" rIns="91376" bIns="45691" rtlCol="0">
            <a:spAutoFit/>
          </a:bodyPr>
          <a:lstStyle/>
          <a:p>
            <a:pPr algn="ctr"/>
            <a:r>
              <a:rPr lang="ja-JP" altLang="en-US" sz="1050" spc="-100" dirty="0">
                <a:solidFill>
                  <a:prstClr val="black"/>
                </a:solidFill>
                <a:latin typeface="ＭＳ Ｐゴシック"/>
              </a:rPr>
              <a:t>■地域生活支援拠点</a:t>
            </a:r>
            <a:endParaRPr lang="en-US" altLang="ja-JP" sz="1050" spc="-100" dirty="0">
              <a:solidFill>
                <a:prstClr val="black"/>
              </a:solidFill>
              <a:latin typeface="ＭＳ Ｐゴシック"/>
            </a:endParaRPr>
          </a:p>
        </p:txBody>
      </p:sp>
      <p:sp>
        <p:nvSpPr>
          <p:cNvPr id="190" name="テキスト ボックス 189"/>
          <p:cNvSpPr txBox="1"/>
          <p:nvPr/>
        </p:nvSpPr>
        <p:spPr>
          <a:xfrm>
            <a:off x="4685915" y="3850687"/>
            <a:ext cx="1289287" cy="253857"/>
          </a:xfrm>
          <a:prstGeom prst="rect">
            <a:avLst/>
          </a:prstGeom>
          <a:noFill/>
        </p:spPr>
        <p:txBody>
          <a:bodyPr wrap="square" lIns="91376" tIns="45691" rIns="91376" bIns="45691" rtlCol="0">
            <a:spAutoFit/>
          </a:bodyPr>
          <a:lstStyle/>
          <a:p>
            <a:r>
              <a:rPr lang="ja-JP" altLang="en-US" sz="1050" spc="-100" dirty="0">
                <a:solidFill>
                  <a:prstClr val="black"/>
                </a:solidFill>
                <a:latin typeface="ＭＳ Ｐゴシック"/>
              </a:rPr>
              <a:t>■障害福祉サービス</a:t>
            </a:r>
            <a:endParaRPr lang="en-US" altLang="ja-JP" sz="1050" spc="-100" dirty="0">
              <a:solidFill>
                <a:prstClr val="black"/>
              </a:solidFill>
              <a:latin typeface="ＭＳ Ｐゴシック"/>
            </a:endParaRPr>
          </a:p>
        </p:txBody>
      </p:sp>
      <p:sp>
        <p:nvSpPr>
          <p:cNvPr id="191" name="角丸四角形 5"/>
          <p:cNvSpPr/>
          <p:nvPr/>
        </p:nvSpPr>
        <p:spPr bwMode="auto">
          <a:xfrm>
            <a:off x="1317920" y="6306434"/>
            <a:ext cx="4470894" cy="240204"/>
          </a:xfrm>
          <a:prstGeom prst="roundRect">
            <a:avLst/>
          </a:prstGeom>
          <a:solidFill>
            <a:srgbClr val="FFFF99"/>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kumimoji="0" lang="ja-JP" altLang="en-US" sz="1000" kern="0" dirty="0">
                <a:solidFill>
                  <a:prstClr val="black"/>
                </a:solidFill>
                <a:latin typeface="HG丸ｺﾞｼｯｸM-PRO" pitchFamily="50" charset="-128"/>
                <a:ea typeface="HG丸ｺﾞｼｯｸM-PRO" pitchFamily="50" charset="-128"/>
              </a:rPr>
              <a:t>都道府県</a:t>
            </a:r>
            <a:r>
              <a:rPr kumimoji="0" lang="ja-JP" altLang="ja-JP" sz="1000" kern="0" dirty="0">
                <a:solidFill>
                  <a:prstClr val="black"/>
                </a:solidFill>
                <a:latin typeface="HG丸ｺﾞｼｯｸM-PRO" pitchFamily="50" charset="-128"/>
                <a:ea typeface="HG丸ｺﾞｼｯｸM-PRO" pitchFamily="50" charset="-128"/>
              </a:rPr>
              <a:t>ごとの保健・医療・福祉関係者による協議の場</a:t>
            </a:r>
            <a:r>
              <a:rPr kumimoji="0" lang="ja-JP" altLang="en-US" sz="1000" kern="0" dirty="0">
                <a:solidFill>
                  <a:prstClr val="black"/>
                </a:solidFill>
                <a:latin typeface="HG丸ｺﾞｼｯｸM-PRO" pitchFamily="50" charset="-128"/>
                <a:ea typeface="HG丸ｺﾞｼｯｸM-PRO" pitchFamily="50" charset="-128"/>
              </a:rPr>
              <a:t>、都道府県</a:t>
            </a:r>
            <a:endParaRPr kumimoji="0" lang="en-US" altLang="ja-JP" sz="1000" kern="0" dirty="0">
              <a:solidFill>
                <a:prstClr val="black"/>
              </a:solidFill>
              <a:latin typeface="HG丸ｺﾞｼｯｸM-PRO" pitchFamily="50" charset="-128"/>
              <a:ea typeface="HG丸ｺﾞｼｯｸM-PRO" pitchFamily="50" charset="-128"/>
            </a:endParaRPr>
          </a:p>
        </p:txBody>
      </p:sp>
      <p:sp>
        <p:nvSpPr>
          <p:cNvPr id="192" name="二等辺三角形 191"/>
          <p:cNvSpPr/>
          <p:nvPr/>
        </p:nvSpPr>
        <p:spPr bwMode="auto">
          <a:xfrm>
            <a:off x="1317914" y="6148350"/>
            <a:ext cx="4461582" cy="197984"/>
          </a:xfrm>
          <a:prstGeom prst="triangl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kumimoji="0" lang="ja-JP" altLang="en-US" sz="1000" kern="0" dirty="0">
                <a:solidFill>
                  <a:prstClr val="black"/>
                </a:solidFill>
                <a:latin typeface="HG丸ｺﾞｼｯｸM-PRO" pitchFamily="50" charset="-128"/>
                <a:ea typeface="HG丸ｺﾞｼｯｸM-PRO" pitchFamily="50" charset="-128"/>
              </a:rPr>
              <a:t>バックアップ</a:t>
            </a:r>
          </a:p>
        </p:txBody>
      </p:sp>
      <p:pic>
        <p:nvPicPr>
          <p:cNvPr id="193" name="図 192" descr="building03_cl2.wmf"/>
          <p:cNvPicPr>
            <a:picLocks noChangeAspect="1"/>
          </p:cNvPicPr>
          <p:nvPr/>
        </p:nvPicPr>
        <p:blipFill>
          <a:blip r:embed="rId12" cstate="print"/>
          <a:stretch>
            <a:fillRect/>
          </a:stretch>
        </p:blipFill>
        <p:spPr>
          <a:xfrm flipH="1">
            <a:off x="1605946" y="4132127"/>
            <a:ext cx="462184" cy="392777"/>
          </a:xfrm>
          <a:prstGeom prst="rect">
            <a:avLst/>
          </a:prstGeom>
        </p:spPr>
      </p:pic>
      <p:pic>
        <p:nvPicPr>
          <p:cNvPr id="194" name="図 193" descr="person_0290.wmf"/>
          <p:cNvPicPr>
            <a:picLocks noChangeAspect="1"/>
          </p:cNvPicPr>
          <p:nvPr/>
        </p:nvPicPr>
        <p:blipFill>
          <a:blip r:embed="rId13" cstate="print"/>
          <a:stretch>
            <a:fillRect/>
          </a:stretch>
        </p:blipFill>
        <p:spPr>
          <a:xfrm flipH="1">
            <a:off x="1389922" y="4348150"/>
            <a:ext cx="291222" cy="543184"/>
          </a:xfrm>
          <a:prstGeom prst="rect">
            <a:avLst/>
          </a:prstGeom>
        </p:spPr>
      </p:pic>
      <p:pic>
        <p:nvPicPr>
          <p:cNvPr id="195"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31577" y="3762906"/>
            <a:ext cx="574358" cy="601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 name="Picture 3" descr="C:\Users\KNUIP\Desktop\illust3682thumb.gif"/>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10203" y="4852206"/>
            <a:ext cx="540527" cy="343488"/>
          </a:xfrm>
          <a:prstGeom prst="rect">
            <a:avLst/>
          </a:prstGeom>
          <a:noFill/>
          <a:extLst>
            <a:ext uri="{909E8E84-426E-40DD-AFC4-6F175D3DCCD1}">
              <a14:hiddenFill xmlns:a14="http://schemas.microsoft.com/office/drawing/2010/main">
                <a:solidFill>
                  <a:srgbClr val="FFFFFF"/>
                </a:solidFill>
              </a14:hiddenFill>
            </a:ext>
          </a:extLst>
        </p:spPr>
      </p:pic>
      <p:pic>
        <p:nvPicPr>
          <p:cNvPr id="197" name="図 196" descr="小規模building03_cl2.png"/>
          <p:cNvPicPr>
            <a:picLocks noChangeAspect="1"/>
          </p:cNvPicPr>
          <p:nvPr/>
        </p:nvPicPr>
        <p:blipFill>
          <a:blip r:embed="rId16" cstate="print"/>
          <a:stretch>
            <a:fillRect/>
          </a:stretch>
        </p:blipFill>
        <p:spPr>
          <a:xfrm>
            <a:off x="1427439" y="2696855"/>
            <a:ext cx="378703" cy="422550"/>
          </a:xfrm>
          <a:prstGeom prst="rect">
            <a:avLst/>
          </a:prstGeom>
        </p:spPr>
      </p:pic>
      <p:pic>
        <p:nvPicPr>
          <p:cNvPr id="198" name="Picture 2" descr="C:\Users\KNXVS\AppData\Local\Microsoft\Windows\Temporary Internet Files\Content.IE5\ADV5CF2Q\MC900426352[1].wmf"/>
          <p:cNvPicPr>
            <a:picLocks noChangeAspect="1" noChangeArrowheads="1"/>
          </p:cNvPicPr>
          <p:nvPr/>
        </p:nvPicPr>
        <p:blipFill>
          <a:blip r:embed="rId17" cstate="print"/>
          <a:srcRect/>
          <a:stretch>
            <a:fillRect/>
          </a:stretch>
        </p:blipFill>
        <p:spPr bwMode="auto">
          <a:xfrm>
            <a:off x="1751115" y="2988036"/>
            <a:ext cx="437307" cy="330173"/>
          </a:xfrm>
          <a:prstGeom prst="rect">
            <a:avLst/>
          </a:prstGeom>
          <a:noFill/>
        </p:spPr>
      </p:pic>
      <p:sp>
        <p:nvSpPr>
          <p:cNvPr id="199" name="角丸四角形 53"/>
          <p:cNvSpPr/>
          <p:nvPr/>
        </p:nvSpPr>
        <p:spPr>
          <a:xfrm>
            <a:off x="4796962" y="4387284"/>
            <a:ext cx="1053863" cy="1077781"/>
          </a:xfrm>
          <a:prstGeom prst="roundRect">
            <a:avLst/>
          </a:prstGeom>
          <a:ln w="38100">
            <a:solidFill>
              <a:schemeClr val="accent6"/>
            </a:solidFill>
            <a:prstDash val="dash"/>
          </a:ln>
        </p:spPr>
        <p:style>
          <a:lnRef idx="1">
            <a:schemeClr val="accent6"/>
          </a:lnRef>
          <a:fillRef idx="2">
            <a:schemeClr val="accent6"/>
          </a:fillRef>
          <a:effectRef idx="1">
            <a:schemeClr val="accent6"/>
          </a:effectRef>
          <a:fontRef idx="minor">
            <a:schemeClr val="dk1"/>
          </a:fontRef>
        </p:style>
        <p:txBody>
          <a:bodyPr lIns="91376" tIns="45691" rIns="91376" bIns="45691" rtlCol="0" anchor="ctr"/>
          <a:lstStyle/>
          <a:p>
            <a:pPr algn="ctr"/>
            <a:endParaRPr lang="ja-JP" altLang="en-US" spc="-100" dirty="0">
              <a:solidFill>
                <a:prstClr val="black"/>
              </a:solidFill>
            </a:endParaRPr>
          </a:p>
        </p:txBody>
      </p:sp>
      <p:sp>
        <p:nvSpPr>
          <p:cNvPr id="200" name="円/楕円 56"/>
          <p:cNvSpPr/>
          <p:nvPr/>
        </p:nvSpPr>
        <p:spPr>
          <a:xfrm>
            <a:off x="4817923" y="4696156"/>
            <a:ext cx="988976" cy="592590"/>
          </a:xfrm>
          <a:prstGeom prst="ellipse">
            <a:avLst/>
          </a:prstGeom>
        </p:spPr>
        <p:style>
          <a:lnRef idx="1">
            <a:schemeClr val="accent2"/>
          </a:lnRef>
          <a:fillRef idx="2">
            <a:schemeClr val="accent2"/>
          </a:fillRef>
          <a:effectRef idx="1">
            <a:schemeClr val="accent2"/>
          </a:effectRef>
          <a:fontRef idx="minor">
            <a:schemeClr val="dk1"/>
          </a:fontRef>
        </p:style>
        <p:txBody>
          <a:bodyPr lIns="91376" tIns="45691" rIns="91376" bIns="45691" rtlCol="0" anchor="ctr"/>
          <a:lstStyle/>
          <a:p>
            <a:pPr algn="ctr"/>
            <a:endParaRPr lang="ja-JP" altLang="en-US" spc="-100">
              <a:solidFill>
                <a:prstClr val="black"/>
              </a:solidFill>
            </a:endParaRPr>
          </a:p>
        </p:txBody>
      </p:sp>
      <p:sp>
        <p:nvSpPr>
          <p:cNvPr id="201" name="円/楕円 56"/>
          <p:cNvSpPr/>
          <p:nvPr/>
        </p:nvSpPr>
        <p:spPr>
          <a:xfrm>
            <a:off x="4904614" y="4784665"/>
            <a:ext cx="839658" cy="233420"/>
          </a:xfrm>
          <a:prstGeom prst="ellipse">
            <a:avLst/>
          </a:prstGeom>
        </p:spPr>
        <p:style>
          <a:lnRef idx="1">
            <a:schemeClr val="accent3"/>
          </a:lnRef>
          <a:fillRef idx="2">
            <a:schemeClr val="accent3"/>
          </a:fillRef>
          <a:effectRef idx="1">
            <a:schemeClr val="accent3"/>
          </a:effectRef>
          <a:fontRef idx="minor">
            <a:schemeClr val="dk1"/>
          </a:fontRef>
        </p:style>
        <p:txBody>
          <a:bodyPr lIns="91376" tIns="45691" rIns="91376" bIns="45691" rtlCol="0" anchor="ctr"/>
          <a:lstStyle/>
          <a:p>
            <a:pPr algn="ctr"/>
            <a:r>
              <a:rPr lang="ja-JP" altLang="en-US" sz="900" spc="-100" dirty="0">
                <a:solidFill>
                  <a:prstClr val="black"/>
                </a:solidFill>
              </a:rPr>
              <a:t>日常生活圏域</a:t>
            </a:r>
          </a:p>
        </p:txBody>
      </p:sp>
      <p:sp>
        <p:nvSpPr>
          <p:cNvPr id="202" name="テキスト ボックス 201"/>
          <p:cNvSpPr txBox="1"/>
          <p:nvPr/>
        </p:nvSpPr>
        <p:spPr>
          <a:xfrm>
            <a:off x="4630283" y="5020864"/>
            <a:ext cx="1360379" cy="249877"/>
          </a:xfrm>
          <a:prstGeom prst="rect">
            <a:avLst/>
          </a:prstGeom>
          <a:noFill/>
        </p:spPr>
        <p:txBody>
          <a:bodyPr wrap="square" rtlCol="0">
            <a:spAutoFit/>
          </a:bodyPr>
          <a:lstStyle/>
          <a:p>
            <a:pPr algn="ctr">
              <a:lnSpc>
                <a:spcPts val="1300"/>
              </a:lnSpc>
            </a:pPr>
            <a:r>
              <a:rPr lang="ja-JP" altLang="en-US" sz="900" dirty="0">
                <a:solidFill>
                  <a:prstClr val="black"/>
                </a:solidFill>
              </a:rPr>
              <a:t>基本圏域（市町村）</a:t>
            </a:r>
          </a:p>
        </p:txBody>
      </p:sp>
      <p:sp>
        <p:nvSpPr>
          <p:cNvPr id="203" name="テキスト ボックス 202"/>
          <p:cNvSpPr txBox="1"/>
          <p:nvPr/>
        </p:nvSpPr>
        <p:spPr>
          <a:xfrm>
            <a:off x="4400777" y="5147451"/>
            <a:ext cx="1723069" cy="249877"/>
          </a:xfrm>
          <a:prstGeom prst="rect">
            <a:avLst/>
          </a:prstGeom>
          <a:noFill/>
        </p:spPr>
        <p:txBody>
          <a:bodyPr wrap="square" rtlCol="0">
            <a:spAutoFit/>
          </a:bodyPr>
          <a:lstStyle/>
          <a:p>
            <a:pPr algn="ctr">
              <a:lnSpc>
                <a:spcPts val="1300"/>
              </a:lnSpc>
            </a:pPr>
            <a:r>
              <a:rPr lang="ja-JP" altLang="en-US" sz="900" dirty="0">
                <a:solidFill>
                  <a:prstClr val="black"/>
                </a:solidFill>
              </a:rPr>
              <a:t>障害保健福祉圏域</a:t>
            </a:r>
            <a:endParaRPr lang="en-US" altLang="ja-JP" sz="900" dirty="0">
              <a:solidFill>
                <a:prstClr val="black"/>
              </a:solidFill>
            </a:endParaRPr>
          </a:p>
        </p:txBody>
      </p:sp>
      <p:sp>
        <p:nvSpPr>
          <p:cNvPr id="204" name="角丸四角形 58"/>
          <p:cNvSpPr/>
          <p:nvPr/>
        </p:nvSpPr>
        <p:spPr>
          <a:xfrm>
            <a:off x="4873950" y="4474356"/>
            <a:ext cx="945854" cy="201343"/>
          </a:xfrm>
          <a:prstGeom prst="roundRect">
            <a:avLst>
              <a:gd name="adj" fmla="val 4948"/>
            </a:avLst>
          </a:prstGeom>
          <a:ln>
            <a:no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174538" indent="-174538" algn="ctr"/>
            <a:r>
              <a:rPr lang="ja-JP" altLang="en-US" sz="1050" spc="-100" dirty="0">
                <a:solidFill>
                  <a:prstClr val="black"/>
                </a:solidFill>
              </a:rPr>
              <a:t>圏域の考え方</a:t>
            </a:r>
          </a:p>
        </p:txBody>
      </p:sp>
      <p:sp>
        <p:nvSpPr>
          <p:cNvPr id="205" name="スライド番号プレースホルダー 2"/>
          <p:cNvSpPr txBox="1">
            <a:spLocks/>
          </p:cNvSpPr>
          <p:nvPr/>
        </p:nvSpPr>
        <p:spPr>
          <a:xfrm>
            <a:off x="8675625" y="6368124"/>
            <a:ext cx="2311400" cy="365125"/>
          </a:xfrm>
          <a:prstGeom prst="rect">
            <a:avLst/>
          </a:prstGeom>
        </p:spPr>
        <p:txBody>
          <a:bodyPr vert="horz" lIns="91403" tIns="45700" rIns="91403" bIns="45700" rtlCol="0" anchor="ctr"/>
          <a:lstStyle>
            <a:defPPr>
              <a:defRPr lang="ja-JP"/>
            </a:defPPr>
            <a:lvl1pPr marL="0" algn="r" defTabSz="914400" rtl="0" eaLnBrk="1" latinLnBrk="0" hangingPunct="1">
              <a:defRPr kumimoji="1" sz="20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A02BD7A-635E-43A0-8464-FD5073BFE4FA}" type="slidenum">
              <a:rPr lang="ja-JP" altLang="en-US">
                <a:solidFill>
                  <a:schemeClr val="tx1"/>
                </a:solidFill>
              </a:rPr>
              <a:pPr/>
              <a:t>36</a:t>
            </a:fld>
            <a:endParaRPr lang="ja-JP" altLang="en-US" dirty="0">
              <a:solidFill>
                <a:schemeClr val="tx1"/>
              </a:solidFill>
            </a:endParaRPr>
          </a:p>
        </p:txBody>
      </p:sp>
      <p:sp>
        <p:nvSpPr>
          <p:cNvPr id="206" name="正方形/長方形 205"/>
          <p:cNvSpPr/>
          <p:nvPr/>
        </p:nvSpPr>
        <p:spPr>
          <a:xfrm>
            <a:off x="1343472" y="3893601"/>
            <a:ext cx="1185190" cy="461537"/>
          </a:xfrm>
          <a:prstGeom prst="rect">
            <a:avLst/>
          </a:prstGeom>
        </p:spPr>
        <p:txBody>
          <a:bodyPr wrap="square">
            <a:spAutoFit/>
          </a:bodyPr>
          <a:lstStyle/>
          <a:p>
            <a:pPr defTabSz="913668">
              <a:defRPr/>
            </a:pPr>
            <a:r>
              <a:rPr lang="ja-JP" altLang="en-US" sz="1200" b="1" spc="-100" dirty="0">
                <a:solidFill>
                  <a:prstClr val="black"/>
                </a:solidFill>
                <a:latin typeface="HG丸ｺﾞｼｯｸM-PRO" pitchFamily="50" charset="-128"/>
                <a:ea typeface="HG丸ｺﾞｼｯｸM-PRO" pitchFamily="50" charset="-128"/>
              </a:rPr>
              <a:t>様々な相談窓口</a:t>
            </a:r>
            <a:endParaRPr lang="en-US" altLang="ja-JP" sz="1200" b="1" spc="-100" dirty="0">
              <a:solidFill>
                <a:prstClr val="black"/>
              </a:solidFill>
              <a:latin typeface="HG丸ｺﾞｼｯｸM-PRO" pitchFamily="50" charset="-128"/>
              <a:ea typeface="HG丸ｺﾞｼｯｸM-PRO" pitchFamily="50" charset="-128"/>
            </a:endParaRPr>
          </a:p>
          <a:p>
            <a:pPr defTabSz="913668">
              <a:defRPr/>
            </a:pPr>
            <a:endParaRPr lang="ja-JP" altLang="en-US" sz="1199" spc="-100" dirty="0">
              <a:solidFill>
                <a:prstClr val="black"/>
              </a:solidFill>
              <a:latin typeface="ＭＳ Ｐゴシック"/>
            </a:endParaRPr>
          </a:p>
        </p:txBody>
      </p:sp>
      <p:sp>
        <p:nvSpPr>
          <p:cNvPr id="207" name="テキスト ボックス 206"/>
          <p:cNvSpPr txBox="1"/>
          <p:nvPr/>
        </p:nvSpPr>
        <p:spPr>
          <a:xfrm>
            <a:off x="6131997" y="6003973"/>
            <a:ext cx="4787392" cy="738664"/>
          </a:xfrm>
          <a:prstGeom prst="rect">
            <a:avLst/>
          </a:prstGeom>
          <a:noFill/>
        </p:spPr>
        <p:txBody>
          <a:bodyPr wrap="square" rtlCol="0">
            <a:spAutoFit/>
          </a:bodyPr>
          <a:lstStyle/>
          <a:p>
            <a:r>
              <a:rPr lang="en-US" altLang="ja-JP" sz="1050" dirty="0">
                <a:solidFill>
                  <a:prstClr val="black"/>
                </a:solidFill>
                <a:latin typeface="Calibri"/>
                <a:ea typeface="ＭＳ Ｐゴシック"/>
              </a:rPr>
              <a:t>※</a:t>
            </a:r>
            <a:r>
              <a:rPr lang="ja-JP" altLang="en-US" sz="1050" dirty="0">
                <a:solidFill>
                  <a:prstClr val="black"/>
                </a:solidFill>
                <a:latin typeface="Calibri"/>
                <a:ea typeface="ＭＳ Ｐゴシック"/>
              </a:rPr>
              <a:t>１　精神医療圏の設定にあたっては二次医療圏を基本としつつ、障害保健福祉</a:t>
            </a:r>
            <a:endParaRPr lang="en-US" altLang="ja-JP" sz="1050" dirty="0">
              <a:solidFill>
                <a:prstClr val="black"/>
              </a:solidFill>
              <a:latin typeface="Calibri"/>
              <a:ea typeface="ＭＳ Ｐゴシック"/>
            </a:endParaRPr>
          </a:p>
          <a:p>
            <a:r>
              <a:rPr lang="ja-JP" altLang="en-US" sz="1050" dirty="0">
                <a:solidFill>
                  <a:prstClr val="black"/>
                </a:solidFill>
                <a:latin typeface="Calibri"/>
                <a:ea typeface="ＭＳ Ｐゴシック"/>
              </a:rPr>
              <a:t>　　　 圏域、老人福祉 圏域、精神科救急医療圏域等との連携も考慮し、地域の実</a:t>
            </a:r>
            <a:endParaRPr lang="en-US" altLang="ja-JP" sz="1050" dirty="0">
              <a:solidFill>
                <a:prstClr val="black"/>
              </a:solidFill>
              <a:latin typeface="Calibri"/>
              <a:ea typeface="ＭＳ Ｐゴシック"/>
            </a:endParaRPr>
          </a:p>
          <a:p>
            <a:r>
              <a:rPr lang="en-US" altLang="ja-JP" sz="1050" dirty="0">
                <a:solidFill>
                  <a:prstClr val="black"/>
                </a:solidFill>
                <a:latin typeface="Calibri"/>
                <a:ea typeface="ＭＳ Ｐゴシック"/>
              </a:rPr>
              <a:t>          </a:t>
            </a:r>
            <a:r>
              <a:rPr lang="ja-JP" altLang="en-US" sz="1050" dirty="0">
                <a:solidFill>
                  <a:prstClr val="black"/>
                </a:solidFill>
                <a:latin typeface="Calibri"/>
                <a:ea typeface="ＭＳ Ｐゴシック"/>
              </a:rPr>
              <a:t>情を勘案して弾力的に設定</a:t>
            </a:r>
            <a:endParaRPr lang="en-US" altLang="ja-JP" sz="1050" dirty="0">
              <a:solidFill>
                <a:prstClr val="black"/>
              </a:solidFill>
              <a:latin typeface="Calibri"/>
              <a:ea typeface="ＭＳ Ｐゴシック"/>
            </a:endParaRPr>
          </a:p>
          <a:p>
            <a:r>
              <a:rPr lang="en-US" altLang="ja-JP" sz="1050" dirty="0">
                <a:solidFill>
                  <a:prstClr val="black"/>
                </a:solidFill>
                <a:latin typeface="Calibri"/>
                <a:ea typeface="ＭＳ Ｐゴシック"/>
              </a:rPr>
              <a:t>※</a:t>
            </a:r>
            <a:r>
              <a:rPr lang="ja-JP" altLang="en-US" sz="1050" dirty="0">
                <a:solidFill>
                  <a:prstClr val="black"/>
                </a:solidFill>
                <a:latin typeface="Calibri"/>
                <a:ea typeface="ＭＳ Ｐゴシック"/>
              </a:rPr>
              <a:t>２　医療計画作成指針に基づく協議の場</a:t>
            </a:r>
            <a:endParaRPr lang="en-US" altLang="ja-JP" sz="1050" dirty="0">
              <a:solidFill>
                <a:prstClr val="black"/>
              </a:solidFill>
              <a:latin typeface="Calibri"/>
              <a:ea typeface="ＭＳ Ｐゴシック"/>
            </a:endParaRPr>
          </a:p>
        </p:txBody>
      </p:sp>
      <p:sp>
        <p:nvSpPr>
          <p:cNvPr id="2" name="スライド番号プレースホルダー 1">
            <a:extLst>
              <a:ext uri="{FF2B5EF4-FFF2-40B4-BE49-F238E27FC236}">
                <a16:creationId xmlns:a16="http://schemas.microsoft.com/office/drawing/2014/main" id="{FE29D338-402D-4565-B822-7D1343CD1196}"/>
              </a:ext>
            </a:extLst>
          </p:cNvPr>
          <p:cNvSpPr>
            <a:spLocks noGrp="1"/>
          </p:cNvSpPr>
          <p:nvPr>
            <p:ph type="sldNum" sz="quarter" idx="12"/>
          </p:nvPr>
        </p:nvSpPr>
        <p:spPr/>
        <p:txBody>
          <a:bodyPr/>
          <a:lstStyle/>
          <a:p>
            <a:fld id="{F2F7D6C3-A283-4D70-9B85-257533DFC2FA}" type="slidenum">
              <a:rPr kumimoji="1" lang="ja-JP" altLang="en-US" smtClean="0"/>
              <a:t>36</a:t>
            </a:fld>
            <a:endParaRPr kumimoji="1" lang="ja-JP" altLang="en-US" dirty="0"/>
          </a:p>
        </p:txBody>
      </p:sp>
    </p:spTree>
    <p:extLst>
      <p:ext uri="{BB962C8B-B14F-4D97-AF65-F5344CB8AC3E}">
        <p14:creationId xmlns:p14="http://schemas.microsoft.com/office/powerpoint/2010/main" val="1930620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304800" y="311939"/>
            <a:ext cx="11506200" cy="6384678"/>
          </a:xfrm>
          <a:prstGeom prst="rect">
            <a:avLst/>
          </a:prstGeom>
        </p:spPr>
      </p:pic>
      <p:sp>
        <p:nvSpPr>
          <p:cNvPr id="2" name="スライド番号プレースホルダー 1">
            <a:extLst>
              <a:ext uri="{FF2B5EF4-FFF2-40B4-BE49-F238E27FC236}">
                <a16:creationId xmlns:a16="http://schemas.microsoft.com/office/drawing/2014/main" id="{CA15E7DE-55A2-40C6-9A65-E0482E5709A8}"/>
              </a:ext>
            </a:extLst>
          </p:cNvPr>
          <p:cNvSpPr>
            <a:spLocks noGrp="1"/>
          </p:cNvSpPr>
          <p:nvPr>
            <p:ph type="sldNum" sz="quarter" idx="12"/>
          </p:nvPr>
        </p:nvSpPr>
        <p:spPr>
          <a:xfrm>
            <a:off x="9365610" y="6444743"/>
            <a:ext cx="2743200" cy="365125"/>
          </a:xfrm>
        </p:spPr>
        <p:txBody>
          <a:bodyPr/>
          <a:lstStyle/>
          <a:p>
            <a:fld id="{F2F7D6C3-A283-4D70-9B85-257533DFC2FA}" type="slidenum">
              <a:rPr kumimoji="1" lang="ja-JP" altLang="en-US" smtClean="0"/>
              <a:t>37</a:t>
            </a:fld>
            <a:endParaRPr kumimoji="1" lang="ja-JP" altLang="en-US" dirty="0"/>
          </a:p>
        </p:txBody>
      </p:sp>
    </p:spTree>
    <p:extLst>
      <p:ext uri="{BB962C8B-B14F-4D97-AF65-F5344CB8AC3E}">
        <p14:creationId xmlns:p14="http://schemas.microsoft.com/office/powerpoint/2010/main" val="28336620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4017A7-D5AE-46F7-9DE7-0AEAF4DAFD9B}"/>
              </a:ext>
            </a:extLst>
          </p:cNvPr>
          <p:cNvSpPr>
            <a:spLocks noGrp="1"/>
          </p:cNvSpPr>
          <p:nvPr>
            <p:ph type="title"/>
          </p:nvPr>
        </p:nvSpPr>
        <p:spPr/>
        <p:txBody>
          <a:bodyPr/>
          <a:lstStyle/>
          <a:p>
            <a:r>
              <a:rPr kumimoji="1" lang="ja-JP" altLang="en-US" dirty="0"/>
              <a:t>地域基盤整備を見直してみる</a:t>
            </a:r>
          </a:p>
        </p:txBody>
      </p:sp>
      <p:sp>
        <p:nvSpPr>
          <p:cNvPr id="3" name="コンテンツ プレースホルダー 2">
            <a:extLst>
              <a:ext uri="{FF2B5EF4-FFF2-40B4-BE49-F238E27FC236}">
                <a16:creationId xmlns:a16="http://schemas.microsoft.com/office/drawing/2014/main" id="{50721F98-ACE8-4F5D-B773-498B394CE9B6}"/>
              </a:ext>
            </a:extLst>
          </p:cNvPr>
          <p:cNvSpPr>
            <a:spLocks noGrp="1"/>
          </p:cNvSpPr>
          <p:nvPr>
            <p:ph idx="1"/>
          </p:nvPr>
        </p:nvSpPr>
        <p:spPr>
          <a:xfrm>
            <a:off x="838201" y="1825624"/>
            <a:ext cx="10515600" cy="4667249"/>
          </a:xfrm>
        </p:spPr>
        <p:txBody>
          <a:bodyPr>
            <a:normAutofit/>
          </a:bodyPr>
          <a:lstStyle/>
          <a:p>
            <a:r>
              <a:rPr kumimoji="1" lang="ja-JP" altLang="en-US" dirty="0"/>
              <a:t>地域基盤整備量で算出される</a:t>
            </a:r>
            <a:r>
              <a:rPr kumimoji="1" lang="en-US" altLang="ja-JP" dirty="0"/>
              <a:t>3</a:t>
            </a:r>
            <a:r>
              <a:rPr kumimoji="1" lang="ja-JP" altLang="en-US" dirty="0" err="1"/>
              <a:t>つの</a:t>
            </a:r>
            <a:r>
              <a:rPr kumimoji="1" lang="ja-JP" altLang="en-US" dirty="0"/>
              <a:t>視点</a:t>
            </a:r>
          </a:p>
          <a:p>
            <a:pPr marL="457200" lvl="1" indent="0">
              <a:buNone/>
            </a:pPr>
            <a:r>
              <a:rPr lang="en-US" altLang="ja-JP" dirty="0"/>
              <a:t>α</a:t>
            </a:r>
            <a:r>
              <a:rPr lang="ja-JP" altLang="en-US" dirty="0"/>
              <a:t>　慢性入院患者の地域移行と地域定着</a:t>
            </a:r>
          </a:p>
          <a:p>
            <a:pPr lvl="2"/>
            <a:r>
              <a:rPr kumimoji="1" lang="ja-JP" altLang="en-US" dirty="0"/>
              <a:t>慢性患者の地域移行について</a:t>
            </a:r>
          </a:p>
          <a:p>
            <a:pPr marL="514350" indent="-514350">
              <a:buFont typeface="+mj-lt"/>
              <a:buAutoNum type="arabicPeriod"/>
            </a:pPr>
            <a:endParaRPr kumimoji="1" lang="ja-JP" altLang="en-US" dirty="0"/>
          </a:p>
          <a:p>
            <a:pPr marL="457200" lvl="1" indent="0">
              <a:buNone/>
            </a:pPr>
            <a:r>
              <a:rPr lang="el-GR" altLang="ja-JP" dirty="0"/>
              <a:t>β</a:t>
            </a:r>
            <a:r>
              <a:rPr lang="ja-JP" altLang="en-US" dirty="0"/>
              <a:t>　治療抵抗性統合失調症治療薬とか医療の高度化</a:t>
            </a:r>
          </a:p>
          <a:p>
            <a:pPr lvl="1"/>
            <a:r>
              <a:rPr kumimoji="1" lang="ja-JP" altLang="en-US" dirty="0"/>
              <a:t>外来患者と比べて、入院需要の多い島根では</a:t>
            </a:r>
          </a:p>
          <a:p>
            <a:pPr marL="514350" indent="-514350">
              <a:buFont typeface="+mj-lt"/>
              <a:buAutoNum type="arabicPeriod"/>
            </a:pPr>
            <a:endParaRPr kumimoji="1" lang="ja-JP" altLang="en-US" dirty="0"/>
          </a:p>
          <a:p>
            <a:pPr marL="0" indent="0">
              <a:buNone/>
            </a:pPr>
            <a:r>
              <a:rPr lang="ja-JP" altLang="en-US" dirty="0"/>
              <a:t>　　</a:t>
            </a:r>
            <a:r>
              <a:rPr lang="en-US" altLang="ja-JP" dirty="0"/>
              <a:t>γ</a:t>
            </a:r>
            <a:r>
              <a:rPr lang="ja-JP" altLang="en-US" dirty="0"/>
              <a:t>　</a:t>
            </a:r>
            <a:r>
              <a:rPr lang="ja-JP" altLang="en-US" sz="2400" dirty="0"/>
              <a:t>認知症施策の推進</a:t>
            </a:r>
          </a:p>
          <a:p>
            <a:pPr marL="514350" indent="-514350">
              <a:buFont typeface="+mj-lt"/>
              <a:buAutoNum type="arabicPeriod"/>
            </a:pPr>
            <a:endParaRPr lang="ja-JP" altLang="en-US" dirty="0"/>
          </a:p>
          <a:p>
            <a:r>
              <a:rPr kumimoji="1" lang="ja-JP" altLang="en-US" dirty="0"/>
              <a:t>これらすべての総和だったはず</a:t>
            </a:r>
          </a:p>
        </p:txBody>
      </p:sp>
      <p:sp>
        <p:nvSpPr>
          <p:cNvPr id="4" name="スライド番号プレースホルダー 3">
            <a:extLst>
              <a:ext uri="{FF2B5EF4-FFF2-40B4-BE49-F238E27FC236}">
                <a16:creationId xmlns:a16="http://schemas.microsoft.com/office/drawing/2014/main" id="{A9B4AA8B-E88F-4A7A-BA59-4E53F8E75DEE}"/>
              </a:ext>
            </a:extLst>
          </p:cNvPr>
          <p:cNvSpPr>
            <a:spLocks noGrp="1"/>
          </p:cNvSpPr>
          <p:nvPr>
            <p:ph type="sldNum" sz="quarter" idx="12"/>
          </p:nvPr>
        </p:nvSpPr>
        <p:spPr/>
        <p:txBody>
          <a:bodyPr/>
          <a:lstStyle/>
          <a:p>
            <a:fld id="{F2F7D6C3-A283-4D70-9B85-257533DFC2FA}" type="slidenum">
              <a:rPr kumimoji="1" lang="ja-JP" altLang="en-US" smtClean="0"/>
              <a:t>38</a:t>
            </a:fld>
            <a:endParaRPr kumimoji="1" lang="ja-JP" altLang="en-US"/>
          </a:p>
        </p:txBody>
      </p:sp>
    </p:spTree>
    <p:extLst>
      <p:ext uri="{BB962C8B-B14F-4D97-AF65-F5344CB8AC3E}">
        <p14:creationId xmlns:p14="http://schemas.microsoft.com/office/powerpoint/2010/main" val="3257434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医療高度化の芽を見出す</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治療抵抗性統合失調症治療薬</a:t>
            </a:r>
            <a:endParaRPr lang="ja-JP" altLang="en-US" dirty="0"/>
          </a:p>
          <a:p>
            <a:r>
              <a:rPr kumimoji="1" lang="ja-JP" altLang="en-US" dirty="0"/>
              <a:t>認知行動療法</a:t>
            </a:r>
            <a:r>
              <a:rPr lang="ja-JP" altLang="en-US" dirty="0"/>
              <a:t>　</a:t>
            </a:r>
            <a:r>
              <a:rPr lang="en-US" altLang="ja-JP" dirty="0">
                <a:solidFill>
                  <a:srgbClr val="FF0000"/>
                </a:solidFill>
              </a:rPr>
              <a:t>+630</a:t>
            </a:r>
            <a:endParaRPr kumimoji="1" lang="ja-JP" altLang="en-US" dirty="0">
              <a:solidFill>
                <a:srgbClr val="FF0000"/>
              </a:solidFill>
            </a:endParaRPr>
          </a:p>
          <a:p>
            <a:r>
              <a:rPr lang="ja-JP" altLang="en-US" dirty="0"/>
              <a:t>修正型電気痙攣療法</a:t>
            </a:r>
            <a:endParaRPr kumimoji="1" lang="ja-JP" altLang="en-US" dirty="0"/>
          </a:p>
          <a:p>
            <a:r>
              <a:rPr lang="ja-JP" altLang="en-US" dirty="0"/>
              <a:t>認知症疾患医療センターでの鑑別診断</a:t>
            </a:r>
          </a:p>
          <a:p>
            <a:r>
              <a:rPr lang="ja-JP" altLang="en-US" dirty="0"/>
              <a:t>児童・思春期精神科入院医療管理料</a:t>
            </a:r>
          </a:p>
          <a:p>
            <a:r>
              <a:rPr lang="ja-JP" altLang="en-US" dirty="0"/>
              <a:t>重度アルコール依存症入院医療管理加算</a:t>
            </a:r>
          </a:p>
          <a:p>
            <a:r>
              <a:rPr lang="ja-JP" altLang="en-US" dirty="0"/>
              <a:t>依存症集団療法 </a:t>
            </a:r>
            <a:r>
              <a:rPr lang="en-US" altLang="ja-JP" dirty="0">
                <a:solidFill>
                  <a:srgbClr val="FF0000"/>
                </a:solidFill>
              </a:rPr>
              <a:t>+630</a:t>
            </a:r>
            <a:endParaRPr lang="ja-JP" altLang="en-US" dirty="0">
              <a:solidFill>
                <a:srgbClr val="FF0000"/>
              </a:solidFill>
            </a:endParaRPr>
          </a:p>
          <a:p>
            <a:r>
              <a:rPr lang="ja-JP" altLang="en-US" dirty="0"/>
              <a:t>摂食障害入院医療管理加算</a:t>
            </a:r>
          </a:p>
          <a:p>
            <a:r>
              <a:rPr lang="ja-JP" altLang="en-US" dirty="0"/>
              <a:t>深夜・休日の精神科への入院者</a:t>
            </a:r>
          </a:p>
          <a:p>
            <a:r>
              <a:rPr lang="en-US" altLang="ja-JP" dirty="0"/>
              <a:t>DPAT</a:t>
            </a:r>
            <a:r>
              <a:rPr lang="ja-JP" altLang="en-US" dirty="0"/>
              <a:t>先遣隊登録</a:t>
            </a:r>
          </a:p>
          <a:p>
            <a:endParaRPr kumimoji="1" lang="ja-JP" altLang="en-US" dirty="0"/>
          </a:p>
        </p:txBody>
      </p:sp>
      <p:sp>
        <p:nvSpPr>
          <p:cNvPr id="4" name="吹き出し: 四角形 3">
            <a:extLst>
              <a:ext uri="{FF2B5EF4-FFF2-40B4-BE49-F238E27FC236}">
                <a16:creationId xmlns:a16="http://schemas.microsoft.com/office/drawing/2014/main" id="{3BA48ECA-681F-4897-8D9B-78F1F2712F79}"/>
              </a:ext>
            </a:extLst>
          </p:cNvPr>
          <p:cNvSpPr/>
          <p:nvPr/>
        </p:nvSpPr>
        <p:spPr>
          <a:xfrm>
            <a:off x="8001000" y="1397000"/>
            <a:ext cx="3352799" cy="3886200"/>
          </a:xfrm>
          <a:prstGeom prst="wedgeRectCallout">
            <a:avLst>
              <a:gd name="adj1" fmla="val -73106"/>
              <a:gd name="adj2" fmla="val 7598"/>
            </a:avLst>
          </a:prstGeom>
        </p:spPr>
        <p:style>
          <a:lnRef idx="2">
            <a:schemeClr val="dk1"/>
          </a:lnRef>
          <a:fillRef idx="1">
            <a:schemeClr val="lt1"/>
          </a:fillRef>
          <a:effectRef idx="0">
            <a:schemeClr val="dk1"/>
          </a:effectRef>
          <a:fontRef idx="minor">
            <a:schemeClr val="dk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dirty="0">
                <a:ln>
                  <a:noFill/>
                </a:ln>
                <a:solidFill>
                  <a:prstClr val="black"/>
                </a:solidFill>
                <a:effectLst/>
                <a:uLnTx/>
                <a:uFillTx/>
                <a:latin typeface="Calibri"/>
                <a:ea typeface="Meiryo UI"/>
                <a:cs typeface="+mn-cs"/>
              </a:rPr>
              <a:t>これらは病院にとっては報酬アップに直結する</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800" b="0" i="0" u="none" strike="noStrike" kern="1200" cap="none" spc="0" normalizeH="0" baseline="0" noProof="0" dirty="0">
              <a:ln>
                <a:noFill/>
              </a:ln>
              <a:solidFill>
                <a:prstClr val="black"/>
              </a:solidFill>
              <a:effectLst/>
              <a:uLnTx/>
              <a:uFillTx/>
              <a:latin typeface="Calibri"/>
              <a:ea typeface="Meiryo UI"/>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dirty="0">
                <a:ln>
                  <a:noFill/>
                </a:ln>
                <a:solidFill>
                  <a:prstClr val="black"/>
                </a:solidFill>
                <a:effectLst/>
                <a:uLnTx/>
                <a:uFillTx/>
                <a:latin typeface="Calibri"/>
                <a:ea typeface="Meiryo UI"/>
                <a:cs typeface="+mn-cs"/>
              </a:rPr>
              <a:t>しかし関心の高い医師がいない等リソース不足なども根深い</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800" b="0" i="0" u="none" strike="noStrike" kern="1200" cap="none" spc="0" normalizeH="0" baseline="0" noProof="0" dirty="0">
              <a:ln>
                <a:noFill/>
              </a:ln>
              <a:solidFill>
                <a:prstClr val="black"/>
              </a:solidFill>
              <a:effectLst/>
              <a:uLnTx/>
              <a:uFillTx/>
              <a:latin typeface="Calibri"/>
              <a:ea typeface="Meiryo UI"/>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dirty="0">
                <a:ln>
                  <a:noFill/>
                </a:ln>
                <a:solidFill>
                  <a:prstClr val="black"/>
                </a:solidFill>
                <a:effectLst/>
                <a:uLnTx/>
                <a:uFillTx/>
                <a:latin typeface="Calibri"/>
                <a:ea typeface="Meiryo UI"/>
                <a:cs typeface="+mn-cs"/>
              </a:rPr>
              <a:t>拠点を考える際に活用できないか</a:t>
            </a:r>
          </a:p>
        </p:txBody>
      </p:sp>
      <p:sp>
        <p:nvSpPr>
          <p:cNvPr id="5" name="スライド番号プレースホルダー 4">
            <a:extLst>
              <a:ext uri="{FF2B5EF4-FFF2-40B4-BE49-F238E27FC236}">
                <a16:creationId xmlns:a16="http://schemas.microsoft.com/office/drawing/2014/main" id="{CB23BAF1-2A90-486E-B886-F4CA42CDEB4A}"/>
              </a:ext>
            </a:extLst>
          </p:cNvPr>
          <p:cNvSpPr>
            <a:spLocks noGrp="1"/>
          </p:cNvSpPr>
          <p:nvPr>
            <p:ph type="sldNum" sz="quarter" idx="12"/>
          </p:nvPr>
        </p:nvSpPr>
        <p:spPr/>
        <p:txBody>
          <a:bodyPr/>
          <a:lstStyle/>
          <a:p>
            <a:fld id="{F2F7D6C3-A283-4D70-9B85-257533DFC2FA}" type="slidenum">
              <a:rPr kumimoji="1" lang="ja-JP" altLang="en-US" smtClean="0"/>
              <a:t>39</a:t>
            </a:fld>
            <a:endParaRPr kumimoji="1" lang="ja-JP" altLang="en-US"/>
          </a:p>
        </p:txBody>
      </p:sp>
    </p:spTree>
    <p:extLst>
      <p:ext uri="{BB962C8B-B14F-4D97-AF65-F5344CB8AC3E}">
        <p14:creationId xmlns:p14="http://schemas.microsoft.com/office/powerpoint/2010/main" val="346242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5AB702-7D2B-4D7A-A095-27EDF3A97F50}"/>
              </a:ext>
            </a:extLst>
          </p:cNvPr>
          <p:cNvSpPr>
            <a:spLocks noGrp="1"/>
          </p:cNvSpPr>
          <p:nvPr>
            <p:ph type="title"/>
          </p:nvPr>
        </p:nvSpPr>
        <p:spPr>
          <a:xfrm>
            <a:off x="363174" y="2766218"/>
            <a:ext cx="10515600" cy="1325563"/>
          </a:xfrm>
        </p:spPr>
        <p:txBody>
          <a:bodyPr>
            <a:normAutofit/>
          </a:bodyPr>
          <a:lstStyle/>
          <a:p>
            <a:r>
              <a:rPr lang="en-US" altLang="ja-JP" sz="4000" dirty="0"/>
              <a:t>NDB</a:t>
            </a:r>
            <a:r>
              <a:rPr lang="ja-JP" altLang="en-US" sz="4000" dirty="0"/>
              <a:t>データと</a:t>
            </a:r>
            <a:r>
              <a:rPr lang="en-US" altLang="ja-JP" sz="4000" dirty="0"/>
              <a:t>630</a:t>
            </a:r>
            <a:r>
              <a:rPr lang="ja-JP" altLang="en-US" sz="4000" dirty="0"/>
              <a:t>調査データの違い</a:t>
            </a:r>
            <a:endParaRPr kumimoji="1" lang="ja-JP" altLang="en-US" sz="4000" dirty="0"/>
          </a:p>
        </p:txBody>
      </p:sp>
      <p:sp>
        <p:nvSpPr>
          <p:cNvPr id="3" name="スライド番号プレースホルダー 2">
            <a:extLst>
              <a:ext uri="{FF2B5EF4-FFF2-40B4-BE49-F238E27FC236}">
                <a16:creationId xmlns:a16="http://schemas.microsoft.com/office/drawing/2014/main" id="{1CD0D684-5020-4A24-8D4A-4D7B1E067C6F}"/>
              </a:ext>
            </a:extLst>
          </p:cNvPr>
          <p:cNvSpPr>
            <a:spLocks noGrp="1"/>
          </p:cNvSpPr>
          <p:nvPr>
            <p:ph type="sldNum" sz="quarter" idx="12"/>
          </p:nvPr>
        </p:nvSpPr>
        <p:spPr/>
        <p:txBody>
          <a:bodyPr/>
          <a:lstStyle/>
          <a:p>
            <a:fld id="{080281C5-67FA-4969-9DBC-AD74F70BFDAA}" type="slidenum">
              <a:rPr kumimoji="1" lang="ja-JP" altLang="en-US" smtClean="0"/>
              <a:t>4</a:t>
            </a:fld>
            <a:endParaRPr kumimoji="1" lang="ja-JP" altLang="en-US"/>
          </a:p>
        </p:txBody>
      </p:sp>
    </p:spTree>
    <p:extLst>
      <p:ext uri="{BB962C8B-B14F-4D97-AF65-F5344CB8AC3E}">
        <p14:creationId xmlns:p14="http://schemas.microsoft.com/office/powerpoint/2010/main" val="7214190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1884986" y="108488"/>
            <a:ext cx="8298043" cy="6686595"/>
          </a:xfrm>
          <a:prstGeom prst="rect">
            <a:avLst/>
          </a:prstGeom>
          <a:ln>
            <a:solidFill>
              <a:schemeClr val="tx1"/>
            </a:solidFill>
          </a:ln>
        </p:spPr>
      </p:pic>
      <p:sp>
        <p:nvSpPr>
          <p:cNvPr id="5" name="四角形: 角を丸くする 4"/>
          <p:cNvSpPr/>
          <p:nvPr/>
        </p:nvSpPr>
        <p:spPr>
          <a:xfrm>
            <a:off x="2247254" y="728420"/>
            <a:ext cx="3657600" cy="17048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Meiryo UI"/>
              <a:cs typeface="+mn-cs"/>
            </a:endParaRPr>
          </a:p>
        </p:txBody>
      </p:sp>
      <p:sp>
        <p:nvSpPr>
          <p:cNvPr id="6" name="四角形: 角を丸くする 5"/>
          <p:cNvSpPr/>
          <p:nvPr/>
        </p:nvSpPr>
        <p:spPr>
          <a:xfrm>
            <a:off x="2229176" y="1221785"/>
            <a:ext cx="3657600" cy="17048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Meiryo UI"/>
              <a:cs typeface="+mn-cs"/>
            </a:endParaRPr>
          </a:p>
        </p:txBody>
      </p:sp>
      <p:sp>
        <p:nvSpPr>
          <p:cNvPr id="7" name="四角形: 角を丸くする 6"/>
          <p:cNvSpPr/>
          <p:nvPr/>
        </p:nvSpPr>
        <p:spPr>
          <a:xfrm>
            <a:off x="2244672" y="1872713"/>
            <a:ext cx="3657600" cy="17048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Meiryo UI"/>
              <a:cs typeface="+mn-cs"/>
            </a:endParaRPr>
          </a:p>
        </p:txBody>
      </p:sp>
      <p:sp>
        <p:nvSpPr>
          <p:cNvPr id="8" name="四角形: 角を丸くする 7"/>
          <p:cNvSpPr/>
          <p:nvPr/>
        </p:nvSpPr>
        <p:spPr>
          <a:xfrm>
            <a:off x="2275668" y="3174569"/>
            <a:ext cx="3657600" cy="17048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Meiryo UI"/>
              <a:cs typeface="+mn-cs"/>
            </a:endParaRPr>
          </a:p>
        </p:txBody>
      </p:sp>
      <p:sp>
        <p:nvSpPr>
          <p:cNvPr id="10" name="テキスト ボックス 9">
            <a:extLst>
              <a:ext uri="{FF2B5EF4-FFF2-40B4-BE49-F238E27FC236}">
                <a16:creationId xmlns:a16="http://schemas.microsoft.com/office/drawing/2014/main" id="{E1F9367B-E6C2-47FC-90A7-FA44F9447F85}"/>
              </a:ext>
            </a:extLst>
          </p:cNvPr>
          <p:cNvSpPr txBox="1"/>
          <p:nvPr/>
        </p:nvSpPr>
        <p:spPr>
          <a:xfrm>
            <a:off x="7249886" y="6453051"/>
            <a:ext cx="4493623" cy="276999"/>
          </a:xfrm>
          <a:prstGeom prst="rect">
            <a:avLst/>
          </a:prstGeom>
          <a:noFill/>
        </p:spPr>
        <p:txBody>
          <a:bodyPr wrap="square" rtlCol="0">
            <a:spAutoFit/>
          </a:bodyPr>
          <a:lstStyle/>
          <a:p>
            <a:r>
              <a:rPr lang="ja-JP" altLang="en-US" sz="1200" dirty="0"/>
              <a:t>平成２９年度精神保健福祉資料　</a:t>
            </a:r>
            <a:r>
              <a:rPr lang="en-US" altLang="ja-JP" sz="1200" dirty="0"/>
              <a:t>NCNP</a:t>
            </a:r>
            <a:endParaRPr kumimoji="1" lang="ja-JP" altLang="en-US" sz="1200" dirty="0"/>
          </a:p>
        </p:txBody>
      </p:sp>
      <p:sp>
        <p:nvSpPr>
          <p:cNvPr id="2" name="スライド番号プレースホルダー 1">
            <a:extLst>
              <a:ext uri="{FF2B5EF4-FFF2-40B4-BE49-F238E27FC236}">
                <a16:creationId xmlns:a16="http://schemas.microsoft.com/office/drawing/2014/main" id="{191CA0D6-0D96-49EC-9B5F-AF41C2B40EEA}"/>
              </a:ext>
            </a:extLst>
          </p:cNvPr>
          <p:cNvSpPr>
            <a:spLocks noGrp="1"/>
          </p:cNvSpPr>
          <p:nvPr>
            <p:ph type="sldNum" sz="quarter" idx="12"/>
          </p:nvPr>
        </p:nvSpPr>
        <p:spPr/>
        <p:txBody>
          <a:bodyPr/>
          <a:lstStyle/>
          <a:p>
            <a:fld id="{F2F7D6C3-A283-4D70-9B85-257533DFC2FA}" type="slidenum">
              <a:rPr kumimoji="1" lang="ja-JP" altLang="en-US" smtClean="0"/>
              <a:t>40</a:t>
            </a:fld>
            <a:endParaRPr kumimoji="1" lang="ja-JP" altLang="en-US"/>
          </a:p>
        </p:txBody>
      </p:sp>
    </p:spTree>
    <p:extLst>
      <p:ext uri="{BB962C8B-B14F-4D97-AF65-F5344CB8AC3E}">
        <p14:creationId xmlns:p14="http://schemas.microsoft.com/office/powerpoint/2010/main" val="331503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7">
            <a:extLst>
              <a:ext uri="{FF2B5EF4-FFF2-40B4-BE49-F238E27FC236}">
                <a16:creationId xmlns:a16="http://schemas.microsoft.com/office/drawing/2014/main" id="{45D4FEC8-7998-4C4F-A272-3ADCBBA3D382}"/>
              </a:ext>
            </a:extLst>
          </p:cNvPr>
          <p:cNvPicPr>
            <a:picLocks noGrp="1" noChangeAspect="1"/>
          </p:cNvPicPr>
          <p:nvPr>
            <p:ph idx="1"/>
          </p:nvPr>
        </p:nvPicPr>
        <p:blipFill>
          <a:blip r:embed="rId3"/>
          <a:stretch>
            <a:fillRect/>
          </a:stretch>
        </p:blipFill>
        <p:spPr>
          <a:xfrm>
            <a:off x="850900" y="287470"/>
            <a:ext cx="9861976" cy="5287434"/>
          </a:xfrm>
          <a:prstGeom prst="rect">
            <a:avLst/>
          </a:prstGeom>
        </p:spPr>
      </p:pic>
      <p:pic>
        <p:nvPicPr>
          <p:cNvPr id="9" name="図 8">
            <a:extLst>
              <a:ext uri="{FF2B5EF4-FFF2-40B4-BE49-F238E27FC236}">
                <a16:creationId xmlns:a16="http://schemas.microsoft.com/office/drawing/2014/main" id="{015B020D-B816-4CC7-A232-C08F8FB0AD53}"/>
              </a:ext>
            </a:extLst>
          </p:cNvPr>
          <p:cNvPicPr>
            <a:picLocks noChangeAspect="1"/>
          </p:cNvPicPr>
          <p:nvPr/>
        </p:nvPicPr>
        <p:blipFill>
          <a:blip r:embed="rId4"/>
          <a:stretch>
            <a:fillRect/>
          </a:stretch>
        </p:blipFill>
        <p:spPr>
          <a:xfrm>
            <a:off x="596481" y="5917533"/>
            <a:ext cx="10370814" cy="652600"/>
          </a:xfrm>
          <a:prstGeom prst="rect">
            <a:avLst/>
          </a:prstGeom>
        </p:spPr>
      </p:pic>
      <p:sp>
        <p:nvSpPr>
          <p:cNvPr id="5" name="テキスト ボックス 4"/>
          <p:cNvSpPr txBox="1"/>
          <p:nvPr/>
        </p:nvSpPr>
        <p:spPr>
          <a:xfrm>
            <a:off x="2974434" y="3403408"/>
            <a:ext cx="606134" cy="584775"/>
          </a:xfrm>
          <a:prstGeom prst="rect">
            <a:avLst/>
          </a:prstGeom>
          <a:noFill/>
        </p:spPr>
        <p:txBody>
          <a:bodyPr wrap="square" rtlCol="0">
            <a:spAutoFit/>
          </a:bodyPr>
          <a:lstStyle/>
          <a:p>
            <a:r>
              <a:rPr kumimoji="1" lang="en-US" altLang="ja-JP" sz="3200" dirty="0">
                <a:solidFill>
                  <a:srgbClr val="FF0000"/>
                </a:solidFill>
              </a:rPr>
              <a:t>a</a:t>
            </a:r>
            <a:endParaRPr kumimoji="1" lang="ja-JP" altLang="en-US" sz="3200" dirty="0">
              <a:solidFill>
                <a:srgbClr val="FF0000"/>
              </a:solidFill>
            </a:endParaRPr>
          </a:p>
        </p:txBody>
      </p:sp>
      <p:sp>
        <p:nvSpPr>
          <p:cNvPr id="6" name="四角形: 角を丸くする 5"/>
          <p:cNvSpPr/>
          <p:nvPr/>
        </p:nvSpPr>
        <p:spPr>
          <a:xfrm>
            <a:off x="2864386" y="3403407"/>
            <a:ext cx="925416" cy="188468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Meiryo UI"/>
              <a:cs typeface="+mn-cs"/>
            </a:endParaRPr>
          </a:p>
        </p:txBody>
      </p:sp>
      <p:sp>
        <p:nvSpPr>
          <p:cNvPr id="7" name="テキスト ボックス 6">
            <a:extLst>
              <a:ext uri="{FF2B5EF4-FFF2-40B4-BE49-F238E27FC236}">
                <a16:creationId xmlns:a16="http://schemas.microsoft.com/office/drawing/2014/main" id="{A267B717-D2F0-4040-8746-94AA0FA42EF0}"/>
              </a:ext>
            </a:extLst>
          </p:cNvPr>
          <p:cNvSpPr txBox="1"/>
          <p:nvPr/>
        </p:nvSpPr>
        <p:spPr>
          <a:xfrm>
            <a:off x="7249886" y="6557555"/>
            <a:ext cx="4493623" cy="276999"/>
          </a:xfrm>
          <a:prstGeom prst="rect">
            <a:avLst/>
          </a:prstGeom>
          <a:noFill/>
        </p:spPr>
        <p:txBody>
          <a:bodyPr wrap="square" rtlCol="0">
            <a:spAutoFit/>
          </a:bodyPr>
          <a:lstStyle/>
          <a:p>
            <a:r>
              <a:rPr lang="ja-JP" altLang="en-US" sz="1200" dirty="0"/>
              <a:t>平成２９年度精神保健福祉資料　</a:t>
            </a:r>
            <a:r>
              <a:rPr lang="en-US" altLang="ja-JP" sz="1200" dirty="0"/>
              <a:t>NCNP</a:t>
            </a:r>
            <a:endParaRPr kumimoji="1" lang="ja-JP" altLang="en-US" sz="1200" dirty="0"/>
          </a:p>
        </p:txBody>
      </p:sp>
      <p:sp>
        <p:nvSpPr>
          <p:cNvPr id="2" name="スライド番号プレースホルダー 1">
            <a:extLst>
              <a:ext uri="{FF2B5EF4-FFF2-40B4-BE49-F238E27FC236}">
                <a16:creationId xmlns:a16="http://schemas.microsoft.com/office/drawing/2014/main" id="{2FCC0576-1D18-42BE-A25D-568624F6D823}"/>
              </a:ext>
            </a:extLst>
          </p:cNvPr>
          <p:cNvSpPr>
            <a:spLocks noGrp="1"/>
          </p:cNvSpPr>
          <p:nvPr>
            <p:ph type="sldNum" sz="quarter" idx="12"/>
          </p:nvPr>
        </p:nvSpPr>
        <p:spPr/>
        <p:txBody>
          <a:bodyPr/>
          <a:lstStyle/>
          <a:p>
            <a:fld id="{F2F7D6C3-A283-4D70-9B85-257533DFC2FA}" type="slidenum">
              <a:rPr kumimoji="1" lang="ja-JP" altLang="en-US" smtClean="0"/>
              <a:t>41</a:t>
            </a:fld>
            <a:endParaRPr kumimoji="1" lang="ja-JP" altLang="en-US"/>
          </a:p>
        </p:txBody>
      </p:sp>
    </p:spTree>
    <p:extLst>
      <p:ext uri="{BB962C8B-B14F-4D97-AF65-F5344CB8AC3E}">
        <p14:creationId xmlns:p14="http://schemas.microsoft.com/office/powerpoint/2010/main" val="293413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F9C93A43-A95F-4845-8786-A5982EF2DCF8}"/>
              </a:ext>
            </a:extLst>
          </p:cNvPr>
          <p:cNvGrpSpPr/>
          <p:nvPr/>
        </p:nvGrpSpPr>
        <p:grpSpPr>
          <a:xfrm>
            <a:off x="652969" y="263526"/>
            <a:ext cx="10142032" cy="4920000"/>
            <a:chOff x="767269" y="515600"/>
            <a:chExt cx="6179008" cy="3642400"/>
          </a:xfrm>
        </p:grpSpPr>
        <p:pic>
          <p:nvPicPr>
            <p:cNvPr id="7" name="図 6">
              <a:extLst>
                <a:ext uri="{FF2B5EF4-FFF2-40B4-BE49-F238E27FC236}">
                  <a16:creationId xmlns:a16="http://schemas.microsoft.com/office/drawing/2014/main" id="{95A5F86F-0B48-408D-889B-A0314363412E}"/>
                </a:ext>
              </a:extLst>
            </p:cNvPr>
            <p:cNvPicPr>
              <a:picLocks noChangeAspect="1"/>
            </p:cNvPicPr>
            <p:nvPr/>
          </p:nvPicPr>
          <p:blipFill>
            <a:blip r:embed="rId3"/>
            <a:stretch>
              <a:fillRect/>
            </a:stretch>
          </p:blipFill>
          <p:spPr>
            <a:xfrm>
              <a:off x="1470931" y="515600"/>
              <a:ext cx="614138" cy="3642400"/>
            </a:xfrm>
            <a:prstGeom prst="rect">
              <a:avLst/>
            </a:prstGeom>
          </p:spPr>
        </p:pic>
        <p:pic>
          <p:nvPicPr>
            <p:cNvPr id="8" name="図 7">
              <a:extLst>
                <a:ext uri="{FF2B5EF4-FFF2-40B4-BE49-F238E27FC236}">
                  <a16:creationId xmlns:a16="http://schemas.microsoft.com/office/drawing/2014/main" id="{A312F1F5-9900-4A2E-9945-4E9F3699BC83}"/>
                </a:ext>
              </a:extLst>
            </p:cNvPr>
            <p:cNvPicPr>
              <a:picLocks noChangeAspect="1"/>
            </p:cNvPicPr>
            <p:nvPr/>
          </p:nvPicPr>
          <p:blipFill>
            <a:blip r:embed="rId4"/>
            <a:stretch>
              <a:fillRect/>
            </a:stretch>
          </p:blipFill>
          <p:spPr>
            <a:xfrm>
              <a:off x="2085069" y="515600"/>
              <a:ext cx="614138" cy="3642400"/>
            </a:xfrm>
            <a:prstGeom prst="rect">
              <a:avLst/>
            </a:prstGeom>
          </p:spPr>
        </p:pic>
        <p:pic>
          <p:nvPicPr>
            <p:cNvPr id="9" name="図 8">
              <a:extLst>
                <a:ext uri="{FF2B5EF4-FFF2-40B4-BE49-F238E27FC236}">
                  <a16:creationId xmlns:a16="http://schemas.microsoft.com/office/drawing/2014/main" id="{25B6C081-4F0C-41F7-8A4F-C8D2460BC1B5}"/>
                </a:ext>
              </a:extLst>
            </p:cNvPr>
            <p:cNvPicPr>
              <a:picLocks noChangeAspect="1"/>
            </p:cNvPicPr>
            <p:nvPr/>
          </p:nvPicPr>
          <p:blipFill>
            <a:blip r:embed="rId5"/>
            <a:stretch>
              <a:fillRect/>
            </a:stretch>
          </p:blipFill>
          <p:spPr>
            <a:xfrm>
              <a:off x="2699207" y="515600"/>
              <a:ext cx="614138" cy="3642400"/>
            </a:xfrm>
            <a:prstGeom prst="rect">
              <a:avLst/>
            </a:prstGeom>
          </p:spPr>
        </p:pic>
        <p:pic>
          <p:nvPicPr>
            <p:cNvPr id="10" name="図 9">
              <a:extLst>
                <a:ext uri="{FF2B5EF4-FFF2-40B4-BE49-F238E27FC236}">
                  <a16:creationId xmlns:a16="http://schemas.microsoft.com/office/drawing/2014/main" id="{461234AA-9BCA-480B-B5B7-9248205F9358}"/>
                </a:ext>
              </a:extLst>
            </p:cNvPr>
            <p:cNvPicPr>
              <a:picLocks noChangeAspect="1"/>
            </p:cNvPicPr>
            <p:nvPr/>
          </p:nvPicPr>
          <p:blipFill>
            <a:blip r:embed="rId6"/>
            <a:stretch>
              <a:fillRect/>
            </a:stretch>
          </p:blipFill>
          <p:spPr>
            <a:xfrm>
              <a:off x="3313345" y="515600"/>
              <a:ext cx="614138" cy="3642400"/>
            </a:xfrm>
            <a:prstGeom prst="rect">
              <a:avLst/>
            </a:prstGeom>
          </p:spPr>
        </p:pic>
        <p:pic>
          <p:nvPicPr>
            <p:cNvPr id="11" name="図 10">
              <a:extLst>
                <a:ext uri="{FF2B5EF4-FFF2-40B4-BE49-F238E27FC236}">
                  <a16:creationId xmlns:a16="http://schemas.microsoft.com/office/drawing/2014/main" id="{FCA0F180-CE1B-427A-94F5-6CF265590EF8}"/>
                </a:ext>
              </a:extLst>
            </p:cNvPr>
            <p:cNvPicPr>
              <a:picLocks noChangeAspect="1"/>
            </p:cNvPicPr>
            <p:nvPr/>
          </p:nvPicPr>
          <p:blipFill>
            <a:blip r:embed="rId7"/>
            <a:stretch>
              <a:fillRect/>
            </a:stretch>
          </p:blipFill>
          <p:spPr>
            <a:xfrm>
              <a:off x="3920897" y="515600"/>
              <a:ext cx="614138" cy="3642400"/>
            </a:xfrm>
            <a:prstGeom prst="rect">
              <a:avLst/>
            </a:prstGeom>
          </p:spPr>
        </p:pic>
        <p:pic>
          <p:nvPicPr>
            <p:cNvPr id="12" name="図 11">
              <a:extLst>
                <a:ext uri="{FF2B5EF4-FFF2-40B4-BE49-F238E27FC236}">
                  <a16:creationId xmlns:a16="http://schemas.microsoft.com/office/drawing/2014/main" id="{01D1C823-4A89-4075-96CC-7BE175293410}"/>
                </a:ext>
              </a:extLst>
            </p:cNvPr>
            <p:cNvPicPr>
              <a:picLocks noChangeAspect="1"/>
            </p:cNvPicPr>
            <p:nvPr/>
          </p:nvPicPr>
          <p:blipFill>
            <a:blip r:embed="rId8"/>
            <a:stretch>
              <a:fillRect/>
            </a:stretch>
          </p:blipFill>
          <p:spPr>
            <a:xfrm>
              <a:off x="4528449" y="515600"/>
              <a:ext cx="614138" cy="3642400"/>
            </a:xfrm>
            <a:prstGeom prst="rect">
              <a:avLst/>
            </a:prstGeom>
          </p:spPr>
        </p:pic>
        <p:pic>
          <p:nvPicPr>
            <p:cNvPr id="13" name="図 12">
              <a:extLst>
                <a:ext uri="{FF2B5EF4-FFF2-40B4-BE49-F238E27FC236}">
                  <a16:creationId xmlns:a16="http://schemas.microsoft.com/office/drawing/2014/main" id="{5AC1CB95-9699-481A-8D7E-F41B7C7F00F7}"/>
                </a:ext>
              </a:extLst>
            </p:cNvPr>
            <p:cNvPicPr>
              <a:picLocks noChangeAspect="1"/>
            </p:cNvPicPr>
            <p:nvPr/>
          </p:nvPicPr>
          <p:blipFill>
            <a:blip r:embed="rId9"/>
            <a:stretch>
              <a:fillRect/>
            </a:stretch>
          </p:blipFill>
          <p:spPr>
            <a:xfrm>
              <a:off x="5129415" y="515600"/>
              <a:ext cx="614138" cy="3642400"/>
            </a:xfrm>
            <a:prstGeom prst="rect">
              <a:avLst/>
            </a:prstGeom>
          </p:spPr>
        </p:pic>
        <p:pic>
          <p:nvPicPr>
            <p:cNvPr id="14" name="図 13">
              <a:extLst>
                <a:ext uri="{FF2B5EF4-FFF2-40B4-BE49-F238E27FC236}">
                  <a16:creationId xmlns:a16="http://schemas.microsoft.com/office/drawing/2014/main" id="{C3DC4DDD-9D4D-4563-A498-D18EA254938C}"/>
                </a:ext>
              </a:extLst>
            </p:cNvPr>
            <p:cNvPicPr>
              <a:picLocks noChangeAspect="1"/>
            </p:cNvPicPr>
            <p:nvPr/>
          </p:nvPicPr>
          <p:blipFill>
            <a:blip r:embed="rId10"/>
            <a:stretch>
              <a:fillRect/>
            </a:stretch>
          </p:blipFill>
          <p:spPr>
            <a:xfrm>
              <a:off x="5729589" y="515600"/>
              <a:ext cx="1216688" cy="3642400"/>
            </a:xfrm>
            <a:prstGeom prst="rect">
              <a:avLst/>
            </a:prstGeom>
          </p:spPr>
        </p:pic>
        <p:pic>
          <p:nvPicPr>
            <p:cNvPr id="15" name="図 14">
              <a:extLst>
                <a:ext uri="{FF2B5EF4-FFF2-40B4-BE49-F238E27FC236}">
                  <a16:creationId xmlns:a16="http://schemas.microsoft.com/office/drawing/2014/main" id="{6A713A9C-596F-48BC-A9AA-007891D00466}"/>
                </a:ext>
              </a:extLst>
            </p:cNvPr>
            <p:cNvPicPr>
              <a:picLocks noChangeAspect="1"/>
            </p:cNvPicPr>
            <p:nvPr/>
          </p:nvPicPr>
          <p:blipFill>
            <a:blip r:embed="rId11"/>
            <a:stretch>
              <a:fillRect/>
            </a:stretch>
          </p:blipFill>
          <p:spPr>
            <a:xfrm>
              <a:off x="767269" y="515600"/>
              <a:ext cx="614138" cy="3642400"/>
            </a:xfrm>
            <a:prstGeom prst="rect">
              <a:avLst/>
            </a:prstGeom>
          </p:spPr>
        </p:pic>
      </p:grpSp>
      <p:pic>
        <p:nvPicPr>
          <p:cNvPr id="17" name="図 16">
            <a:extLst>
              <a:ext uri="{FF2B5EF4-FFF2-40B4-BE49-F238E27FC236}">
                <a16:creationId xmlns:a16="http://schemas.microsoft.com/office/drawing/2014/main" id="{C49A008C-BA5E-4105-BDA3-A7F4B05E7FB2}"/>
              </a:ext>
            </a:extLst>
          </p:cNvPr>
          <p:cNvPicPr>
            <a:picLocks noChangeAspect="1"/>
          </p:cNvPicPr>
          <p:nvPr/>
        </p:nvPicPr>
        <p:blipFill>
          <a:blip r:embed="rId12"/>
          <a:stretch>
            <a:fillRect/>
          </a:stretch>
        </p:blipFill>
        <p:spPr>
          <a:xfrm>
            <a:off x="838199" y="5318462"/>
            <a:ext cx="10378860" cy="218738"/>
          </a:xfrm>
          <a:prstGeom prst="rect">
            <a:avLst/>
          </a:prstGeom>
        </p:spPr>
      </p:pic>
      <p:pic>
        <p:nvPicPr>
          <p:cNvPr id="18" name="図 17">
            <a:extLst>
              <a:ext uri="{FF2B5EF4-FFF2-40B4-BE49-F238E27FC236}">
                <a16:creationId xmlns:a16="http://schemas.microsoft.com/office/drawing/2014/main" id="{87D274C2-B375-4266-AC89-1C21E9812F6B}"/>
              </a:ext>
            </a:extLst>
          </p:cNvPr>
          <p:cNvPicPr>
            <a:picLocks noChangeAspect="1"/>
          </p:cNvPicPr>
          <p:nvPr/>
        </p:nvPicPr>
        <p:blipFill>
          <a:blip r:embed="rId13"/>
          <a:stretch>
            <a:fillRect/>
          </a:stretch>
        </p:blipFill>
        <p:spPr>
          <a:xfrm>
            <a:off x="836316" y="5537200"/>
            <a:ext cx="10378860" cy="218738"/>
          </a:xfrm>
          <a:prstGeom prst="rect">
            <a:avLst/>
          </a:prstGeom>
        </p:spPr>
      </p:pic>
      <p:sp>
        <p:nvSpPr>
          <p:cNvPr id="20" name="テキスト ボックス 19">
            <a:extLst>
              <a:ext uri="{FF2B5EF4-FFF2-40B4-BE49-F238E27FC236}">
                <a16:creationId xmlns:a16="http://schemas.microsoft.com/office/drawing/2014/main" id="{9B89DF99-1792-431E-9926-19400E18AF50}"/>
              </a:ext>
            </a:extLst>
          </p:cNvPr>
          <p:cNvSpPr txBox="1"/>
          <p:nvPr/>
        </p:nvSpPr>
        <p:spPr>
          <a:xfrm>
            <a:off x="8147508" y="5851183"/>
            <a:ext cx="4493623" cy="276999"/>
          </a:xfrm>
          <a:prstGeom prst="rect">
            <a:avLst/>
          </a:prstGeom>
          <a:noFill/>
        </p:spPr>
        <p:txBody>
          <a:bodyPr wrap="square" rtlCol="0">
            <a:spAutoFit/>
          </a:bodyPr>
          <a:lstStyle/>
          <a:p>
            <a:r>
              <a:rPr lang="ja-JP" altLang="en-US" sz="1200" dirty="0"/>
              <a:t>平成２９年度精神保健福祉資料　</a:t>
            </a:r>
            <a:r>
              <a:rPr lang="en-US" altLang="ja-JP" sz="1200" dirty="0"/>
              <a:t>NCNP</a:t>
            </a:r>
            <a:endParaRPr kumimoji="1" lang="ja-JP" altLang="en-US" sz="1200" dirty="0"/>
          </a:p>
        </p:txBody>
      </p:sp>
      <p:sp>
        <p:nvSpPr>
          <p:cNvPr id="4" name="スライド番号プレースホルダー 3">
            <a:extLst>
              <a:ext uri="{FF2B5EF4-FFF2-40B4-BE49-F238E27FC236}">
                <a16:creationId xmlns:a16="http://schemas.microsoft.com/office/drawing/2014/main" id="{3E1B072A-19D4-46B1-B232-DCE81B52AB47}"/>
              </a:ext>
            </a:extLst>
          </p:cNvPr>
          <p:cNvSpPr>
            <a:spLocks noGrp="1"/>
          </p:cNvSpPr>
          <p:nvPr>
            <p:ph type="sldNum" sz="quarter" idx="12"/>
          </p:nvPr>
        </p:nvSpPr>
        <p:spPr/>
        <p:txBody>
          <a:bodyPr/>
          <a:lstStyle/>
          <a:p>
            <a:fld id="{F2F7D6C3-A283-4D70-9B85-257533DFC2FA}" type="slidenum">
              <a:rPr kumimoji="1" lang="ja-JP" altLang="en-US" smtClean="0"/>
              <a:t>42</a:t>
            </a:fld>
            <a:endParaRPr kumimoji="1" lang="ja-JP" altLang="en-US"/>
          </a:p>
        </p:txBody>
      </p:sp>
    </p:spTree>
    <p:extLst>
      <p:ext uri="{BB962C8B-B14F-4D97-AF65-F5344CB8AC3E}">
        <p14:creationId xmlns:p14="http://schemas.microsoft.com/office/powerpoint/2010/main" val="3898188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2A2671-EA67-485A-901E-7001E966667F}"/>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9B8751B2-7246-49AE-BB7D-FD5D0D60D9F2}"/>
              </a:ext>
            </a:extLst>
          </p:cNvPr>
          <p:cNvSpPr>
            <a:spLocks noGrp="1"/>
          </p:cNvSpPr>
          <p:nvPr>
            <p:ph idx="1"/>
          </p:nvPr>
        </p:nvSpPr>
        <p:spPr/>
        <p:txBody>
          <a:bodyPr/>
          <a:lstStyle/>
          <a:p>
            <a:endParaRPr kumimoji="1" lang="ja-JP" altLang="en-US"/>
          </a:p>
        </p:txBody>
      </p:sp>
      <p:pic>
        <p:nvPicPr>
          <p:cNvPr id="5" name="図 4">
            <a:extLst>
              <a:ext uri="{FF2B5EF4-FFF2-40B4-BE49-F238E27FC236}">
                <a16:creationId xmlns:a16="http://schemas.microsoft.com/office/drawing/2014/main" id="{34523A8D-DE51-4275-BCA7-11B25074BF31}"/>
              </a:ext>
            </a:extLst>
          </p:cNvPr>
          <p:cNvPicPr>
            <a:picLocks noChangeAspect="1"/>
          </p:cNvPicPr>
          <p:nvPr/>
        </p:nvPicPr>
        <p:blipFill>
          <a:blip r:embed="rId2"/>
          <a:stretch>
            <a:fillRect/>
          </a:stretch>
        </p:blipFill>
        <p:spPr>
          <a:xfrm>
            <a:off x="358588" y="0"/>
            <a:ext cx="11474824" cy="6858000"/>
          </a:xfrm>
          <a:prstGeom prst="rect">
            <a:avLst/>
          </a:prstGeom>
        </p:spPr>
      </p:pic>
      <p:sp>
        <p:nvSpPr>
          <p:cNvPr id="4" name="スライド番号プレースホルダー 3">
            <a:extLst>
              <a:ext uri="{FF2B5EF4-FFF2-40B4-BE49-F238E27FC236}">
                <a16:creationId xmlns:a16="http://schemas.microsoft.com/office/drawing/2014/main" id="{5C4C5DB5-58D7-4701-967B-096DD8EE94EE}"/>
              </a:ext>
            </a:extLst>
          </p:cNvPr>
          <p:cNvSpPr>
            <a:spLocks noGrp="1"/>
          </p:cNvSpPr>
          <p:nvPr>
            <p:ph type="sldNum" sz="quarter" idx="12"/>
          </p:nvPr>
        </p:nvSpPr>
        <p:spPr>
          <a:xfrm>
            <a:off x="9373999" y="6377781"/>
            <a:ext cx="2743200" cy="365125"/>
          </a:xfrm>
        </p:spPr>
        <p:txBody>
          <a:bodyPr/>
          <a:lstStyle/>
          <a:p>
            <a:fld id="{F2F7D6C3-A283-4D70-9B85-257533DFC2FA}" type="slidenum">
              <a:rPr kumimoji="1" lang="ja-JP" altLang="en-US" smtClean="0"/>
              <a:t>43</a:t>
            </a:fld>
            <a:endParaRPr kumimoji="1" lang="ja-JP" altLang="en-US" dirty="0"/>
          </a:p>
        </p:txBody>
      </p:sp>
    </p:spTree>
    <p:extLst>
      <p:ext uri="{BB962C8B-B14F-4D97-AF65-F5344CB8AC3E}">
        <p14:creationId xmlns:p14="http://schemas.microsoft.com/office/powerpoint/2010/main" val="3366536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BB366F-0AAE-4985-8D9E-804A4E69E0A0}"/>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2DC29699-BD75-4788-BF95-4BEA0CC5C9AD}"/>
              </a:ext>
            </a:extLst>
          </p:cNvPr>
          <p:cNvSpPr>
            <a:spLocks noGrp="1"/>
          </p:cNvSpPr>
          <p:nvPr>
            <p:ph idx="1"/>
          </p:nvPr>
        </p:nvSpPr>
        <p:spPr/>
        <p:txBody>
          <a:bodyPr/>
          <a:lstStyle/>
          <a:p>
            <a:endParaRPr kumimoji="1" lang="ja-JP" altLang="en-US"/>
          </a:p>
        </p:txBody>
      </p:sp>
      <p:pic>
        <p:nvPicPr>
          <p:cNvPr id="4" name="図 3">
            <a:extLst>
              <a:ext uri="{FF2B5EF4-FFF2-40B4-BE49-F238E27FC236}">
                <a16:creationId xmlns:a16="http://schemas.microsoft.com/office/drawing/2014/main" id="{E8A206A4-5392-41BE-A76E-78A431DAD499}"/>
              </a:ext>
            </a:extLst>
          </p:cNvPr>
          <p:cNvPicPr>
            <a:picLocks noChangeAspect="1"/>
          </p:cNvPicPr>
          <p:nvPr/>
        </p:nvPicPr>
        <p:blipFill>
          <a:blip r:embed="rId2"/>
          <a:stretch>
            <a:fillRect/>
          </a:stretch>
        </p:blipFill>
        <p:spPr>
          <a:xfrm>
            <a:off x="381000" y="0"/>
            <a:ext cx="11363325" cy="6817995"/>
          </a:xfrm>
          <a:prstGeom prst="rect">
            <a:avLst/>
          </a:prstGeom>
        </p:spPr>
      </p:pic>
      <p:sp>
        <p:nvSpPr>
          <p:cNvPr id="5" name="スライド番号プレースホルダー 4">
            <a:extLst>
              <a:ext uri="{FF2B5EF4-FFF2-40B4-BE49-F238E27FC236}">
                <a16:creationId xmlns:a16="http://schemas.microsoft.com/office/drawing/2014/main" id="{617AFC31-6C62-45C3-9E02-5A7B79BEA315}"/>
              </a:ext>
            </a:extLst>
          </p:cNvPr>
          <p:cNvSpPr>
            <a:spLocks noGrp="1"/>
          </p:cNvSpPr>
          <p:nvPr>
            <p:ph type="sldNum" sz="quarter" idx="12"/>
          </p:nvPr>
        </p:nvSpPr>
        <p:spPr>
          <a:xfrm>
            <a:off x="9357221" y="6377781"/>
            <a:ext cx="2743200" cy="365125"/>
          </a:xfrm>
        </p:spPr>
        <p:txBody>
          <a:bodyPr/>
          <a:lstStyle/>
          <a:p>
            <a:fld id="{F2F7D6C3-A283-4D70-9B85-257533DFC2FA}" type="slidenum">
              <a:rPr kumimoji="1" lang="ja-JP" altLang="en-US" smtClean="0"/>
              <a:t>44</a:t>
            </a:fld>
            <a:endParaRPr kumimoji="1" lang="ja-JP" altLang="en-US" dirty="0"/>
          </a:p>
        </p:txBody>
      </p:sp>
    </p:spTree>
    <p:extLst>
      <p:ext uri="{BB962C8B-B14F-4D97-AF65-F5344CB8AC3E}">
        <p14:creationId xmlns:p14="http://schemas.microsoft.com/office/powerpoint/2010/main" val="40035035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FB5E39-3441-4AB5-A175-A126BFDB5CE6}"/>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2AFA6B94-08E0-4F0E-B523-562C11EA1731}"/>
              </a:ext>
            </a:extLst>
          </p:cNvPr>
          <p:cNvSpPr>
            <a:spLocks noGrp="1"/>
          </p:cNvSpPr>
          <p:nvPr>
            <p:ph idx="1"/>
          </p:nvPr>
        </p:nvSpPr>
        <p:spPr/>
        <p:txBody>
          <a:bodyPr/>
          <a:lstStyle/>
          <a:p>
            <a:endParaRPr kumimoji="1" lang="ja-JP" altLang="en-US"/>
          </a:p>
        </p:txBody>
      </p:sp>
      <p:pic>
        <p:nvPicPr>
          <p:cNvPr id="4" name="図 3">
            <a:extLst>
              <a:ext uri="{FF2B5EF4-FFF2-40B4-BE49-F238E27FC236}">
                <a16:creationId xmlns:a16="http://schemas.microsoft.com/office/drawing/2014/main" id="{0608D53B-3E37-4DA1-ACBD-5F495A422B0D}"/>
              </a:ext>
            </a:extLst>
          </p:cNvPr>
          <p:cNvPicPr>
            <a:picLocks noChangeAspect="1"/>
          </p:cNvPicPr>
          <p:nvPr/>
        </p:nvPicPr>
        <p:blipFill>
          <a:blip r:embed="rId2"/>
          <a:stretch>
            <a:fillRect/>
          </a:stretch>
        </p:blipFill>
        <p:spPr>
          <a:xfrm>
            <a:off x="0" y="95250"/>
            <a:ext cx="12192000" cy="6667500"/>
          </a:xfrm>
          <a:prstGeom prst="rect">
            <a:avLst/>
          </a:prstGeom>
        </p:spPr>
      </p:pic>
      <p:sp>
        <p:nvSpPr>
          <p:cNvPr id="5" name="スライド番号プレースホルダー 4">
            <a:extLst>
              <a:ext uri="{FF2B5EF4-FFF2-40B4-BE49-F238E27FC236}">
                <a16:creationId xmlns:a16="http://schemas.microsoft.com/office/drawing/2014/main" id="{FE6B0A68-FCBD-40C3-B0CA-AF0C513FE26A}"/>
              </a:ext>
            </a:extLst>
          </p:cNvPr>
          <p:cNvSpPr>
            <a:spLocks noGrp="1"/>
          </p:cNvSpPr>
          <p:nvPr>
            <p:ph type="sldNum" sz="quarter" idx="12"/>
          </p:nvPr>
        </p:nvSpPr>
        <p:spPr>
          <a:xfrm>
            <a:off x="9448800" y="6397625"/>
            <a:ext cx="2743200" cy="365125"/>
          </a:xfrm>
        </p:spPr>
        <p:txBody>
          <a:bodyPr/>
          <a:lstStyle/>
          <a:p>
            <a:fld id="{F2F7D6C3-A283-4D70-9B85-257533DFC2FA}" type="slidenum">
              <a:rPr kumimoji="1" lang="ja-JP" altLang="en-US" smtClean="0"/>
              <a:t>45</a:t>
            </a:fld>
            <a:endParaRPr kumimoji="1" lang="ja-JP" altLang="en-US" dirty="0"/>
          </a:p>
        </p:txBody>
      </p:sp>
    </p:spTree>
    <p:extLst>
      <p:ext uri="{BB962C8B-B14F-4D97-AF65-F5344CB8AC3E}">
        <p14:creationId xmlns:p14="http://schemas.microsoft.com/office/powerpoint/2010/main" val="15664354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0EB374-6C3C-4D86-ADAE-27A897A2E6DE}"/>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1ABF93D5-681B-4C49-B898-7D587BA38053}"/>
              </a:ext>
            </a:extLst>
          </p:cNvPr>
          <p:cNvSpPr>
            <a:spLocks noGrp="1"/>
          </p:cNvSpPr>
          <p:nvPr>
            <p:ph idx="1"/>
          </p:nvPr>
        </p:nvSpPr>
        <p:spPr/>
        <p:txBody>
          <a:bodyPr/>
          <a:lstStyle/>
          <a:p>
            <a:endParaRPr kumimoji="1" lang="ja-JP" altLang="en-US"/>
          </a:p>
        </p:txBody>
      </p:sp>
      <p:pic>
        <p:nvPicPr>
          <p:cNvPr id="4" name="図 3">
            <a:extLst>
              <a:ext uri="{FF2B5EF4-FFF2-40B4-BE49-F238E27FC236}">
                <a16:creationId xmlns:a16="http://schemas.microsoft.com/office/drawing/2014/main" id="{90DF0B83-E771-4A03-B5E9-7ABB7F126CE7}"/>
              </a:ext>
            </a:extLst>
          </p:cNvPr>
          <p:cNvPicPr>
            <a:picLocks noChangeAspect="1"/>
          </p:cNvPicPr>
          <p:nvPr/>
        </p:nvPicPr>
        <p:blipFill>
          <a:blip r:embed="rId2"/>
          <a:stretch>
            <a:fillRect/>
          </a:stretch>
        </p:blipFill>
        <p:spPr>
          <a:xfrm>
            <a:off x="0" y="38100"/>
            <a:ext cx="12192000" cy="6781800"/>
          </a:xfrm>
          <a:prstGeom prst="rect">
            <a:avLst/>
          </a:prstGeom>
        </p:spPr>
      </p:pic>
      <p:sp>
        <p:nvSpPr>
          <p:cNvPr id="5" name="スライド番号プレースホルダー 4">
            <a:extLst>
              <a:ext uri="{FF2B5EF4-FFF2-40B4-BE49-F238E27FC236}">
                <a16:creationId xmlns:a16="http://schemas.microsoft.com/office/drawing/2014/main" id="{0955779A-3BEC-46FB-82B3-2645CC0CE755}"/>
              </a:ext>
            </a:extLst>
          </p:cNvPr>
          <p:cNvSpPr>
            <a:spLocks noGrp="1"/>
          </p:cNvSpPr>
          <p:nvPr>
            <p:ph type="sldNum" sz="quarter" idx="12"/>
          </p:nvPr>
        </p:nvSpPr>
        <p:spPr>
          <a:xfrm>
            <a:off x="9448800" y="6454775"/>
            <a:ext cx="2743200" cy="365125"/>
          </a:xfrm>
        </p:spPr>
        <p:txBody>
          <a:bodyPr/>
          <a:lstStyle/>
          <a:p>
            <a:fld id="{F2F7D6C3-A283-4D70-9B85-257533DFC2FA}" type="slidenum">
              <a:rPr kumimoji="1" lang="ja-JP" altLang="en-US" smtClean="0"/>
              <a:t>46</a:t>
            </a:fld>
            <a:endParaRPr kumimoji="1" lang="ja-JP" altLang="en-US" dirty="0"/>
          </a:p>
        </p:txBody>
      </p:sp>
    </p:spTree>
    <p:extLst>
      <p:ext uri="{BB962C8B-B14F-4D97-AF65-F5344CB8AC3E}">
        <p14:creationId xmlns:p14="http://schemas.microsoft.com/office/powerpoint/2010/main" val="3211593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68350" y="5241744"/>
            <a:ext cx="10655300" cy="892552"/>
          </a:xfrm>
          <a:prstGeom prst="rect">
            <a:avLst/>
          </a:prstGeom>
          <a:noFill/>
          <a:ln w="38100">
            <a:solidFill>
              <a:srgbClr val="00B0F0"/>
            </a:solidFill>
          </a:ln>
        </p:spPr>
        <p:txBody>
          <a:bodyPr wrap="square" rtlCol="0">
            <a:spAutoFit/>
          </a:bodyPr>
          <a:lstStyle/>
          <a:p>
            <a:r>
              <a:rPr kumimoji="1" lang="ja-JP" altLang="en-US" sz="2600" dirty="0">
                <a:latin typeface="Century" panose="02040604050505020304" pitchFamily="18" charset="0"/>
                <a:ea typeface="ＭＳ ゴシック" panose="020B0609070205080204" pitchFamily="49" charset="-128"/>
              </a:rPr>
              <a:t>　こうしたそれぞれのデータの長所・短所があるため、組み合わせて相補的に考え、活用する必要がある</a:t>
            </a:r>
          </a:p>
        </p:txBody>
      </p:sp>
      <p:sp>
        <p:nvSpPr>
          <p:cNvPr id="6" name="テキスト ボックス 5"/>
          <p:cNvSpPr txBox="1"/>
          <p:nvPr/>
        </p:nvSpPr>
        <p:spPr>
          <a:xfrm>
            <a:off x="270059" y="3027568"/>
            <a:ext cx="5985463" cy="1785104"/>
          </a:xfrm>
          <a:prstGeom prst="rect">
            <a:avLst/>
          </a:prstGeom>
          <a:noFill/>
        </p:spPr>
        <p:txBody>
          <a:bodyPr wrap="square" rtlCol="0">
            <a:spAutoFit/>
          </a:bodyPr>
          <a:lstStyle/>
          <a:p>
            <a:r>
              <a:rPr lang="ja-JP" altLang="en-US" sz="2000" b="1" dirty="0">
                <a:latin typeface="Century" panose="02040604050505020304" pitchFamily="18" charset="0"/>
                <a:ea typeface="ＭＳ ゴシック" panose="020B0609070205080204" pitchFamily="49" charset="-128"/>
              </a:rPr>
              <a:t>短所</a:t>
            </a:r>
            <a:endParaRPr lang="en-US" altLang="ja-JP" sz="2000" b="1"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en-US" altLang="ja-JP" dirty="0">
                <a:latin typeface="Century" panose="02040604050505020304" pitchFamily="18" charset="0"/>
                <a:ea typeface="ＭＳ ゴシック" panose="020B0609070205080204" pitchFamily="49" charset="-128"/>
              </a:rPr>
              <a:t>1</a:t>
            </a:r>
            <a:r>
              <a:rPr lang="ja-JP" altLang="en-US" dirty="0">
                <a:latin typeface="Century" panose="02040604050505020304" pitchFamily="18" charset="0"/>
                <a:ea typeface="ＭＳ ゴシック" panose="020B0609070205080204" pitchFamily="49" charset="-128"/>
              </a:rPr>
              <a:t>日の間の患者さんの動向しかわからない（横断的）</a:t>
            </a:r>
            <a:endParaRPr lang="en-US" altLang="ja-JP"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非常に手間がかかり、平成</a:t>
            </a:r>
            <a:r>
              <a:rPr lang="en-US" altLang="ja-JP" dirty="0">
                <a:latin typeface="Century" panose="02040604050505020304" pitchFamily="18" charset="0"/>
                <a:ea typeface="ＭＳ ゴシック" panose="020B0609070205080204" pitchFamily="49" charset="-128"/>
              </a:rPr>
              <a:t>28</a:t>
            </a:r>
            <a:r>
              <a:rPr lang="ja-JP" altLang="en-US" dirty="0">
                <a:latin typeface="Century" panose="02040604050505020304" pitchFamily="18" charset="0"/>
                <a:ea typeface="ＭＳ ゴシック" panose="020B0609070205080204" pitchFamily="49" charset="-128"/>
              </a:rPr>
              <a:t>年度までは公表まで</a:t>
            </a:r>
            <a:r>
              <a:rPr lang="en-US" altLang="ja-JP" dirty="0">
                <a:latin typeface="Century" panose="02040604050505020304" pitchFamily="18" charset="0"/>
                <a:ea typeface="ＭＳ ゴシック" panose="020B0609070205080204" pitchFamily="49" charset="-128"/>
              </a:rPr>
              <a:t>3</a:t>
            </a:r>
            <a:r>
              <a:rPr lang="ja-JP" altLang="en-US" dirty="0">
                <a:latin typeface="Century" panose="02040604050505020304" pitchFamily="18" charset="0"/>
                <a:ea typeface="ＭＳ ゴシック" panose="020B0609070205080204" pitchFamily="49" charset="-128"/>
              </a:rPr>
              <a:t>年を要することもあった（クリーニング作業等により）</a:t>
            </a:r>
            <a:endParaRPr lang="en-US" altLang="ja-JP"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エラーや値の誤りが多い（人の限界）</a:t>
            </a:r>
            <a:endParaRPr lang="en-US" altLang="ja-JP"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活用するために多くの読み込み時間と予備知識が必要</a:t>
            </a:r>
            <a:endParaRPr kumimoji="1" lang="ja-JP" altLang="en-US" dirty="0">
              <a:latin typeface="Century" panose="02040604050505020304" pitchFamily="18" charset="0"/>
              <a:ea typeface="ＭＳ ゴシック" panose="020B0609070205080204" pitchFamily="49" charset="-128"/>
            </a:endParaRPr>
          </a:p>
        </p:txBody>
      </p:sp>
      <p:sp>
        <p:nvSpPr>
          <p:cNvPr id="7" name="テキスト ボックス 6"/>
          <p:cNvSpPr txBox="1"/>
          <p:nvPr/>
        </p:nvSpPr>
        <p:spPr>
          <a:xfrm>
            <a:off x="2554380" y="723704"/>
            <a:ext cx="1600332" cy="523220"/>
          </a:xfrm>
          <a:prstGeom prst="rect">
            <a:avLst/>
          </a:prstGeom>
          <a:noFill/>
          <a:ln>
            <a:solidFill>
              <a:schemeClr val="tx2">
                <a:lumMod val="75000"/>
              </a:schemeClr>
            </a:solidFill>
          </a:ln>
        </p:spPr>
        <p:txBody>
          <a:bodyPr wrap="square" rtlCol="0">
            <a:spAutoFit/>
          </a:bodyPr>
          <a:lstStyle/>
          <a:p>
            <a:r>
              <a:rPr lang="en-US" altLang="ja-JP" sz="2800" dirty="0">
                <a:latin typeface="Century" panose="02040604050505020304" pitchFamily="18" charset="0"/>
                <a:ea typeface="ＭＳ ゴシック" panose="020B0609070205080204" pitchFamily="49" charset="-128"/>
              </a:rPr>
              <a:t>630</a:t>
            </a:r>
            <a:r>
              <a:rPr lang="ja-JP" altLang="en-US" sz="2800" dirty="0">
                <a:latin typeface="Century" panose="02040604050505020304" pitchFamily="18" charset="0"/>
                <a:ea typeface="ＭＳ ゴシック" panose="020B0609070205080204" pitchFamily="49" charset="-128"/>
              </a:rPr>
              <a:t>調査</a:t>
            </a:r>
            <a:endParaRPr lang="en-US" altLang="ja-JP" sz="2800" dirty="0">
              <a:latin typeface="Century" panose="02040604050505020304" pitchFamily="18" charset="0"/>
              <a:ea typeface="ＭＳ ゴシック" panose="020B0609070205080204" pitchFamily="49" charset="-128"/>
            </a:endParaRPr>
          </a:p>
        </p:txBody>
      </p:sp>
      <p:sp>
        <p:nvSpPr>
          <p:cNvPr id="8" name="テキスト ボックス 7"/>
          <p:cNvSpPr txBox="1"/>
          <p:nvPr/>
        </p:nvSpPr>
        <p:spPr>
          <a:xfrm>
            <a:off x="8859852" y="751289"/>
            <a:ext cx="1039742" cy="523220"/>
          </a:xfrm>
          <a:prstGeom prst="rect">
            <a:avLst/>
          </a:prstGeom>
          <a:noFill/>
          <a:ln>
            <a:solidFill>
              <a:schemeClr val="tx2">
                <a:lumMod val="75000"/>
              </a:schemeClr>
            </a:solidFill>
          </a:ln>
        </p:spPr>
        <p:txBody>
          <a:bodyPr wrap="square" rtlCol="0">
            <a:spAutoFit/>
          </a:bodyPr>
          <a:lstStyle/>
          <a:p>
            <a:r>
              <a:rPr lang="en-US" altLang="ja-JP" sz="2800" dirty="0">
                <a:latin typeface="Century" panose="02040604050505020304" pitchFamily="18" charset="0"/>
              </a:rPr>
              <a:t>NDB</a:t>
            </a:r>
          </a:p>
        </p:txBody>
      </p:sp>
      <p:sp>
        <p:nvSpPr>
          <p:cNvPr id="9" name="正方形/長方形 8"/>
          <p:cNvSpPr/>
          <p:nvPr/>
        </p:nvSpPr>
        <p:spPr>
          <a:xfrm>
            <a:off x="295460" y="1344556"/>
            <a:ext cx="6017986" cy="1508105"/>
          </a:xfrm>
          <a:prstGeom prst="rect">
            <a:avLst/>
          </a:prstGeom>
        </p:spPr>
        <p:txBody>
          <a:bodyPr wrap="square">
            <a:spAutoFit/>
          </a:bodyPr>
          <a:lstStyle/>
          <a:p>
            <a:r>
              <a:rPr lang="ja-JP" altLang="en-US" sz="2000" b="1" dirty="0">
                <a:latin typeface="Century" panose="02040604050505020304" pitchFamily="18" charset="0"/>
                <a:ea typeface="ＭＳ ゴシック" panose="020B0609070205080204" pitchFamily="49" charset="-128"/>
              </a:rPr>
              <a:t>長所</a:t>
            </a:r>
            <a:endParaRPr lang="en-US" altLang="ja-JP" sz="2000" b="1"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長く続いてきた歴史のある悉皆調査で、回答率が高い（</a:t>
            </a:r>
            <a:r>
              <a:rPr lang="en-US" altLang="ja-JP" dirty="0">
                <a:latin typeface="Century" panose="02040604050505020304" pitchFamily="18" charset="0"/>
                <a:ea typeface="ＭＳ ゴシック" panose="020B0609070205080204" pitchFamily="49" charset="-128"/>
              </a:rPr>
              <a:t>H29</a:t>
            </a:r>
            <a:r>
              <a:rPr lang="ja-JP" altLang="en-US" dirty="0">
                <a:latin typeface="Century" panose="02040604050505020304" pitchFamily="18" charset="0"/>
                <a:ea typeface="ＭＳ ゴシック" panose="020B0609070205080204" pitchFamily="49" charset="-128"/>
              </a:rPr>
              <a:t>の精神科病院の回答率は</a:t>
            </a:r>
            <a:r>
              <a:rPr lang="en-US" altLang="ja-JP" dirty="0">
                <a:latin typeface="Century" panose="02040604050505020304" pitchFamily="18" charset="0"/>
                <a:ea typeface="ＭＳ ゴシック" panose="020B0609070205080204" pitchFamily="49" charset="-128"/>
              </a:rPr>
              <a:t>99.1%</a:t>
            </a:r>
            <a:r>
              <a:rPr lang="ja-JP" altLang="en-US" dirty="0">
                <a:latin typeface="Century" panose="02040604050505020304" pitchFamily="18" charset="0"/>
                <a:ea typeface="ＭＳ ゴシック" panose="020B0609070205080204" pitchFamily="49" charset="-128"/>
              </a:rPr>
              <a:t>）</a:t>
            </a:r>
            <a:endParaRPr lang="en-US" altLang="ja-JP" dirty="0">
              <a:latin typeface="Century" panose="02040604050505020304" pitchFamily="18" charset="0"/>
              <a:ea typeface="ＭＳ ゴシック" panose="020B0609070205080204" pitchFamily="49" charset="-128"/>
            </a:endParaRPr>
          </a:p>
          <a:p>
            <a:pPr marL="285750" indent="-285750">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多種多様なデータの組み合わせにより、多角的な分析が可能</a:t>
            </a:r>
            <a:endParaRPr lang="en-US" altLang="ja-JP" dirty="0">
              <a:latin typeface="Century" panose="02040604050505020304" pitchFamily="18" charset="0"/>
              <a:ea typeface="ＭＳ ゴシック" panose="020B0609070205080204" pitchFamily="49" charset="-128"/>
            </a:endParaRPr>
          </a:p>
        </p:txBody>
      </p:sp>
      <p:sp>
        <p:nvSpPr>
          <p:cNvPr id="10" name="正方形/長方形 9"/>
          <p:cNvSpPr/>
          <p:nvPr/>
        </p:nvSpPr>
        <p:spPr>
          <a:xfrm>
            <a:off x="6681746" y="1344555"/>
            <a:ext cx="5395954" cy="1508105"/>
          </a:xfrm>
          <a:prstGeom prst="rect">
            <a:avLst/>
          </a:prstGeom>
        </p:spPr>
        <p:txBody>
          <a:bodyPr wrap="square">
            <a:spAutoFit/>
          </a:bodyPr>
          <a:lstStyle/>
          <a:p>
            <a:r>
              <a:rPr lang="ja-JP" altLang="en-US" sz="2000" b="1" dirty="0">
                <a:latin typeface="Century" panose="02040604050505020304" pitchFamily="18" charset="0"/>
                <a:ea typeface="ＭＳ ゴシック" panose="020B0609070205080204" pitchFamily="49" charset="-128"/>
              </a:rPr>
              <a:t>長所</a:t>
            </a:r>
            <a:endParaRPr lang="en-US" altLang="ja-JP" sz="2000" b="1" dirty="0">
              <a:latin typeface="Century" panose="02040604050505020304" pitchFamily="18" charset="0"/>
              <a:ea typeface="ＭＳ ゴシック" panose="020B0609070205080204" pitchFamily="49" charset="-128"/>
            </a:endParaRPr>
          </a:p>
          <a:p>
            <a:pPr marL="285750" indent="-285750">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新しくデータをとる必要がない</a:t>
            </a:r>
            <a:endParaRPr lang="en-US" altLang="ja-JP" dirty="0">
              <a:latin typeface="Century" panose="02040604050505020304" pitchFamily="18" charset="0"/>
              <a:ea typeface="ＭＳ ゴシック" panose="020B0609070205080204" pitchFamily="49" charset="-128"/>
            </a:endParaRPr>
          </a:p>
          <a:p>
            <a:pPr>
              <a:buClr>
                <a:schemeClr val="tx1"/>
              </a:buClr>
            </a:pPr>
            <a:r>
              <a:rPr lang="ja-JP" altLang="en-US" dirty="0">
                <a:latin typeface="Century" panose="02040604050505020304" pitchFamily="18" charset="0"/>
                <a:ea typeface="ＭＳ ゴシック" panose="020B0609070205080204" pitchFamily="49" charset="-128"/>
              </a:rPr>
              <a:t>　（調査への回答コストの削減）</a:t>
            </a:r>
            <a:endParaRPr lang="en-US" altLang="ja-JP" dirty="0">
              <a:latin typeface="Century" panose="02040604050505020304" pitchFamily="18" charset="0"/>
              <a:ea typeface="ＭＳ ゴシック" panose="020B0609070205080204" pitchFamily="49" charset="-128"/>
            </a:endParaRPr>
          </a:p>
          <a:p>
            <a:pPr marL="285750" indent="-285750">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公表まで</a:t>
            </a:r>
            <a:r>
              <a:rPr lang="en-US" altLang="ja-JP" dirty="0">
                <a:latin typeface="Century" panose="02040604050505020304" pitchFamily="18" charset="0"/>
                <a:ea typeface="ＭＳ ゴシック" panose="020B0609070205080204" pitchFamily="49" charset="-128"/>
              </a:rPr>
              <a:t>1</a:t>
            </a:r>
            <a:r>
              <a:rPr lang="ja-JP" altLang="en-US" dirty="0">
                <a:latin typeface="Century" panose="02040604050505020304" pitchFamily="18" charset="0"/>
                <a:ea typeface="ＭＳ ゴシック" panose="020B0609070205080204" pitchFamily="49" charset="-128"/>
              </a:rPr>
              <a:t>年程度で可能（時間の短縮）</a:t>
            </a:r>
            <a:endParaRPr lang="en-US" altLang="ja-JP" dirty="0">
              <a:latin typeface="Century" panose="02040604050505020304" pitchFamily="18" charset="0"/>
              <a:ea typeface="ＭＳ ゴシック" panose="020B0609070205080204" pitchFamily="49" charset="-128"/>
            </a:endParaRPr>
          </a:p>
          <a:p>
            <a:pPr marL="285750" indent="-285750">
              <a:buClr>
                <a:schemeClr val="tx1"/>
              </a:buClr>
              <a:buFont typeface="Arial" panose="020B0604020202020204" pitchFamily="34" charset="0"/>
              <a:buChar char="•"/>
            </a:pPr>
            <a:r>
              <a:rPr lang="en-US" altLang="ja-JP" dirty="0">
                <a:latin typeface="Century" panose="02040604050505020304" pitchFamily="18" charset="0"/>
                <a:ea typeface="ＭＳ ゴシック" panose="020B0609070205080204" pitchFamily="49" charset="-128"/>
              </a:rPr>
              <a:t>1</a:t>
            </a:r>
            <a:r>
              <a:rPr lang="ja-JP" altLang="en-US" dirty="0">
                <a:latin typeface="Century" panose="02040604050505020304" pitchFamily="18" charset="0"/>
                <a:ea typeface="ＭＳ ゴシック" panose="020B0609070205080204" pitchFamily="49" charset="-128"/>
              </a:rPr>
              <a:t>年間の動向がわかる（縦断的）</a:t>
            </a:r>
            <a:endParaRPr lang="en-US" altLang="ja-JP" dirty="0">
              <a:latin typeface="Century" panose="02040604050505020304" pitchFamily="18" charset="0"/>
              <a:ea typeface="ＭＳ ゴシック" panose="020B0609070205080204" pitchFamily="49" charset="-128"/>
            </a:endParaRPr>
          </a:p>
        </p:txBody>
      </p:sp>
      <p:sp>
        <p:nvSpPr>
          <p:cNvPr id="11" name="正方形/長方形 10"/>
          <p:cNvSpPr/>
          <p:nvPr/>
        </p:nvSpPr>
        <p:spPr>
          <a:xfrm>
            <a:off x="6681746" y="3027568"/>
            <a:ext cx="5395954" cy="2006127"/>
          </a:xfrm>
          <a:prstGeom prst="rect">
            <a:avLst/>
          </a:prstGeom>
        </p:spPr>
        <p:txBody>
          <a:bodyPr wrap="square">
            <a:spAutoFit/>
          </a:bodyPr>
          <a:lstStyle/>
          <a:p>
            <a:pPr>
              <a:buClr>
                <a:schemeClr val="tx1"/>
              </a:buClr>
            </a:pPr>
            <a:r>
              <a:rPr lang="ja-JP" altLang="en-US" sz="2000" b="1" dirty="0">
                <a:latin typeface="Century" panose="02040604050505020304" pitchFamily="18" charset="0"/>
                <a:ea typeface="ＭＳ ゴシック" panose="020B0609070205080204" pitchFamily="49" charset="-128"/>
              </a:rPr>
              <a:t>短所</a:t>
            </a:r>
            <a:endParaRPr lang="en-US" altLang="ja-JP" sz="2000" b="1" dirty="0">
              <a:latin typeface="Century" panose="02040604050505020304" pitchFamily="18" charset="0"/>
              <a:ea typeface="ＭＳ ゴシック" panose="020B0609070205080204" pitchFamily="49" charset="-128"/>
            </a:endParaRPr>
          </a:p>
          <a:p>
            <a:pPr marL="285750" indent="-285750">
              <a:lnSpc>
                <a:spcPct val="150000"/>
              </a:lnSpc>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細かく正確な患者数を知るのは難しい</a:t>
            </a:r>
            <a:endParaRPr lang="en-US" altLang="ja-JP" dirty="0">
              <a:latin typeface="Century" panose="02040604050505020304" pitchFamily="18" charset="0"/>
              <a:ea typeface="ＭＳ ゴシック" panose="020B0609070205080204" pitchFamily="49" charset="-128"/>
            </a:endParaRPr>
          </a:p>
          <a:p>
            <a:pPr marL="285750" indent="-285750">
              <a:lnSpc>
                <a:spcPct val="150000"/>
              </a:lnSpc>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診療報酬化されていないことはわからない</a:t>
            </a:r>
            <a:endParaRPr lang="en-US" altLang="ja-JP" dirty="0">
              <a:latin typeface="Century" panose="02040604050505020304" pitchFamily="18" charset="0"/>
              <a:ea typeface="ＭＳ ゴシック" panose="020B0609070205080204" pitchFamily="49" charset="-128"/>
            </a:endParaRPr>
          </a:p>
          <a:p>
            <a:pPr marL="285750" indent="-285750">
              <a:lnSpc>
                <a:spcPct val="150000"/>
              </a:lnSpc>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生活保護受給者が抜けている（今後追加予定）</a:t>
            </a:r>
            <a:endParaRPr lang="en-US" altLang="ja-JP" dirty="0">
              <a:latin typeface="Century" panose="02040604050505020304" pitchFamily="18" charset="0"/>
              <a:ea typeface="ＭＳ ゴシック" panose="020B0609070205080204" pitchFamily="49" charset="-128"/>
            </a:endParaRPr>
          </a:p>
          <a:p>
            <a:pPr marL="285750" indent="-285750">
              <a:lnSpc>
                <a:spcPct val="150000"/>
              </a:lnSpc>
              <a:buClr>
                <a:schemeClr val="tx1"/>
              </a:buClr>
              <a:buFont typeface="Arial" panose="020B0604020202020204" pitchFamily="34" charset="0"/>
              <a:buChar char="•"/>
            </a:pPr>
            <a:r>
              <a:rPr lang="ja-JP" altLang="en-US" dirty="0">
                <a:latin typeface="Century" panose="02040604050505020304" pitchFamily="18" charset="0"/>
                <a:ea typeface="ＭＳ ゴシック" panose="020B0609070205080204" pitchFamily="49" charset="-128"/>
              </a:rPr>
              <a:t>その他病院機能などのハード面はわからない</a:t>
            </a:r>
            <a:endParaRPr lang="en-US" altLang="ja-JP" dirty="0">
              <a:latin typeface="Century" panose="02040604050505020304" pitchFamily="18" charset="0"/>
              <a:ea typeface="ＭＳ ゴシック" panose="020B0609070205080204" pitchFamily="49" charset="-128"/>
            </a:endParaRPr>
          </a:p>
        </p:txBody>
      </p:sp>
      <p:sp>
        <p:nvSpPr>
          <p:cNvPr id="4" name="スライド番号プレースホルダー 3"/>
          <p:cNvSpPr>
            <a:spLocks noGrp="1"/>
          </p:cNvSpPr>
          <p:nvPr>
            <p:ph type="sldNum" sz="quarter" idx="12"/>
          </p:nvPr>
        </p:nvSpPr>
        <p:spPr>
          <a:xfrm>
            <a:off x="10891926" y="6334298"/>
            <a:ext cx="365760" cy="365760"/>
          </a:xfrm>
        </p:spPr>
        <p:txBody>
          <a:bodyPr/>
          <a:lstStyle/>
          <a:p>
            <a:fld id="{A43D790A-6379-41CC-856A-136B67E737F3}" type="slidenum">
              <a:rPr kumimoji="1" lang="ja-JP" altLang="en-US" smtClean="0">
                <a:latin typeface="Century" panose="02040604050505020304" pitchFamily="18" charset="0"/>
              </a:rPr>
              <a:t>5</a:t>
            </a:fld>
            <a:endParaRPr kumimoji="1" lang="ja-JP" altLang="en-US" dirty="0">
              <a:latin typeface="Century" panose="02040604050505020304" pitchFamily="18" charset="0"/>
            </a:endParaRPr>
          </a:p>
        </p:txBody>
      </p:sp>
      <p:cxnSp>
        <p:nvCxnSpPr>
          <p:cNvPr id="13" name="直線コネクタ 12"/>
          <p:cNvCxnSpPr/>
          <p:nvPr/>
        </p:nvCxnSpPr>
        <p:spPr>
          <a:xfrm>
            <a:off x="320859" y="2940178"/>
            <a:ext cx="11395664" cy="0"/>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a:cxnSpLocks/>
          </p:cNvCxnSpPr>
          <p:nvPr/>
        </p:nvCxnSpPr>
        <p:spPr>
          <a:xfrm flipH="1">
            <a:off x="6429172" y="1306455"/>
            <a:ext cx="1" cy="3605787"/>
          </a:xfrm>
          <a:prstGeom prst="line">
            <a:avLst/>
          </a:prstGeom>
          <a:ln w="19050">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1282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0A1D0B0-28A3-4636-AB71-0740844FEBAE}"/>
              </a:ext>
            </a:extLst>
          </p:cNvPr>
          <p:cNvSpPr txBox="1"/>
          <p:nvPr/>
        </p:nvSpPr>
        <p:spPr>
          <a:xfrm>
            <a:off x="247649" y="370706"/>
            <a:ext cx="11732859" cy="4708981"/>
          </a:xfrm>
          <a:prstGeom prst="rect">
            <a:avLst/>
          </a:prstGeom>
          <a:noFill/>
        </p:spPr>
        <p:txBody>
          <a:bodyPr wrap="square" rtlCol="0">
            <a:spAutoFit/>
          </a:bodyPr>
          <a:lstStyle/>
          <a:p>
            <a:r>
              <a:rPr lang="en-US" altLang="ja-JP" sz="1500" dirty="0"/>
              <a:t>1</a:t>
            </a:r>
            <a:r>
              <a:rPr lang="ja-JP" altLang="en-US" sz="1500" dirty="0"/>
              <a:t>．レシートを集める</a:t>
            </a:r>
            <a:endParaRPr lang="en-US" altLang="ja-JP" sz="1500" dirty="0"/>
          </a:p>
          <a:p>
            <a:r>
              <a:rPr kumimoji="1" lang="en-US" altLang="ja-JP" sz="1500" dirty="0"/>
              <a:t>2</a:t>
            </a:r>
            <a:r>
              <a:rPr kumimoji="1" lang="ja-JP" altLang="en-US" sz="1500" dirty="0"/>
              <a:t>．レシートを分類する</a:t>
            </a:r>
            <a:endParaRPr kumimoji="1" lang="en-US" altLang="ja-JP" sz="1500" dirty="0"/>
          </a:p>
          <a:p>
            <a:r>
              <a:rPr lang="en-US" altLang="ja-JP" sz="1500" dirty="0"/>
              <a:t>3</a:t>
            </a:r>
            <a:r>
              <a:rPr lang="ja-JP" altLang="en-US" sz="1500" dirty="0"/>
              <a:t>．家計簿をつける</a:t>
            </a:r>
            <a:endParaRPr lang="en-US" altLang="ja-JP" sz="1500" dirty="0"/>
          </a:p>
          <a:p>
            <a:r>
              <a:rPr lang="ja-JP" altLang="en-US" sz="1500" dirty="0"/>
              <a:t>⇒</a:t>
            </a:r>
            <a:r>
              <a:rPr lang="en-US" altLang="ja-JP" sz="1500" dirty="0"/>
              <a:t>1</a:t>
            </a:r>
            <a:r>
              <a:rPr lang="ja-JP" altLang="en-US" sz="1500" dirty="0"/>
              <a:t>か月分の</a:t>
            </a:r>
            <a:r>
              <a:rPr lang="en-US" altLang="ja-JP" sz="1500" dirty="0"/>
              <a:t>1</a:t>
            </a:r>
            <a:r>
              <a:rPr lang="ja-JP" altLang="en-US" sz="1500" dirty="0"/>
              <a:t>家庭の飲食にかかった費用がわかる（</a:t>
            </a:r>
            <a:r>
              <a:rPr lang="en-US" altLang="ja-JP" sz="1500" u="sng" dirty="0">
                <a:solidFill>
                  <a:srgbClr val="00B0F0"/>
                </a:solidFill>
              </a:rPr>
              <a:t>1</a:t>
            </a:r>
            <a:r>
              <a:rPr lang="ja-JP" altLang="en-US" sz="1500" u="sng" dirty="0">
                <a:solidFill>
                  <a:srgbClr val="00B0F0"/>
                </a:solidFill>
              </a:rPr>
              <a:t>枚も欠けることなく必ずレシートはある</a:t>
            </a:r>
            <a:r>
              <a:rPr lang="ja-JP" altLang="en-US" sz="1500" dirty="0"/>
              <a:t>）</a:t>
            </a:r>
            <a:endParaRPr lang="en-US" altLang="ja-JP" sz="1500" dirty="0"/>
          </a:p>
          <a:p>
            <a:endParaRPr kumimoji="1" lang="en-US" altLang="ja-JP" sz="1500" dirty="0"/>
          </a:p>
          <a:p>
            <a:r>
              <a:rPr lang="ja-JP" altLang="en-US" sz="1500" dirty="0"/>
              <a:t>・しかし、それが何の目的で買われたのか、誰が食べるのかはわからない</a:t>
            </a:r>
            <a:endParaRPr lang="en-US" altLang="ja-JP" sz="1500" dirty="0"/>
          </a:p>
          <a:p>
            <a:r>
              <a:rPr kumimoji="1" lang="ja-JP" altLang="en-US" sz="1500" dirty="0"/>
              <a:t>・自宅の朝食用なのか、夕食用なのか、誰かに頼まれた買い物だったのか、家族の中で誰が食べたのか</a:t>
            </a:r>
            <a:endParaRPr kumimoji="1" lang="en-US" altLang="ja-JP" sz="1500" dirty="0"/>
          </a:p>
          <a:p>
            <a:endParaRPr lang="en-US" altLang="ja-JP" sz="1500" dirty="0"/>
          </a:p>
          <a:p>
            <a:r>
              <a:rPr kumimoji="1" lang="ja-JP" altLang="en-US" sz="1500" u="sng" dirty="0"/>
              <a:t>●仮に、ある家庭の「お父さん」の「</a:t>
            </a:r>
            <a:r>
              <a:rPr kumimoji="1" lang="en-US" altLang="ja-JP" sz="1500" u="sng" dirty="0"/>
              <a:t>1</a:t>
            </a:r>
            <a:r>
              <a:rPr kumimoji="1" lang="ja-JP" altLang="en-US" sz="1500" u="sng" dirty="0"/>
              <a:t>か月に飲んだビールの量」を知りたいと思った時</a:t>
            </a:r>
            <a:endParaRPr kumimoji="1" lang="en-US" altLang="ja-JP" sz="1500" u="sng" dirty="0"/>
          </a:p>
          <a:p>
            <a:endParaRPr lang="en-US" altLang="ja-JP" sz="1500" dirty="0"/>
          </a:p>
          <a:p>
            <a:r>
              <a:rPr lang="en-US" altLang="ja-JP" sz="1500" dirty="0"/>
              <a:t>1.</a:t>
            </a:r>
            <a:r>
              <a:rPr lang="ja-JP" altLang="en-US" sz="1500" dirty="0"/>
              <a:t>レシートから「スーパード〇イ」「ヱ〇ス」「プレミアム〇ルツ」など、日本に出回っている「ビール」に分類されるすべての銘柄を探す（この時発泡酒やノンアルコールの扱いを決める）</a:t>
            </a:r>
            <a:endParaRPr kumimoji="1" lang="en-US" altLang="ja-JP" sz="1500" dirty="0"/>
          </a:p>
          <a:p>
            <a:r>
              <a:rPr lang="en-US" altLang="ja-JP" sz="1500" dirty="0"/>
              <a:t>2.</a:t>
            </a:r>
            <a:r>
              <a:rPr lang="ja-JP" altLang="en-US" sz="1500" dirty="0"/>
              <a:t>その購入された「ビール」の内容量を調べカウントする</a:t>
            </a:r>
            <a:r>
              <a:rPr lang="en-US" altLang="ja-JP" sz="1500" dirty="0"/>
              <a:t>(350ml27</a:t>
            </a:r>
            <a:r>
              <a:rPr lang="ja-JP" altLang="en-US" sz="1500" dirty="0"/>
              <a:t>本、</a:t>
            </a:r>
            <a:r>
              <a:rPr lang="en-US" altLang="ja-JP" sz="1500" dirty="0"/>
              <a:t>500ml3</a:t>
            </a:r>
            <a:r>
              <a:rPr lang="ja-JP" altLang="en-US" sz="1500" dirty="0"/>
              <a:t>本のように</a:t>
            </a:r>
            <a:r>
              <a:rPr lang="en-US" altLang="ja-JP" sz="1500" dirty="0"/>
              <a:t>)</a:t>
            </a:r>
          </a:p>
          <a:p>
            <a:r>
              <a:rPr lang="ja-JP" altLang="en-US" sz="1500" dirty="0"/>
              <a:t>　　</a:t>
            </a:r>
            <a:r>
              <a:rPr lang="en-US" altLang="ja-JP" sz="1500" dirty="0"/>
              <a:t>※</a:t>
            </a:r>
            <a:r>
              <a:rPr lang="ja-JP" altLang="en-US" sz="1500" dirty="0"/>
              <a:t>他のお酒が</a:t>
            </a:r>
            <a:r>
              <a:rPr lang="en-US" altLang="ja-JP" sz="1500" dirty="0"/>
              <a:t>1</a:t>
            </a:r>
            <a:r>
              <a:rPr lang="ja-JP" altLang="en-US" sz="1500" dirty="0"/>
              <a:t>か月間に購入されていない場合、ビール以外は飲んでいない（と推定される）</a:t>
            </a:r>
            <a:endParaRPr lang="en-US" altLang="ja-JP" sz="1500" dirty="0"/>
          </a:p>
          <a:p>
            <a:r>
              <a:rPr lang="en-US" altLang="ja-JP" sz="1500" dirty="0"/>
              <a:t>3.</a:t>
            </a:r>
            <a:r>
              <a:rPr lang="ja-JP" altLang="en-US" sz="1500" dirty="0"/>
              <a:t>家族構成を見る（父・母・兄・妹の</a:t>
            </a:r>
            <a:r>
              <a:rPr lang="en-US" altLang="ja-JP" sz="1500" dirty="0"/>
              <a:t>4</a:t>
            </a:r>
            <a:r>
              <a:rPr lang="ja-JP" altLang="en-US" sz="1500" dirty="0"/>
              <a:t>人家族で、兄妹は未成年）</a:t>
            </a:r>
            <a:endParaRPr lang="en-US" altLang="ja-JP" sz="1500" dirty="0"/>
          </a:p>
          <a:p>
            <a:r>
              <a:rPr lang="en-US" altLang="ja-JP" sz="1500" dirty="0"/>
              <a:t>4.</a:t>
            </a:r>
            <a:r>
              <a:rPr lang="ja-JP" altLang="en-US" sz="1500" dirty="0"/>
              <a:t>それぞれの</a:t>
            </a:r>
            <a:r>
              <a:rPr lang="en-US" altLang="ja-JP" sz="1500" dirty="0"/>
              <a:t>1</a:t>
            </a:r>
            <a:r>
              <a:rPr lang="ja-JP" altLang="en-US" sz="1500" dirty="0"/>
              <a:t>か月あたりの「お酒を飲んだフラグ」を調べる（何をどのくらい飲んだのかは不明）</a:t>
            </a:r>
            <a:endParaRPr lang="en-US" altLang="ja-JP" sz="1500" dirty="0"/>
          </a:p>
          <a:p>
            <a:r>
              <a:rPr lang="en-US" altLang="ja-JP" sz="1500" dirty="0"/>
              <a:t>5.500ml</a:t>
            </a:r>
            <a:r>
              <a:rPr lang="ja-JP" altLang="en-US" sz="1500" dirty="0"/>
              <a:t>が購入された日の「飲酒フラグ」を調べる（「お母さん」の飲酒フラグが立つならおそらくその日は</a:t>
            </a:r>
            <a:r>
              <a:rPr lang="en-US" altLang="ja-JP" sz="1500" dirty="0"/>
              <a:t>2</a:t>
            </a:r>
            <a:r>
              <a:rPr lang="ja-JP" altLang="en-US" sz="1500" dirty="0"/>
              <a:t>人で飲酒）</a:t>
            </a:r>
            <a:endParaRPr lang="en-US" altLang="ja-JP" sz="1500" dirty="0"/>
          </a:p>
          <a:p>
            <a:r>
              <a:rPr lang="en-US" altLang="ja-JP" sz="1500" dirty="0"/>
              <a:t>6.</a:t>
            </a:r>
            <a:r>
              <a:rPr lang="ja-JP" altLang="en-US" sz="1500" dirty="0"/>
              <a:t>それぞれの</a:t>
            </a:r>
            <a:r>
              <a:rPr lang="en-US" altLang="ja-JP" sz="1500" dirty="0"/>
              <a:t>1</a:t>
            </a:r>
            <a:r>
              <a:rPr lang="ja-JP" altLang="en-US" sz="1500"/>
              <a:t>か月分</a:t>
            </a:r>
            <a:r>
              <a:rPr lang="ja-JP" altLang="en-US" sz="1500" dirty="0"/>
              <a:t>の平均酒量を参考にする（別の食生活アンケートなどに回答している場合）</a:t>
            </a:r>
            <a:endParaRPr lang="en-US" altLang="ja-JP" sz="1500" dirty="0"/>
          </a:p>
          <a:p>
            <a:r>
              <a:rPr lang="ja-JP" altLang="en-US" sz="1500" dirty="0"/>
              <a:t>　　 </a:t>
            </a:r>
            <a:r>
              <a:rPr lang="en-US" altLang="ja-JP" sz="1500" dirty="0"/>
              <a:t>※</a:t>
            </a:r>
            <a:r>
              <a:rPr lang="ja-JP" altLang="en-US" sz="1500" dirty="0"/>
              <a:t>「お父さん」は「</a:t>
            </a:r>
            <a:r>
              <a:rPr lang="en-US" altLang="ja-JP" sz="1500" dirty="0"/>
              <a:t>1</a:t>
            </a:r>
            <a:r>
              <a:rPr lang="ja-JP" altLang="en-US" sz="1500" dirty="0"/>
              <a:t>日</a:t>
            </a:r>
            <a:r>
              <a:rPr lang="en-US" altLang="ja-JP" sz="1500" dirty="0"/>
              <a:t>1</a:t>
            </a:r>
            <a:r>
              <a:rPr lang="ja-JP" altLang="en-US" sz="1500" dirty="0"/>
              <a:t>本程度のビールを飲む」と回答「お母さん」は「月に数回少量」と回答</a:t>
            </a:r>
            <a:endParaRPr lang="en-US" altLang="ja-JP" sz="1500" dirty="0"/>
          </a:p>
          <a:p>
            <a:r>
              <a:rPr lang="ja-JP" altLang="en-US" sz="1500" dirty="0"/>
              <a:t>⇒</a:t>
            </a:r>
            <a:r>
              <a:rPr lang="ja-JP" altLang="en-US" sz="1500" u="sng" dirty="0"/>
              <a:t>おおよその「お父さん」の</a:t>
            </a:r>
            <a:r>
              <a:rPr lang="en-US" altLang="ja-JP" sz="1500" u="sng" dirty="0"/>
              <a:t>1</a:t>
            </a:r>
            <a:r>
              <a:rPr lang="ja-JP" altLang="en-US" sz="1500" u="sng" dirty="0"/>
              <a:t>か月間の飲酒量は</a:t>
            </a:r>
            <a:r>
              <a:rPr lang="en-US" altLang="ja-JP" sz="1500" u="sng" dirty="0"/>
              <a:t>350ml×30</a:t>
            </a:r>
            <a:r>
              <a:rPr lang="ja-JP" altLang="en-US" sz="1500" u="sng" dirty="0"/>
              <a:t>＝</a:t>
            </a:r>
            <a:r>
              <a:rPr lang="en-US" altLang="ja-JP" sz="1500" u="sng" dirty="0"/>
              <a:t>10500ml=</a:t>
            </a:r>
            <a:r>
              <a:rPr lang="en-US" altLang="ja-JP" sz="1500" b="1" u="sng" dirty="0">
                <a:solidFill>
                  <a:srgbClr val="00B0F0"/>
                </a:solidFill>
              </a:rPr>
              <a:t>10.5</a:t>
            </a:r>
            <a:r>
              <a:rPr lang="ja-JP" altLang="en-US" sz="1500" b="1" u="sng" dirty="0">
                <a:solidFill>
                  <a:srgbClr val="00B0F0"/>
                </a:solidFill>
              </a:rPr>
              <a:t>リットル</a:t>
            </a:r>
            <a:endParaRPr lang="en-US" altLang="ja-JP" sz="1500" b="1" u="sng" dirty="0">
              <a:solidFill>
                <a:srgbClr val="00B0F0"/>
              </a:solidFill>
            </a:endParaRPr>
          </a:p>
        </p:txBody>
      </p:sp>
      <p:sp>
        <p:nvSpPr>
          <p:cNvPr id="27" name="テキスト ボックス 26">
            <a:extLst>
              <a:ext uri="{FF2B5EF4-FFF2-40B4-BE49-F238E27FC236}">
                <a16:creationId xmlns:a16="http://schemas.microsoft.com/office/drawing/2014/main" id="{498189ED-E3F3-45B8-9160-28F81EB49EF8}"/>
              </a:ext>
            </a:extLst>
          </p:cNvPr>
          <p:cNvSpPr txBox="1"/>
          <p:nvPr/>
        </p:nvSpPr>
        <p:spPr>
          <a:xfrm>
            <a:off x="39969" y="0"/>
            <a:ext cx="2857407" cy="461665"/>
          </a:xfrm>
          <a:prstGeom prst="rect">
            <a:avLst/>
          </a:prstGeom>
          <a:noFill/>
        </p:spPr>
        <p:txBody>
          <a:bodyPr wrap="square" rtlCol="0">
            <a:spAutoFit/>
          </a:bodyPr>
          <a:lstStyle/>
          <a:p>
            <a:r>
              <a:rPr kumimoji="1" lang="en-US" altLang="ja-JP" sz="2400" b="1" u="sng" dirty="0">
                <a:solidFill>
                  <a:srgbClr val="00B0F0"/>
                </a:solidFill>
              </a:rPr>
              <a:t>NDB</a:t>
            </a:r>
            <a:r>
              <a:rPr kumimoji="1" lang="ja-JP" altLang="en-US" sz="2400" b="1" u="sng" dirty="0">
                <a:solidFill>
                  <a:srgbClr val="00B0F0"/>
                </a:solidFill>
              </a:rPr>
              <a:t>データの特性</a:t>
            </a:r>
          </a:p>
        </p:txBody>
      </p:sp>
      <p:sp>
        <p:nvSpPr>
          <p:cNvPr id="4" name="スライド番号プレースホルダー 3">
            <a:extLst>
              <a:ext uri="{FF2B5EF4-FFF2-40B4-BE49-F238E27FC236}">
                <a16:creationId xmlns:a16="http://schemas.microsoft.com/office/drawing/2014/main" id="{03D2952F-97F7-4768-9654-6D4FF22F0A86}"/>
              </a:ext>
            </a:extLst>
          </p:cNvPr>
          <p:cNvSpPr>
            <a:spLocks noGrp="1"/>
          </p:cNvSpPr>
          <p:nvPr>
            <p:ph type="sldNum" sz="quarter" idx="12"/>
          </p:nvPr>
        </p:nvSpPr>
        <p:spPr/>
        <p:txBody>
          <a:bodyPr/>
          <a:lstStyle/>
          <a:p>
            <a:fld id="{080281C5-67FA-4969-9DBC-AD74F70BFDAA}" type="slidenum">
              <a:rPr kumimoji="1" lang="ja-JP" altLang="en-US" smtClean="0"/>
              <a:t>6</a:t>
            </a:fld>
            <a:endParaRPr kumimoji="1" lang="ja-JP" altLang="en-US"/>
          </a:p>
        </p:txBody>
      </p:sp>
      <p:grpSp>
        <p:nvGrpSpPr>
          <p:cNvPr id="9" name="グループ化 8">
            <a:extLst>
              <a:ext uri="{FF2B5EF4-FFF2-40B4-BE49-F238E27FC236}">
                <a16:creationId xmlns:a16="http://schemas.microsoft.com/office/drawing/2014/main" id="{A4AD1F79-30EC-482D-BBDE-F157AAA73559}"/>
              </a:ext>
            </a:extLst>
          </p:cNvPr>
          <p:cNvGrpSpPr/>
          <p:nvPr/>
        </p:nvGrpSpPr>
        <p:grpSpPr>
          <a:xfrm>
            <a:off x="10389749" y="277141"/>
            <a:ext cx="1802251" cy="2223247"/>
            <a:chOff x="9420865" y="867020"/>
            <a:chExt cx="2366657" cy="2591577"/>
          </a:xfrm>
        </p:grpSpPr>
        <p:pic>
          <p:nvPicPr>
            <p:cNvPr id="7" name="図 6">
              <a:extLst>
                <a:ext uri="{FF2B5EF4-FFF2-40B4-BE49-F238E27FC236}">
                  <a16:creationId xmlns:a16="http://schemas.microsoft.com/office/drawing/2014/main" id="{5E841218-B947-4655-BD26-F6ED484A592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0" b="98324" l="4313" r="97844"/>
                      </a14:imgEffect>
                    </a14:imgLayer>
                  </a14:imgProps>
                </a:ext>
              </a:extLst>
            </a:blip>
            <a:stretch>
              <a:fillRect/>
            </a:stretch>
          </p:blipFill>
          <p:spPr>
            <a:xfrm>
              <a:off x="9420865" y="867020"/>
              <a:ext cx="2366657" cy="2283728"/>
            </a:xfrm>
            <a:prstGeom prst="rect">
              <a:avLst/>
            </a:prstGeom>
          </p:spPr>
        </p:pic>
        <p:pic>
          <p:nvPicPr>
            <p:cNvPr id="3074" name="Picture 2" descr="ãã¯ã¦ãª ãããã¨ããã®ç»åæ¤ç´¢çµæ">
              <a:extLst>
                <a:ext uri="{FF2B5EF4-FFF2-40B4-BE49-F238E27FC236}">
                  <a16:creationId xmlns:a16="http://schemas.microsoft.com/office/drawing/2014/main" id="{32963867-B0C3-4335-A9AD-AFF7B20A1622}"/>
                </a:ext>
              </a:extLst>
            </p:cNvPr>
            <p:cNvPicPr>
              <a:picLocks noChangeAspect="1" noChangeArrowheads="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0520844" y="2082839"/>
              <a:ext cx="988955" cy="13757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グループ化 10">
            <a:extLst>
              <a:ext uri="{FF2B5EF4-FFF2-40B4-BE49-F238E27FC236}">
                <a16:creationId xmlns:a16="http://schemas.microsoft.com/office/drawing/2014/main" id="{431EA318-16D6-434B-8A58-D9DF0859D8C9}"/>
              </a:ext>
            </a:extLst>
          </p:cNvPr>
          <p:cNvGrpSpPr/>
          <p:nvPr/>
        </p:nvGrpSpPr>
        <p:grpSpPr>
          <a:xfrm>
            <a:off x="466531" y="4898066"/>
            <a:ext cx="11015062" cy="1915580"/>
            <a:chOff x="36157" y="4918756"/>
            <a:chExt cx="11387799" cy="1915580"/>
          </a:xfrm>
        </p:grpSpPr>
        <p:grpSp>
          <p:nvGrpSpPr>
            <p:cNvPr id="26" name="グループ化 25">
              <a:extLst>
                <a:ext uri="{FF2B5EF4-FFF2-40B4-BE49-F238E27FC236}">
                  <a16:creationId xmlns:a16="http://schemas.microsoft.com/office/drawing/2014/main" id="{FC37208B-1B52-40A3-AF8F-68A7180833BF}"/>
                </a:ext>
              </a:extLst>
            </p:cNvPr>
            <p:cNvGrpSpPr/>
            <p:nvPr/>
          </p:nvGrpSpPr>
          <p:grpSpPr>
            <a:xfrm>
              <a:off x="36157" y="4918756"/>
              <a:ext cx="9168200" cy="1915580"/>
              <a:chOff x="423878" y="182935"/>
              <a:chExt cx="9846337" cy="2284730"/>
            </a:xfrm>
          </p:grpSpPr>
          <p:grpSp>
            <p:nvGrpSpPr>
              <p:cNvPr id="20" name="グループ化 19">
                <a:extLst>
                  <a:ext uri="{FF2B5EF4-FFF2-40B4-BE49-F238E27FC236}">
                    <a16:creationId xmlns:a16="http://schemas.microsoft.com/office/drawing/2014/main" id="{26BE1C11-56F3-4BAC-9EDE-8B5EA0408E13}"/>
                  </a:ext>
                </a:extLst>
              </p:cNvPr>
              <p:cNvGrpSpPr/>
              <p:nvPr/>
            </p:nvGrpSpPr>
            <p:grpSpPr>
              <a:xfrm>
                <a:off x="7053068" y="1091218"/>
                <a:ext cx="1354359" cy="1351770"/>
                <a:chOff x="1305976" y="1530203"/>
                <a:chExt cx="1354359" cy="1351770"/>
              </a:xfrm>
            </p:grpSpPr>
            <p:sp>
              <p:nvSpPr>
                <p:cNvPr id="21" name="矢印: 右 20">
                  <a:extLst>
                    <a:ext uri="{FF2B5EF4-FFF2-40B4-BE49-F238E27FC236}">
                      <a16:creationId xmlns:a16="http://schemas.microsoft.com/office/drawing/2014/main" id="{8A46DE11-C886-4F1B-9CA9-1681FBF12F6A}"/>
                    </a:ext>
                  </a:extLst>
                </p:cNvPr>
                <p:cNvSpPr/>
                <p:nvPr/>
              </p:nvSpPr>
              <p:spPr>
                <a:xfrm>
                  <a:off x="1590843" y="1530203"/>
                  <a:ext cx="931264" cy="605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C9C556E2-5771-4D33-B46D-A7FC1DB87B0B}"/>
                    </a:ext>
                  </a:extLst>
                </p:cNvPr>
                <p:cNvSpPr txBox="1"/>
                <p:nvPr/>
              </p:nvSpPr>
              <p:spPr>
                <a:xfrm>
                  <a:off x="1305976" y="2257924"/>
                  <a:ext cx="1354359" cy="624049"/>
                </a:xfrm>
                <a:prstGeom prst="rect">
                  <a:avLst/>
                </a:prstGeom>
                <a:noFill/>
              </p:spPr>
              <p:txBody>
                <a:bodyPr wrap="square" rtlCol="0">
                  <a:spAutoFit/>
                </a:bodyPr>
                <a:lstStyle/>
                <a:p>
                  <a:r>
                    <a:rPr kumimoji="1" lang="ja-JP" altLang="en-US" sz="1400" dirty="0"/>
                    <a:t>種類ごとに計算する</a:t>
                  </a:r>
                </a:p>
              </p:txBody>
            </p:sp>
          </p:grpSp>
          <p:grpSp>
            <p:nvGrpSpPr>
              <p:cNvPr id="25" name="グループ化 24">
                <a:extLst>
                  <a:ext uri="{FF2B5EF4-FFF2-40B4-BE49-F238E27FC236}">
                    <a16:creationId xmlns:a16="http://schemas.microsoft.com/office/drawing/2014/main" id="{AAE6F3D0-FE74-4780-8D63-A45D37426ABA}"/>
                  </a:ext>
                </a:extLst>
              </p:cNvPr>
              <p:cNvGrpSpPr/>
              <p:nvPr/>
            </p:nvGrpSpPr>
            <p:grpSpPr>
              <a:xfrm>
                <a:off x="423878" y="182935"/>
                <a:ext cx="9846337" cy="2284730"/>
                <a:chOff x="423878" y="182935"/>
                <a:chExt cx="9846337" cy="2284730"/>
              </a:xfrm>
            </p:grpSpPr>
            <p:grpSp>
              <p:nvGrpSpPr>
                <p:cNvPr id="19" name="グループ化 18">
                  <a:extLst>
                    <a:ext uri="{FF2B5EF4-FFF2-40B4-BE49-F238E27FC236}">
                      <a16:creationId xmlns:a16="http://schemas.microsoft.com/office/drawing/2014/main" id="{E1ADDC91-6B7E-4FB8-8110-E78B7FB40030}"/>
                    </a:ext>
                  </a:extLst>
                </p:cNvPr>
                <p:cNvGrpSpPr/>
                <p:nvPr/>
              </p:nvGrpSpPr>
              <p:grpSpPr>
                <a:xfrm>
                  <a:off x="423878" y="409316"/>
                  <a:ext cx="6629191" cy="2058349"/>
                  <a:chOff x="1219517" y="258448"/>
                  <a:chExt cx="7187180" cy="2233532"/>
                </a:xfrm>
              </p:grpSpPr>
              <p:grpSp>
                <p:nvGrpSpPr>
                  <p:cNvPr id="3" name="グループ化 2">
                    <a:extLst>
                      <a:ext uri="{FF2B5EF4-FFF2-40B4-BE49-F238E27FC236}">
                        <a16:creationId xmlns:a16="http://schemas.microsoft.com/office/drawing/2014/main" id="{645FD878-A348-4B7E-9FC7-C1A67105196C}"/>
                      </a:ext>
                    </a:extLst>
                  </p:cNvPr>
                  <p:cNvGrpSpPr/>
                  <p:nvPr/>
                </p:nvGrpSpPr>
                <p:grpSpPr>
                  <a:xfrm>
                    <a:off x="5354843" y="571316"/>
                    <a:ext cx="3051854" cy="1714368"/>
                    <a:chOff x="4067025" y="542909"/>
                    <a:chExt cx="3051854" cy="1714368"/>
                  </a:xfrm>
                </p:grpSpPr>
                <p:pic>
                  <p:nvPicPr>
                    <p:cNvPr id="5" name="図 4">
                      <a:extLst>
                        <a:ext uri="{FF2B5EF4-FFF2-40B4-BE49-F238E27FC236}">
                          <a16:creationId xmlns:a16="http://schemas.microsoft.com/office/drawing/2014/main" id="{0C745A2E-84C6-4E42-92DD-2F3E07C41DD2}"/>
                        </a:ext>
                      </a:extLst>
                    </p:cNvPr>
                    <p:cNvPicPr>
                      <a:picLocks noChangeAspect="1"/>
                    </p:cNvPicPr>
                    <p:nvPr/>
                  </p:nvPicPr>
                  <p:blipFill rotWithShape="1">
                    <a:blip r:embed="rId6"/>
                    <a:srcRect l="38018" t="25558" r="4731" b="14066"/>
                    <a:stretch/>
                  </p:blipFill>
                  <p:spPr>
                    <a:xfrm>
                      <a:off x="4067025" y="542909"/>
                      <a:ext cx="3051853" cy="1462137"/>
                    </a:xfrm>
                    <a:prstGeom prst="rect">
                      <a:avLst/>
                    </a:prstGeom>
                  </p:spPr>
                </p:pic>
                <p:sp>
                  <p:nvSpPr>
                    <p:cNvPr id="2" name="テキスト ボックス 1">
                      <a:extLst>
                        <a:ext uri="{FF2B5EF4-FFF2-40B4-BE49-F238E27FC236}">
                          <a16:creationId xmlns:a16="http://schemas.microsoft.com/office/drawing/2014/main" id="{8730D192-168C-4379-AB30-7821EBB86495}"/>
                        </a:ext>
                      </a:extLst>
                    </p:cNvPr>
                    <p:cNvSpPr txBox="1"/>
                    <p:nvPr/>
                  </p:nvSpPr>
                  <p:spPr>
                    <a:xfrm>
                      <a:off x="5184987" y="1990975"/>
                      <a:ext cx="1933892" cy="266302"/>
                    </a:xfrm>
                    <a:prstGeom prst="rect">
                      <a:avLst/>
                    </a:prstGeom>
                    <a:noFill/>
                  </p:spPr>
                  <p:txBody>
                    <a:bodyPr wrap="square" rtlCol="0">
                      <a:spAutoFit/>
                    </a:bodyPr>
                    <a:lstStyle/>
                    <a:p>
                      <a:r>
                        <a:rPr kumimoji="1" lang="ja-JP" altLang="en-US" sz="700" dirty="0"/>
                        <a:t>出典：クロワッサン・</a:t>
                      </a:r>
                      <a:r>
                        <a:rPr kumimoji="1" lang="en-US" altLang="ja-JP" sz="700" dirty="0"/>
                        <a:t>online</a:t>
                      </a:r>
                      <a:endParaRPr kumimoji="1" lang="ja-JP" altLang="en-US" sz="700" dirty="0"/>
                    </a:p>
                  </p:txBody>
                </p:sp>
              </p:grpSp>
              <p:grpSp>
                <p:nvGrpSpPr>
                  <p:cNvPr id="14" name="グループ化 13">
                    <a:extLst>
                      <a:ext uri="{FF2B5EF4-FFF2-40B4-BE49-F238E27FC236}">
                        <a16:creationId xmlns:a16="http://schemas.microsoft.com/office/drawing/2014/main" id="{256D9B56-D5F4-4E27-B1CB-81DA91085762}"/>
                      </a:ext>
                    </a:extLst>
                  </p:cNvPr>
                  <p:cNvGrpSpPr/>
                  <p:nvPr/>
                </p:nvGrpSpPr>
                <p:grpSpPr>
                  <a:xfrm>
                    <a:off x="1219517" y="258448"/>
                    <a:ext cx="2859308" cy="2233532"/>
                    <a:chOff x="2124392" y="258448"/>
                    <a:chExt cx="2859308" cy="2233532"/>
                  </a:xfrm>
                </p:grpSpPr>
                <p:sp>
                  <p:nvSpPr>
                    <p:cNvPr id="6" name="テキスト ボックス 5">
                      <a:extLst>
                        <a:ext uri="{FF2B5EF4-FFF2-40B4-BE49-F238E27FC236}">
                          <a16:creationId xmlns:a16="http://schemas.microsoft.com/office/drawing/2014/main" id="{74D3E323-ADE9-44B7-AFA9-2D4D8D593311}"/>
                        </a:ext>
                      </a:extLst>
                    </p:cNvPr>
                    <p:cNvSpPr txBox="1"/>
                    <p:nvPr/>
                  </p:nvSpPr>
                  <p:spPr>
                    <a:xfrm>
                      <a:off x="2124392" y="2093649"/>
                      <a:ext cx="2859308" cy="398331"/>
                    </a:xfrm>
                    <a:prstGeom prst="rect">
                      <a:avLst/>
                    </a:prstGeom>
                    <a:noFill/>
                  </p:spPr>
                  <p:txBody>
                    <a:bodyPr wrap="square" rtlCol="0">
                      <a:spAutoFit/>
                    </a:bodyPr>
                    <a:lstStyle/>
                    <a:p>
                      <a:r>
                        <a:rPr kumimoji="1" lang="ja-JP" altLang="en-US" sz="1400" dirty="0"/>
                        <a:t>日々毎日生じる全レシート</a:t>
                      </a:r>
                    </a:p>
                  </p:txBody>
                </p:sp>
                <p:pic>
                  <p:nvPicPr>
                    <p:cNvPr id="13" name="図 12">
                      <a:extLst>
                        <a:ext uri="{FF2B5EF4-FFF2-40B4-BE49-F238E27FC236}">
                          <a16:creationId xmlns:a16="http://schemas.microsoft.com/office/drawing/2014/main" id="{7A961215-1DAB-470F-AD47-8C75852CFAD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1905" y="258448"/>
                      <a:ext cx="1737524" cy="1773276"/>
                    </a:xfrm>
                    <a:prstGeom prst="rect">
                      <a:avLst/>
                    </a:prstGeom>
                  </p:spPr>
                </p:pic>
              </p:grpSp>
              <p:grpSp>
                <p:nvGrpSpPr>
                  <p:cNvPr id="17" name="グループ化 16">
                    <a:extLst>
                      <a:ext uri="{FF2B5EF4-FFF2-40B4-BE49-F238E27FC236}">
                        <a16:creationId xmlns:a16="http://schemas.microsoft.com/office/drawing/2014/main" id="{D45B70A7-A510-4FDD-9D83-E1F040C2BC74}"/>
                      </a:ext>
                    </a:extLst>
                  </p:cNvPr>
                  <p:cNvGrpSpPr/>
                  <p:nvPr/>
                </p:nvGrpSpPr>
                <p:grpSpPr>
                  <a:xfrm>
                    <a:off x="4078825" y="1001110"/>
                    <a:ext cx="1107734" cy="1284575"/>
                    <a:chOff x="3981030" y="1176521"/>
                    <a:chExt cx="1107734" cy="1284575"/>
                  </a:xfrm>
                </p:grpSpPr>
                <p:sp>
                  <p:nvSpPr>
                    <p:cNvPr id="15" name="矢印: 右 14">
                      <a:extLst>
                        <a:ext uri="{FF2B5EF4-FFF2-40B4-BE49-F238E27FC236}">
                          <a16:creationId xmlns:a16="http://schemas.microsoft.com/office/drawing/2014/main" id="{A2BA2FEA-1E5B-41B9-98CD-677406857971}"/>
                        </a:ext>
                      </a:extLst>
                    </p:cNvPr>
                    <p:cNvSpPr/>
                    <p:nvPr/>
                  </p:nvSpPr>
                  <p:spPr>
                    <a:xfrm>
                      <a:off x="3981031" y="1176521"/>
                      <a:ext cx="1009650" cy="6572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1C03D86A-ABBE-4E77-9192-28196DC6BF23}"/>
                        </a:ext>
                      </a:extLst>
                    </p:cNvPr>
                    <p:cNvSpPr txBox="1"/>
                    <p:nvPr/>
                  </p:nvSpPr>
                  <p:spPr>
                    <a:xfrm>
                      <a:off x="3981030" y="1893346"/>
                      <a:ext cx="1107734" cy="567750"/>
                    </a:xfrm>
                    <a:prstGeom prst="rect">
                      <a:avLst/>
                    </a:prstGeom>
                    <a:noFill/>
                  </p:spPr>
                  <p:txBody>
                    <a:bodyPr wrap="square" rtlCol="0">
                      <a:spAutoFit/>
                    </a:bodyPr>
                    <a:lstStyle/>
                    <a:p>
                      <a:r>
                        <a:rPr kumimoji="1" lang="ja-JP" altLang="en-US" sz="1400" dirty="0"/>
                        <a:t>種類別に分類する</a:t>
                      </a:r>
                    </a:p>
                  </p:txBody>
                </p:sp>
              </p:grpSp>
            </p:grpSp>
            <p:grpSp>
              <p:nvGrpSpPr>
                <p:cNvPr id="23" name="グループ化 22">
                  <a:extLst>
                    <a:ext uri="{FF2B5EF4-FFF2-40B4-BE49-F238E27FC236}">
                      <a16:creationId xmlns:a16="http://schemas.microsoft.com/office/drawing/2014/main" id="{CFCD7008-813A-4A5B-8F22-117CA4CBA1DF}"/>
                    </a:ext>
                  </a:extLst>
                </p:cNvPr>
                <p:cNvGrpSpPr/>
                <p:nvPr/>
              </p:nvGrpSpPr>
              <p:grpSpPr>
                <a:xfrm>
                  <a:off x="8372722" y="182935"/>
                  <a:ext cx="1897493" cy="2200094"/>
                  <a:chOff x="8206111" y="185345"/>
                  <a:chExt cx="2114906" cy="2563036"/>
                </a:xfrm>
              </p:grpSpPr>
              <p:pic>
                <p:nvPicPr>
                  <p:cNvPr id="1026" name="Picture 2" descr="■">
                    <a:extLst>
                      <a:ext uri="{FF2B5EF4-FFF2-40B4-BE49-F238E27FC236}">
                        <a16:creationId xmlns:a16="http://schemas.microsoft.com/office/drawing/2014/main" id="{A04C4414-117D-4703-BC0C-289EB795C3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06111" y="185345"/>
                    <a:ext cx="1999524" cy="2167506"/>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4BB157CB-DA74-430F-9F4F-06B466D8C58D}"/>
                      </a:ext>
                    </a:extLst>
                  </p:cNvPr>
                  <p:cNvSpPr txBox="1"/>
                  <p:nvPr/>
                </p:nvSpPr>
                <p:spPr>
                  <a:xfrm>
                    <a:off x="8417799" y="2320735"/>
                    <a:ext cx="1903218" cy="427646"/>
                  </a:xfrm>
                  <a:prstGeom prst="rect">
                    <a:avLst/>
                  </a:prstGeom>
                  <a:noFill/>
                </p:spPr>
                <p:txBody>
                  <a:bodyPr wrap="square" rtlCol="0">
                    <a:spAutoFit/>
                  </a:bodyPr>
                  <a:lstStyle/>
                  <a:p>
                    <a:r>
                      <a:rPr kumimoji="1" lang="ja-JP" altLang="en-US" sz="1400" dirty="0"/>
                      <a:t>家計簿をつける</a:t>
                    </a:r>
                  </a:p>
                </p:txBody>
              </p:sp>
            </p:grpSp>
          </p:grpSp>
        </p:grpSp>
        <p:sp>
          <p:nvSpPr>
            <p:cNvPr id="32" name="矢印: 右 31">
              <a:extLst>
                <a:ext uri="{FF2B5EF4-FFF2-40B4-BE49-F238E27FC236}">
                  <a16:creationId xmlns:a16="http://schemas.microsoft.com/office/drawing/2014/main" id="{A16DA8E7-297D-474D-AB0E-73855BAB0558}"/>
                </a:ext>
              </a:extLst>
            </p:cNvPr>
            <p:cNvSpPr/>
            <p:nvPr/>
          </p:nvSpPr>
          <p:spPr>
            <a:xfrm>
              <a:off x="9107966" y="5711677"/>
              <a:ext cx="867126" cy="5078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2776FCE1-ABCC-45E7-AA97-34FFA1727D03}"/>
                </a:ext>
              </a:extLst>
            </p:cNvPr>
            <p:cNvPicPr>
              <a:picLocks noChangeAspect="1"/>
            </p:cNvPicPr>
            <p:nvPr/>
          </p:nvPicPr>
          <p:blipFill>
            <a:blip r:embed="rId9"/>
            <a:stretch>
              <a:fillRect/>
            </a:stretch>
          </p:blipFill>
          <p:spPr>
            <a:xfrm>
              <a:off x="9931704" y="5201668"/>
              <a:ext cx="1492252" cy="1032700"/>
            </a:xfrm>
            <a:prstGeom prst="rect">
              <a:avLst/>
            </a:prstGeom>
          </p:spPr>
        </p:pic>
      </p:grpSp>
      <p:sp>
        <p:nvSpPr>
          <p:cNvPr id="33" name="テキスト ボックス 32">
            <a:extLst>
              <a:ext uri="{FF2B5EF4-FFF2-40B4-BE49-F238E27FC236}">
                <a16:creationId xmlns:a16="http://schemas.microsoft.com/office/drawing/2014/main" id="{8E1E4398-4602-403F-887E-4AC092A05413}"/>
              </a:ext>
            </a:extLst>
          </p:cNvPr>
          <p:cNvSpPr txBox="1"/>
          <p:nvPr/>
        </p:nvSpPr>
        <p:spPr>
          <a:xfrm>
            <a:off x="9976414" y="6290426"/>
            <a:ext cx="1936751" cy="523220"/>
          </a:xfrm>
          <a:prstGeom prst="rect">
            <a:avLst/>
          </a:prstGeom>
          <a:solidFill>
            <a:srgbClr val="FFFFFF"/>
          </a:solidFill>
        </p:spPr>
        <p:txBody>
          <a:bodyPr wrap="square" rtlCol="0">
            <a:spAutoFit/>
          </a:bodyPr>
          <a:lstStyle/>
          <a:p>
            <a:r>
              <a:rPr kumimoji="1" lang="ja-JP" altLang="en-US" sz="1400" dirty="0"/>
              <a:t>各費目ごとに値段や量を割り出す</a:t>
            </a:r>
          </a:p>
        </p:txBody>
      </p:sp>
    </p:spTree>
    <p:extLst>
      <p:ext uri="{BB962C8B-B14F-4D97-AF65-F5344CB8AC3E}">
        <p14:creationId xmlns:p14="http://schemas.microsoft.com/office/powerpoint/2010/main" val="2869437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1015FC-F01D-40CC-9A52-F8EC408375C4}"/>
              </a:ext>
            </a:extLst>
          </p:cNvPr>
          <p:cNvSpPr>
            <a:spLocks noGrp="1"/>
          </p:cNvSpPr>
          <p:nvPr>
            <p:ph type="title"/>
          </p:nvPr>
        </p:nvSpPr>
        <p:spPr>
          <a:xfrm>
            <a:off x="257466" y="49953"/>
            <a:ext cx="11582400" cy="509588"/>
          </a:xfrm>
        </p:spPr>
        <p:txBody>
          <a:bodyPr/>
          <a:lstStyle/>
          <a:p>
            <a:r>
              <a:rPr kumimoji="1" lang="en-US" altLang="ja-JP" dirty="0"/>
              <a:t>NDB</a:t>
            </a:r>
            <a:r>
              <a:rPr kumimoji="1" lang="ja-JP" altLang="en-US" dirty="0"/>
              <a:t>の各種指標の定義の仕方（一部抜粋）</a:t>
            </a:r>
            <a:r>
              <a:rPr kumimoji="1" lang="en-US" altLang="ja-JP" dirty="0"/>
              <a:t>※</a:t>
            </a:r>
            <a:r>
              <a:rPr kumimoji="1" lang="ja-JP" altLang="en-US" dirty="0"/>
              <a:t>詳細は定義書を参照</a:t>
            </a:r>
          </a:p>
        </p:txBody>
      </p:sp>
      <p:sp>
        <p:nvSpPr>
          <p:cNvPr id="3" name="コンテンツ プレースホルダー 2">
            <a:extLst>
              <a:ext uri="{FF2B5EF4-FFF2-40B4-BE49-F238E27FC236}">
                <a16:creationId xmlns:a16="http://schemas.microsoft.com/office/drawing/2014/main" id="{C1AF08C1-B181-41CB-99B3-8ACFB2CF113C}"/>
              </a:ext>
            </a:extLst>
          </p:cNvPr>
          <p:cNvSpPr>
            <a:spLocks noGrp="1"/>
          </p:cNvSpPr>
          <p:nvPr>
            <p:ph idx="1"/>
          </p:nvPr>
        </p:nvSpPr>
        <p:spPr>
          <a:xfrm>
            <a:off x="884795" y="422034"/>
            <a:ext cx="10260419" cy="6013932"/>
          </a:xfrm>
        </p:spPr>
        <p:txBody>
          <a:bodyPr/>
          <a:lstStyle/>
          <a:p>
            <a:pPr marL="0" indent="0">
              <a:buNone/>
            </a:pPr>
            <a:r>
              <a:rPr lang="ja-JP" altLang="en-US" b="1" dirty="0"/>
              <a:t>・</a:t>
            </a:r>
            <a:r>
              <a:rPr lang="ja-JP" altLang="ja-JP" b="1" dirty="0"/>
              <a:t>病院の定義</a:t>
            </a:r>
            <a:endParaRPr lang="ja-JP" altLang="ja-JP" dirty="0"/>
          </a:p>
          <a:p>
            <a:pPr marL="0" indent="0">
              <a:buNone/>
            </a:pPr>
            <a:r>
              <a:rPr lang="ja-JP" altLang="ja-JP" dirty="0"/>
              <a:t>保健医療機関に限られる</a:t>
            </a:r>
            <a:r>
              <a:rPr lang="ja-JP" altLang="en-US" dirty="0"/>
              <a:t>（</a:t>
            </a:r>
            <a:r>
              <a:rPr lang="ja-JP" altLang="ja-JP" dirty="0"/>
              <a:t>防衛省所管の病院や法務省所管の病院等は含まない</a:t>
            </a:r>
            <a:r>
              <a:rPr lang="ja-JP" altLang="en-US" dirty="0"/>
              <a:t>）</a:t>
            </a:r>
            <a:endParaRPr lang="en-US" altLang="ja-JP" sz="1000" dirty="0"/>
          </a:p>
          <a:p>
            <a:pPr marL="0" indent="0">
              <a:buNone/>
            </a:pPr>
            <a:r>
              <a:rPr lang="ja-JP" altLang="en-US" b="1" dirty="0"/>
              <a:t>・</a:t>
            </a:r>
            <a:r>
              <a:rPr lang="ja-JP" altLang="ja-JP" b="1" dirty="0"/>
              <a:t>精神病床の同定方法</a:t>
            </a:r>
            <a:endParaRPr lang="ja-JP" altLang="ja-JP" dirty="0"/>
          </a:p>
          <a:p>
            <a:pPr marL="0" indent="0">
              <a:buNone/>
            </a:pPr>
            <a:r>
              <a:rPr lang="en-US" altLang="ja-JP" dirty="0"/>
              <a:t>NDB</a:t>
            </a:r>
            <a:r>
              <a:rPr lang="ja-JP" altLang="en-US" dirty="0"/>
              <a:t>の</a:t>
            </a:r>
            <a:r>
              <a:rPr lang="ja-JP" altLang="ja-JP" dirty="0"/>
              <a:t>診療行為レコードから精神病棟の入院料の算定を同定</a:t>
            </a:r>
            <a:endParaRPr lang="en-US" altLang="ja-JP" dirty="0"/>
          </a:p>
          <a:p>
            <a:pPr marL="0" indent="0">
              <a:buNone/>
            </a:pPr>
            <a:r>
              <a:rPr lang="ja-JP" altLang="en-US" b="1" dirty="0"/>
              <a:t>・</a:t>
            </a:r>
            <a:r>
              <a:rPr lang="ja-JP" altLang="ja-JP" b="1" dirty="0"/>
              <a:t>診断名の定義</a:t>
            </a:r>
            <a:r>
              <a:rPr lang="ja-JP" altLang="en-US" b="1" dirty="0"/>
              <a:t>と患者数のカウント</a:t>
            </a:r>
            <a:endParaRPr lang="ja-JP" altLang="ja-JP" dirty="0"/>
          </a:p>
          <a:p>
            <a:pPr marL="0" indent="0">
              <a:buNone/>
            </a:pPr>
            <a:r>
              <a:rPr lang="en-US" altLang="ja-JP" dirty="0"/>
              <a:t>NDB</a:t>
            </a:r>
            <a:r>
              <a:rPr lang="ja-JP" altLang="en-US" dirty="0"/>
              <a:t>の診断名レコードの中に</a:t>
            </a:r>
            <a:r>
              <a:rPr lang="en-US" altLang="ja-JP" dirty="0"/>
              <a:t>ICD-10</a:t>
            </a:r>
            <a:r>
              <a:rPr lang="ja-JP" altLang="ja-JP" dirty="0"/>
              <a:t>コード</a:t>
            </a:r>
            <a:r>
              <a:rPr lang="ja-JP" altLang="en-US" dirty="0"/>
              <a:t>が入っている人を特定し、それ数をカウント</a:t>
            </a:r>
            <a:br>
              <a:rPr lang="en-US" altLang="ja-JP" dirty="0"/>
            </a:br>
            <a:endParaRPr lang="en-US" altLang="ja-JP" dirty="0"/>
          </a:p>
        </p:txBody>
      </p:sp>
      <p:sp>
        <p:nvSpPr>
          <p:cNvPr id="4" name="スライド番号プレースホルダー 3">
            <a:extLst>
              <a:ext uri="{FF2B5EF4-FFF2-40B4-BE49-F238E27FC236}">
                <a16:creationId xmlns:a16="http://schemas.microsoft.com/office/drawing/2014/main" id="{9576309A-CE14-461B-9A94-7BB6BFEF58F1}"/>
              </a:ext>
            </a:extLst>
          </p:cNvPr>
          <p:cNvSpPr>
            <a:spLocks noGrp="1"/>
          </p:cNvSpPr>
          <p:nvPr>
            <p:ph type="sldNum" sz="quarter" idx="10"/>
          </p:nvPr>
        </p:nvSpPr>
        <p:spPr/>
        <p:txBody>
          <a:bodyPr/>
          <a:lstStyle/>
          <a:p>
            <a:pPr fontAlgn="base">
              <a:spcBef>
                <a:spcPct val="0"/>
              </a:spcBef>
              <a:spcAft>
                <a:spcPct val="0"/>
              </a:spcAft>
              <a:defRPr/>
            </a:pPr>
            <a:fld id="{25719005-99FB-F24B-A8AC-E8FA144B3B94}" type="slidenum">
              <a:rPr lang="en-US" altLang="ja-JP">
                <a:solidFill>
                  <a:srgbClr val="000000"/>
                </a:solidFill>
              </a:rPr>
              <a:pPr fontAlgn="base">
                <a:spcBef>
                  <a:spcPct val="0"/>
                </a:spcBef>
                <a:spcAft>
                  <a:spcPct val="0"/>
                </a:spcAft>
                <a:defRPr/>
              </a:pPr>
              <a:t>7</a:t>
            </a:fld>
            <a:endParaRPr lang="en-US" altLang="ja-JP" dirty="0">
              <a:solidFill>
                <a:srgbClr val="000000"/>
              </a:solidFill>
            </a:endParaRPr>
          </a:p>
        </p:txBody>
      </p:sp>
      <p:sp>
        <p:nvSpPr>
          <p:cNvPr id="5" name="スライド番号プレースホルダー 1">
            <a:extLst>
              <a:ext uri="{FF2B5EF4-FFF2-40B4-BE49-F238E27FC236}">
                <a16:creationId xmlns:a16="http://schemas.microsoft.com/office/drawing/2014/main" id="{A40A9186-7225-43C1-B268-8B3093B0A071}"/>
              </a:ext>
            </a:extLst>
          </p:cNvPr>
          <p:cNvSpPr txBox="1">
            <a:spLocks/>
          </p:cNvSpPr>
          <p:nvPr/>
        </p:nvSpPr>
        <p:spPr bwMode="auto">
          <a:xfrm>
            <a:off x="8610600" y="6356350"/>
            <a:ext cx="2743200" cy="365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defPPr>
              <a:defRPr lang="ja-JP"/>
            </a:defPPr>
            <a:lvl1pPr marL="0" algn="l" defTabSz="914400" rtl="0" eaLnBrk="1" latinLnBrk="0" hangingPunct="1">
              <a:defRPr kumimoji="0" sz="800" kern="1200">
                <a:solidFill>
                  <a:schemeClr val="tx1"/>
                </a:solidFill>
                <a:latin typeface="Meiryo" charset="-128"/>
                <a:ea typeface="Meiryo" charset="-128"/>
                <a:cs typeface="Meiryo"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080281C5-67FA-4969-9DBC-AD74F70BFDAA}" type="slidenum">
              <a:rPr kumimoji="1" lang="ja-JP" altLang="en-US" sz="1400" smtClean="0">
                <a:latin typeface="游ゴシック" panose="020B0400000000000000" pitchFamily="50" charset="-128"/>
                <a:ea typeface="游ゴシック" panose="020B0400000000000000" pitchFamily="50" charset="-128"/>
              </a:rPr>
              <a:pPr algn="r"/>
              <a:t>7</a:t>
            </a:fld>
            <a:endParaRPr kumimoji="1" lang="ja-JP" altLang="en-US" sz="1400" dirty="0">
              <a:latin typeface="游ゴシック" panose="020B0400000000000000" pitchFamily="50" charset="-128"/>
              <a:ea typeface="游ゴシック" panose="020B0400000000000000" pitchFamily="50" charset="-128"/>
            </a:endParaRPr>
          </a:p>
        </p:txBody>
      </p:sp>
      <p:sp>
        <p:nvSpPr>
          <p:cNvPr id="6" name="コンテンツ プレースホルダー 2">
            <a:extLst>
              <a:ext uri="{FF2B5EF4-FFF2-40B4-BE49-F238E27FC236}">
                <a16:creationId xmlns:a16="http://schemas.microsoft.com/office/drawing/2014/main" id="{7EF5BAD8-44BE-4BCD-8C64-EFFD368F1C00}"/>
              </a:ext>
            </a:extLst>
          </p:cNvPr>
          <p:cNvSpPr txBox="1">
            <a:spLocks/>
          </p:cNvSpPr>
          <p:nvPr/>
        </p:nvSpPr>
        <p:spPr bwMode="auto">
          <a:xfrm>
            <a:off x="1305356" y="2696045"/>
            <a:ext cx="7055006" cy="6962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spcBef>
                <a:spcPct val="50000"/>
              </a:spcBef>
              <a:spcAft>
                <a:spcPct val="0"/>
              </a:spcAft>
              <a:buClr>
                <a:schemeClr val="tx1"/>
              </a:buClr>
              <a:buFont typeface="Wingdings" charset="2"/>
              <a:buChar char="§"/>
              <a:defRPr kumimoji="1" sz="1600" kern="1200">
                <a:solidFill>
                  <a:schemeClr val="tx1"/>
                </a:solidFill>
                <a:latin typeface="Meiryo" charset="-128"/>
                <a:ea typeface="Meiryo" charset="-128"/>
                <a:cs typeface="Meiryo" charset="-128"/>
              </a:defRPr>
            </a:lvl1pPr>
            <a:lvl2pPr marL="509588" indent="-163513" algn="l" rtl="0" eaLnBrk="0" fontAlgn="base" hangingPunct="0">
              <a:spcBef>
                <a:spcPct val="0"/>
              </a:spcBef>
              <a:spcAft>
                <a:spcPct val="0"/>
              </a:spcAft>
              <a:buClr>
                <a:schemeClr val="tx1"/>
              </a:buClr>
              <a:buFont typeface="Arial" charset="0"/>
              <a:buChar char="–"/>
              <a:defRPr kumimoji="1" sz="1600" kern="1200">
                <a:solidFill>
                  <a:schemeClr val="tx1"/>
                </a:solidFill>
                <a:latin typeface="Meiryo" charset="-128"/>
                <a:ea typeface="Meiryo" charset="-128"/>
                <a:cs typeface="Meiryo" charset="-128"/>
              </a:defRPr>
            </a:lvl2pPr>
            <a:lvl3pPr marL="855663" indent="-173038" algn="l" rtl="0" eaLnBrk="0" fontAlgn="base" hangingPunct="0">
              <a:spcBef>
                <a:spcPct val="0"/>
              </a:spcBef>
              <a:spcAft>
                <a:spcPct val="0"/>
              </a:spcAft>
              <a:buClr>
                <a:schemeClr val="tx1"/>
              </a:buClr>
              <a:buChar char="•"/>
              <a:defRPr kumimoji="1" sz="1600" kern="1200">
                <a:solidFill>
                  <a:schemeClr val="tx1"/>
                </a:solidFill>
                <a:latin typeface="Meiryo" charset="-128"/>
                <a:ea typeface="Meiryo" charset="-128"/>
                <a:cs typeface="Meiryo" charset="-128"/>
              </a:defRPr>
            </a:lvl3pPr>
            <a:lvl4pPr marL="1203325" indent="-173038" algn="l" rtl="0" eaLnBrk="0" fontAlgn="base" hangingPunct="0">
              <a:spcBef>
                <a:spcPct val="20000"/>
              </a:spcBef>
              <a:spcAft>
                <a:spcPct val="0"/>
              </a:spcAft>
              <a:buClr>
                <a:schemeClr val="tx1"/>
              </a:buClr>
              <a:buChar char="•"/>
              <a:defRPr kumimoji="1" sz="1400" kern="1200">
                <a:solidFill>
                  <a:schemeClr val="tx1"/>
                </a:solidFill>
                <a:latin typeface="Meiryo" charset="-128"/>
                <a:ea typeface="Meiryo" charset="-128"/>
                <a:cs typeface="Meiryo" charset="-128"/>
              </a:defRPr>
            </a:lvl4pPr>
            <a:lvl5pPr marL="1539875" indent="-163513" algn="l" rtl="0" eaLnBrk="0" fontAlgn="base" hangingPunct="0">
              <a:spcBef>
                <a:spcPct val="20000"/>
              </a:spcBef>
              <a:spcAft>
                <a:spcPct val="0"/>
              </a:spcAft>
              <a:buClr>
                <a:schemeClr val="bg1"/>
              </a:buClr>
              <a:buChar char="»"/>
              <a:defRPr kumimoji="1" sz="1600" kern="1200">
                <a:solidFill>
                  <a:schemeClr val="bg1"/>
                </a:solidFill>
                <a:latin typeface="Meiryo" charset="-128"/>
                <a:ea typeface="Meiryo" charset="-128"/>
                <a:cs typeface="Meiryo"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疾患区分ごとに患者数と医療機関数を算出。</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都道府県および二次医療圏域ごとの指標値は、医療機関の所在地をもとに算出。</a:t>
            </a:r>
          </a:p>
        </p:txBody>
      </p:sp>
      <p:sp>
        <p:nvSpPr>
          <p:cNvPr id="7" name="正方形/長方形 6">
            <a:extLst>
              <a:ext uri="{FF2B5EF4-FFF2-40B4-BE49-F238E27FC236}">
                <a16:creationId xmlns:a16="http://schemas.microsoft.com/office/drawing/2014/main" id="{8B6D390B-A177-47DD-91BF-CC46B1B6ECB0}"/>
              </a:ext>
            </a:extLst>
          </p:cNvPr>
          <p:cNvSpPr/>
          <p:nvPr/>
        </p:nvSpPr>
        <p:spPr>
          <a:xfrm>
            <a:off x="784893" y="3286336"/>
            <a:ext cx="1628433" cy="1356202"/>
          </a:xfrm>
          <a:prstGeom prst="rect">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400" dirty="0">
                <a:solidFill>
                  <a:srgbClr val="000000"/>
                </a:solidFill>
                <a:latin typeface="Meiryo" charset="-128"/>
                <a:ea typeface="Meiryo" charset="-128"/>
                <a:cs typeface="Meiryo" charset="-128"/>
              </a:rPr>
              <a:t>入院</a:t>
            </a:r>
          </a:p>
        </p:txBody>
      </p:sp>
      <p:sp>
        <p:nvSpPr>
          <p:cNvPr id="8" name="正方形/長方形 7">
            <a:extLst>
              <a:ext uri="{FF2B5EF4-FFF2-40B4-BE49-F238E27FC236}">
                <a16:creationId xmlns:a16="http://schemas.microsoft.com/office/drawing/2014/main" id="{2952B4D4-C851-41D2-97A4-4900DD4D621F}"/>
              </a:ext>
            </a:extLst>
          </p:cNvPr>
          <p:cNvSpPr/>
          <p:nvPr/>
        </p:nvSpPr>
        <p:spPr>
          <a:xfrm>
            <a:off x="777168" y="4794631"/>
            <a:ext cx="1628433" cy="1926844"/>
          </a:xfrm>
          <a:prstGeom prst="rect">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en-US" altLang="ja-JP" sz="1400" dirty="0">
              <a:solidFill>
                <a:srgbClr val="000000"/>
              </a:solidFill>
              <a:latin typeface="Meiryo" charset="-128"/>
              <a:ea typeface="Meiryo" charset="-128"/>
              <a:cs typeface="Meiryo" charset="-128"/>
            </a:endParaRPr>
          </a:p>
          <a:p>
            <a:pPr algn="ctr" fontAlgn="base">
              <a:lnSpc>
                <a:spcPct val="90000"/>
              </a:lnSpc>
              <a:spcBef>
                <a:spcPct val="20000"/>
              </a:spcBef>
              <a:spcAft>
                <a:spcPct val="0"/>
              </a:spcAft>
              <a:defRPr/>
            </a:pPr>
            <a:endParaRPr lang="en-US" altLang="ja-JP" sz="1400" dirty="0">
              <a:solidFill>
                <a:srgbClr val="000000"/>
              </a:solidFill>
              <a:latin typeface="Meiryo" charset="-128"/>
              <a:ea typeface="Meiryo" charset="-128"/>
              <a:cs typeface="Meiryo" charset="-128"/>
            </a:endParaRPr>
          </a:p>
          <a:p>
            <a:pPr algn="ctr" fontAlgn="base">
              <a:lnSpc>
                <a:spcPct val="90000"/>
              </a:lnSpc>
              <a:spcBef>
                <a:spcPct val="20000"/>
              </a:spcBef>
              <a:spcAft>
                <a:spcPct val="0"/>
              </a:spcAft>
              <a:defRPr/>
            </a:pPr>
            <a:r>
              <a:rPr lang="en-US" altLang="ja-JP" sz="1400" dirty="0">
                <a:solidFill>
                  <a:srgbClr val="FFFFFF"/>
                </a:solidFill>
                <a:latin typeface="Meiryo" charset="-128"/>
                <a:ea typeface="Meiryo" charset="-128"/>
                <a:cs typeface="Meiryo" charset="-128"/>
              </a:rPr>
              <a:t>*</a:t>
            </a:r>
            <a:r>
              <a:rPr lang="ja-JP" altLang="en-US" sz="1400" dirty="0">
                <a:solidFill>
                  <a:srgbClr val="000000"/>
                </a:solidFill>
                <a:latin typeface="Meiryo" charset="-128"/>
                <a:ea typeface="Meiryo" charset="-128"/>
                <a:cs typeface="Meiryo" charset="-128"/>
              </a:rPr>
              <a:t>外来</a:t>
            </a:r>
            <a:r>
              <a:rPr lang="en-US" altLang="ja-JP" sz="1400" dirty="0">
                <a:solidFill>
                  <a:srgbClr val="000000"/>
                </a:solidFill>
                <a:latin typeface="Meiryo" charset="-128"/>
                <a:ea typeface="Meiryo" charset="-128"/>
                <a:cs typeface="Meiryo" charset="-128"/>
              </a:rPr>
              <a:t>*</a:t>
            </a:r>
            <a:br>
              <a:rPr lang="en-US" altLang="ja-JP" sz="1400" dirty="0">
                <a:solidFill>
                  <a:srgbClr val="000000"/>
                </a:solidFill>
                <a:latin typeface="Meiryo" charset="-128"/>
                <a:ea typeface="Meiryo" charset="-128"/>
                <a:cs typeface="Meiryo" charset="-128"/>
              </a:rPr>
            </a:br>
            <a:br>
              <a:rPr lang="en-US" altLang="ja-JP" sz="1400" dirty="0">
                <a:solidFill>
                  <a:srgbClr val="000000"/>
                </a:solidFill>
                <a:latin typeface="Meiryo" charset="-128"/>
                <a:ea typeface="Meiryo" charset="-128"/>
                <a:cs typeface="Meiryo" charset="-128"/>
              </a:rPr>
            </a:br>
            <a:r>
              <a:rPr lang="en-US" altLang="ja-JP" sz="1050" dirty="0">
                <a:solidFill>
                  <a:srgbClr val="000000"/>
                </a:solidFill>
                <a:latin typeface="Meiryo" charset="-128"/>
                <a:ea typeface="Meiryo" charset="-128"/>
                <a:cs typeface="Meiryo" charset="-128"/>
              </a:rPr>
              <a:t>*</a:t>
            </a:r>
            <a:r>
              <a:rPr lang="ja-JP" altLang="en-US" sz="1050" dirty="0">
                <a:solidFill>
                  <a:srgbClr val="000000"/>
                </a:solidFill>
                <a:latin typeface="Meiryo" charset="-128"/>
                <a:ea typeface="Meiryo" charset="-128"/>
                <a:cs typeface="Meiryo" charset="-128"/>
              </a:rPr>
              <a:t>患者数は</a:t>
            </a:r>
            <a:r>
              <a:rPr lang="en-US" altLang="ja-JP" sz="1050" dirty="0">
                <a:solidFill>
                  <a:srgbClr val="000000"/>
                </a:solidFill>
                <a:latin typeface="Meiryo" charset="-128"/>
                <a:ea typeface="Meiryo" charset="-128"/>
                <a:cs typeface="Meiryo" charset="-128"/>
              </a:rPr>
              <a:t>1</a:t>
            </a:r>
            <a:r>
              <a:rPr lang="ja-JP" altLang="en-US" sz="1050" dirty="0">
                <a:solidFill>
                  <a:srgbClr val="000000"/>
                </a:solidFill>
                <a:latin typeface="Meiryo" charset="-128"/>
                <a:ea typeface="Meiryo" charset="-128"/>
                <a:cs typeface="Meiryo" charset="-128"/>
              </a:rPr>
              <a:t>回以上受診と、</a:t>
            </a:r>
            <a:br>
              <a:rPr lang="en-US" altLang="ja-JP" sz="1050" dirty="0">
                <a:solidFill>
                  <a:srgbClr val="000000"/>
                </a:solidFill>
                <a:latin typeface="Meiryo" charset="-128"/>
                <a:ea typeface="Meiryo" charset="-128"/>
                <a:cs typeface="Meiryo" charset="-128"/>
              </a:rPr>
            </a:br>
            <a:r>
              <a:rPr lang="ja-JP" altLang="en-US" sz="1050" dirty="0">
                <a:solidFill>
                  <a:srgbClr val="000000"/>
                </a:solidFill>
                <a:latin typeface="Meiryo" charset="-128"/>
                <a:ea typeface="Meiryo" charset="-128"/>
                <a:cs typeface="Meiryo" charset="-128"/>
              </a:rPr>
              <a:t>同一医療機関で継続受診</a:t>
            </a:r>
            <a:br>
              <a:rPr lang="en-US" altLang="ja-JP" sz="1050" dirty="0">
                <a:solidFill>
                  <a:srgbClr val="000000"/>
                </a:solidFill>
                <a:latin typeface="Meiryo" charset="-128"/>
                <a:ea typeface="Meiryo" charset="-128"/>
                <a:cs typeface="Meiryo" charset="-128"/>
              </a:rPr>
            </a:br>
            <a:r>
              <a:rPr lang="ja-JP" altLang="en-US" sz="1050" dirty="0">
                <a:solidFill>
                  <a:srgbClr val="000000"/>
                </a:solidFill>
                <a:latin typeface="Meiryo" charset="-128"/>
                <a:ea typeface="Meiryo" charset="-128"/>
                <a:cs typeface="Meiryo" charset="-128"/>
              </a:rPr>
              <a:t>の双方を算出。同一機関に年間</a:t>
            </a:r>
            <a:r>
              <a:rPr lang="en-US" altLang="ja-JP" sz="1050" dirty="0">
                <a:solidFill>
                  <a:srgbClr val="000000"/>
                </a:solidFill>
                <a:latin typeface="Meiryo" charset="-128"/>
                <a:ea typeface="Meiryo" charset="-128"/>
                <a:cs typeface="Meiryo" charset="-128"/>
              </a:rPr>
              <a:t>2</a:t>
            </a:r>
            <a:r>
              <a:rPr lang="ja-JP" altLang="en-US" sz="1050" dirty="0">
                <a:solidFill>
                  <a:srgbClr val="000000"/>
                </a:solidFill>
                <a:latin typeface="Meiryo" charset="-128"/>
                <a:ea typeface="Meiryo" charset="-128"/>
                <a:cs typeface="Meiryo" charset="-128"/>
              </a:rPr>
              <a:t>回以上受診記録のある患者を継続受診と同定。</a:t>
            </a:r>
          </a:p>
        </p:txBody>
      </p:sp>
      <p:grpSp>
        <p:nvGrpSpPr>
          <p:cNvPr id="9" name="グループ化 8">
            <a:extLst>
              <a:ext uri="{FF2B5EF4-FFF2-40B4-BE49-F238E27FC236}">
                <a16:creationId xmlns:a16="http://schemas.microsoft.com/office/drawing/2014/main" id="{B1B6FA2B-8E38-4221-87C4-7158F1639806}"/>
              </a:ext>
            </a:extLst>
          </p:cNvPr>
          <p:cNvGrpSpPr/>
          <p:nvPr/>
        </p:nvGrpSpPr>
        <p:grpSpPr>
          <a:xfrm>
            <a:off x="2760920" y="3354359"/>
            <a:ext cx="3287746" cy="226415"/>
            <a:chOff x="2966262" y="1614155"/>
            <a:chExt cx="859809" cy="332075"/>
          </a:xfrm>
        </p:grpSpPr>
        <p:sp>
          <p:nvSpPr>
            <p:cNvPr id="10" name="正方形/長方形 9">
              <a:extLst>
                <a:ext uri="{FF2B5EF4-FFF2-40B4-BE49-F238E27FC236}">
                  <a16:creationId xmlns:a16="http://schemas.microsoft.com/office/drawing/2014/main" id="{B55ABF16-BD6D-4084-BA7A-6AB7DE002389}"/>
                </a:ext>
              </a:extLst>
            </p:cNvPr>
            <p:cNvSpPr/>
            <p:nvPr/>
          </p:nvSpPr>
          <p:spPr>
            <a:xfrm>
              <a:off x="2975064" y="1614155"/>
              <a:ext cx="842204" cy="332075"/>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患者数</a:t>
              </a:r>
            </a:p>
          </p:txBody>
        </p:sp>
        <p:cxnSp>
          <p:nvCxnSpPr>
            <p:cNvPr id="11" name="直線コネクタ 10">
              <a:extLst>
                <a:ext uri="{FF2B5EF4-FFF2-40B4-BE49-F238E27FC236}">
                  <a16:creationId xmlns:a16="http://schemas.microsoft.com/office/drawing/2014/main" id="{74DFF088-79A2-4E46-90F4-1D158BAD603F}"/>
                </a:ext>
              </a:extLst>
            </p:cNvPr>
            <p:cNvCxnSpPr/>
            <p:nvPr/>
          </p:nvCxnSpPr>
          <p:spPr bwMode="auto">
            <a:xfrm>
              <a:off x="2966262" y="1924333"/>
              <a:ext cx="859809"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grpSp>
      <p:grpSp>
        <p:nvGrpSpPr>
          <p:cNvPr id="12" name="グループ化 11">
            <a:extLst>
              <a:ext uri="{FF2B5EF4-FFF2-40B4-BE49-F238E27FC236}">
                <a16:creationId xmlns:a16="http://schemas.microsoft.com/office/drawing/2014/main" id="{E9377598-D00E-464D-9E69-89AE79E084B3}"/>
              </a:ext>
            </a:extLst>
          </p:cNvPr>
          <p:cNvGrpSpPr/>
          <p:nvPr/>
        </p:nvGrpSpPr>
        <p:grpSpPr>
          <a:xfrm>
            <a:off x="7106185" y="3333110"/>
            <a:ext cx="3287746" cy="226415"/>
            <a:chOff x="2966262" y="1614155"/>
            <a:chExt cx="859809" cy="332075"/>
          </a:xfrm>
        </p:grpSpPr>
        <p:sp>
          <p:nvSpPr>
            <p:cNvPr id="13" name="正方形/長方形 12">
              <a:extLst>
                <a:ext uri="{FF2B5EF4-FFF2-40B4-BE49-F238E27FC236}">
                  <a16:creationId xmlns:a16="http://schemas.microsoft.com/office/drawing/2014/main" id="{489862B3-75CF-4FEA-9893-D3E34BDAB062}"/>
                </a:ext>
              </a:extLst>
            </p:cNvPr>
            <p:cNvSpPr/>
            <p:nvPr/>
          </p:nvSpPr>
          <p:spPr>
            <a:xfrm>
              <a:off x="2975064" y="1614155"/>
              <a:ext cx="842204" cy="332075"/>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医療機関数</a:t>
              </a:r>
            </a:p>
          </p:txBody>
        </p:sp>
        <p:cxnSp>
          <p:nvCxnSpPr>
            <p:cNvPr id="14" name="直線コネクタ 13">
              <a:extLst>
                <a:ext uri="{FF2B5EF4-FFF2-40B4-BE49-F238E27FC236}">
                  <a16:creationId xmlns:a16="http://schemas.microsoft.com/office/drawing/2014/main" id="{CF53DB37-4D13-4A74-A52D-2EEEB4BF5333}"/>
                </a:ext>
              </a:extLst>
            </p:cNvPr>
            <p:cNvCxnSpPr/>
            <p:nvPr/>
          </p:nvCxnSpPr>
          <p:spPr bwMode="auto">
            <a:xfrm>
              <a:off x="2966262" y="1924333"/>
              <a:ext cx="859809"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grpSp>
      <p:sp>
        <p:nvSpPr>
          <p:cNvPr id="15" name="正方形/長方形 14">
            <a:extLst>
              <a:ext uri="{FF2B5EF4-FFF2-40B4-BE49-F238E27FC236}">
                <a16:creationId xmlns:a16="http://schemas.microsoft.com/office/drawing/2014/main" id="{961B6D85-EF07-43E2-A616-F526F24DA91B}"/>
              </a:ext>
            </a:extLst>
          </p:cNvPr>
          <p:cNvSpPr/>
          <p:nvPr/>
        </p:nvSpPr>
        <p:spPr>
          <a:xfrm>
            <a:off x="2635372" y="3609607"/>
            <a:ext cx="3646903" cy="279160"/>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各疾患で精神病床に入院した実患者数</a:t>
            </a:r>
          </a:p>
        </p:txBody>
      </p:sp>
      <p:sp>
        <p:nvSpPr>
          <p:cNvPr id="16" name="正方形/長方形 15">
            <a:extLst>
              <a:ext uri="{FF2B5EF4-FFF2-40B4-BE49-F238E27FC236}">
                <a16:creationId xmlns:a16="http://schemas.microsoft.com/office/drawing/2014/main" id="{673BA9DC-B7B1-40B1-A7F1-EE3651D76B7D}"/>
              </a:ext>
            </a:extLst>
          </p:cNvPr>
          <p:cNvSpPr/>
          <p:nvPr/>
        </p:nvSpPr>
        <p:spPr>
          <a:xfrm>
            <a:off x="6926607" y="3569358"/>
            <a:ext cx="3646903" cy="279160"/>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左記患者が</a:t>
            </a:r>
            <a:r>
              <a:rPr lang="en-US" altLang="ja-JP" sz="1200" dirty="0">
                <a:solidFill>
                  <a:srgbClr val="000000"/>
                </a:solidFill>
                <a:latin typeface="Meiryo" charset="-128"/>
                <a:ea typeface="Meiryo" charset="-128"/>
                <a:cs typeface="Meiryo" charset="-128"/>
              </a:rPr>
              <a:t>1</a:t>
            </a:r>
            <a:r>
              <a:rPr lang="ja-JP" altLang="en-US" sz="1200" dirty="0">
                <a:solidFill>
                  <a:srgbClr val="000000"/>
                </a:solidFill>
                <a:latin typeface="Meiryo" charset="-128"/>
                <a:ea typeface="Meiryo" charset="-128"/>
                <a:cs typeface="Meiryo" charset="-128"/>
              </a:rPr>
              <a:t>人以上いた精神病床を持つ病院数</a:t>
            </a:r>
          </a:p>
        </p:txBody>
      </p:sp>
      <p:cxnSp>
        <p:nvCxnSpPr>
          <p:cNvPr id="17" name="直線コネクタ 16">
            <a:extLst>
              <a:ext uri="{FF2B5EF4-FFF2-40B4-BE49-F238E27FC236}">
                <a16:creationId xmlns:a16="http://schemas.microsoft.com/office/drawing/2014/main" id="{94B9D22B-93AA-4548-BC67-A2A48E897A1F}"/>
              </a:ext>
            </a:extLst>
          </p:cNvPr>
          <p:cNvCxnSpPr>
            <a:cxnSpLocks/>
          </p:cNvCxnSpPr>
          <p:nvPr/>
        </p:nvCxnSpPr>
        <p:spPr bwMode="auto">
          <a:xfrm flipV="1">
            <a:off x="2631669" y="4706286"/>
            <a:ext cx="7699110" cy="19030"/>
          </a:xfrm>
          <a:prstGeom prst="line">
            <a:avLst/>
          </a:prstGeom>
          <a:noFill/>
          <a:ln w="12700" cap="flat" cmpd="sng" algn="ctr">
            <a:solidFill>
              <a:schemeClr val="bg2"/>
            </a:solidFill>
            <a:prstDash val="dash"/>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18" name="正方形/長方形 17">
            <a:extLst>
              <a:ext uri="{FF2B5EF4-FFF2-40B4-BE49-F238E27FC236}">
                <a16:creationId xmlns:a16="http://schemas.microsoft.com/office/drawing/2014/main" id="{1B06F428-3956-4638-AC8B-F321CDC713B1}"/>
              </a:ext>
            </a:extLst>
          </p:cNvPr>
          <p:cNvSpPr/>
          <p:nvPr/>
        </p:nvSpPr>
        <p:spPr>
          <a:xfrm>
            <a:off x="2487692" y="4752892"/>
            <a:ext cx="3646903" cy="279160"/>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各疾患で外来受診した実患者数</a:t>
            </a:r>
          </a:p>
        </p:txBody>
      </p:sp>
      <p:grpSp>
        <p:nvGrpSpPr>
          <p:cNvPr id="19" name="グループ化 18">
            <a:extLst>
              <a:ext uri="{FF2B5EF4-FFF2-40B4-BE49-F238E27FC236}">
                <a16:creationId xmlns:a16="http://schemas.microsoft.com/office/drawing/2014/main" id="{3796E8AA-00A0-4203-AED8-3BAAE48C76A8}"/>
              </a:ext>
            </a:extLst>
          </p:cNvPr>
          <p:cNvGrpSpPr/>
          <p:nvPr/>
        </p:nvGrpSpPr>
        <p:grpSpPr>
          <a:xfrm>
            <a:off x="3693918" y="3821066"/>
            <a:ext cx="1508528" cy="667713"/>
            <a:chOff x="3498076" y="1836923"/>
            <a:chExt cx="2011370" cy="979313"/>
          </a:xfrm>
        </p:grpSpPr>
        <p:grpSp>
          <p:nvGrpSpPr>
            <p:cNvPr id="20" name="グループ化 19">
              <a:extLst>
                <a:ext uri="{FF2B5EF4-FFF2-40B4-BE49-F238E27FC236}">
                  <a16:creationId xmlns:a16="http://schemas.microsoft.com/office/drawing/2014/main" id="{D52B2AFB-B6D4-49B8-A5C4-B09B5F311731}"/>
                </a:ext>
              </a:extLst>
            </p:cNvPr>
            <p:cNvGrpSpPr/>
            <p:nvPr/>
          </p:nvGrpSpPr>
          <p:grpSpPr>
            <a:xfrm>
              <a:off x="3498076" y="2076811"/>
              <a:ext cx="225583" cy="394770"/>
              <a:chOff x="3220872" y="2497540"/>
              <a:chExt cx="272955" cy="477672"/>
            </a:xfrm>
            <a:solidFill>
              <a:schemeClr val="accent1">
                <a:lumMod val="20000"/>
                <a:lumOff val="80000"/>
              </a:schemeClr>
            </a:solidFill>
          </p:grpSpPr>
          <p:sp>
            <p:nvSpPr>
              <p:cNvPr id="30" name="楕円 29">
                <a:extLst>
                  <a:ext uri="{FF2B5EF4-FFF2-40B4-BE49-F238E27FC236}">
                    <a16:creationId xmlns:a16="http://schemas.microsoft.com/office/drawing/2014/main" id="{58046FF0-F0A0-4861-92EE-5F7B928D2312}"/>
                  </a:ext>
                </a:extLst>
              </p:cNvPr>
              <p:cNvSpPr/>
              <p:nvPr/>
            </p:nvSpPr>
            <p:spPr>
              <a:xfrm>
                <a:off x="3227696" y="2497540"/>
                <a:ext cx="259307" cy="232012"/>
              </a:xfrm>
              <a:prstGeom prst="ellips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sp>
            <p:nvSpPr>
              <p:cNvPr id="31" name="二等辺三角形 30">
                <a:extLst>
                  <a:ext uri="{FF2B5EF4-FFF2-40B4-BE49-F238E27FC236}">
                    <a16:creationId xmlns:a16="http://schemas.microsoft.com/office/drawing/2014/main" id="{EC2DCC89-6D80-463A-B1DD-9A13EFDD570D}"/>
                  </a:ext>
                </a:extLst>
              </p:cNvPr>
              <p:cNvSpPr/>
              <p:nvPr/>
            </p:nvSpPr>
            <p:spPr>
              <a:xfrm>
                <a:off x="3220872" y="2729552"/>
                <a:ext cx="272955" cy="245660"/>
              </a:xfrm>
              <a:prstGeom prst="triangl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grpSp>
        <p:sp>
          <p:nvSpPr>
            <p:cNvPr id="21" name="ストライプ矢印 83">
              <a:extLst>
                <a:ext uri="{FF2B5EF4-FFF2-40B4-BE49-F238E27FC236}">
                  <a16:creationId xmlns:a16="http://schemas.microsoft.com/office/drawing/2014/main" id="{04512967-6D29-4C3C-A2D5-572D6FB69D6C}"/>
                </a:ext>
              </a:extLst>
            </p:cNvPr>
            <p:cNvSpPr/>
            <p:nvPr/>
          </p:nvSpPr>
          <p:spPr bwMode="auto">
            <a:xfrm>
              <a:off x="3923786" y="2003838"/>
              <a:ext cx="794516" cy="638163"/>
            </a:xfrm>
            <a:prstGeom prst="stripedRightArrow">
              <a:avLst>
                <a:gd name="adj1" fmla="val 79120"/>
                <a:gd name="adj2" fmla="val 50000"/>
              </a:avLst>
            </a:prstGeom>
            <a:solidFill>
              <a:srgbClr val="FFCC99"/>
            </a:solidFill>
            <a:ln w="9525" cap="flat" cmpd="sng" algn="ctr">
              <a:noFill/>
              <a:prstDash val="solid"/>
              <a:round/>
              <a:headEnd type="none" w="med" len="med"/>
              <a:tailEnd type="none" w="med" len="med"/>
            </a:ln>
            <a:effectLst/>
          </p:spPr>
          <p:txBody>
            <a:bodyPr vert="horz" wrap="non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r>
                <a:rPr kumimoji="0" lang="ja-JP" altLang="en-US" sz="1000" dirty="0">
                  <a:solidFill>
                    <a:srgbClr val="000000"/>
                  </a:solidFill>
                  <a:latin typeface="Meiryo" charset="-128"/>
                  <a:ea typeface="Meiryo" charset="-128"/>
                  <a:cs typeface="Meiryo" charset="-128"/>
                </a:rPr>
                <a:t>精神病床に</a:t>
              </a:r>
              <a:br>
                <a:rPr lang="en-US" altLang="ja-JP" sz="1000" dirty="0">
                  <a:solidFill>
                    <a:srgbClr val="000000"/>
                  </a:solidFill>
                  <a:latin typeface="Meiryo" charset="-128"/>
                  <a:ea typeface="Meiryo" charset="-128"/>
                  <a:cs typeface="Meiryo" charset="-128"/>
                </a:rPr>
              </a:br>
              <a:r>
                <a:rPr kumimoji="0" lang="ja-JP" altLang="en-US" sz="1000" dirty="0">
                  <a:solidFill>
                    <a:srgbClr val="000000"/>
                  </a:solidFill>
                  <a:latin typeface="Meiryo" charset="-128"/>
                  <a:ea typeface="Meiryo" charset="-128"/>
                  <a:cs typeface="Meiryo" charset="-128"/>
                </a:rPr>
                <a:t>入院</a:t>
              </a:r>
            </a:p>
          </p:txBody>
        </p:sp>
        <p:grpSp>
          <p:nvGrpSpPr>
            <p:cNvPr id="22" name="グループ化 21">
              <a:extLst>
                <a:ext uri="{FF2B5EF4-FFF2-40B4-BE49-F238E27FC236}">
                  <a16:creationId xmlns:a16="http://schemas.microsoft.com/office/drawing/2014/main" id="{36E0353D-0E2F-45AD-AF17-FB0433E279C0}"/>
                </a:ext>
              </a:extLst>
            </p:cNvPr>
            <p:cNvGrpSpPr/>
            <p:nvPr/>
          </p:nvGrpSpPr>
          <p:grpSpPr>
            <a:xfrm>
              <a:off x="4761323" y="1836923"/>
              <a:ext cx="748123" cy="716020"/>
              <a:chOff x="4526730" y="2402586"/>
              <a:chExt cx="748123" cy="716020"/>
            </a:xfrm>
          </p:grpSpPr>
          <p:sp>
            <p:nvSpPr>
              <p:cNvPr id="24" name="Rectangle 101">
                <a:extLst>
                  <a:ext uri="{FF2B5EF4-FFF2-40B4-BE49-F238E27FC236}">
                    <a16:creationId xmlns:a16="http://schemas.microsoft.com/office/drawing/2014/main" id="{5B72A2A0-C9A6-4FAB-86C7-23657AA799EF}"/>
                  </a:ext>
                </a:extLst>
              </p:cNvPr>
              <p:cNvSpPr/>
              <p:nvPr/>
            </p:nvSpPr>
            <p:spPr bwMode="auto">
              <a:xfrm>
                <a:off x="4707774" y="2402586"/>
                <a:ext cx="386035" cy="243485"/>
              </a:xfrm>
              <a:prstGeom prst="rect">
                <a:avLst/>
              </a:prstGeom>
              <a:no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sp>
            <p:nvSpPr>
              <p:cNvPr id="25" name="Rectangle 95">
                <a:extLst>
                  <a:ext uri="{FF2B5EF4-FFF2-40B4-BE49-F238E27FC236}">
                    <a16:creationId xmlns:a16="http://schemas.microsoft.com/office/drawing/2014/main" id="{5884D46A-0C9D-4C70-90C2-F1AB21CB6CA9}"/>
                  </a:ext>
                </a:extLst>
              </p:cNvPr>
              <p:cNvSpPr/>
              <p:nvPr/>
            </p:nvSpPr>
            <p:spPr bwMode="auto">
              <a:xfrm>
                <a:off x="4526730" y="2642474"/>
                <a:ext cx="748123" cy="4761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grpSp>
            <p:nvGrpSpPr>
              <p:cNvPr id="26" name="グループ化 25">
                <a:extLst>
                  <a:ext uri="{FF2B5EF4-FFF2-40B4-BE49-F238E27FC236}">
                    <a16:creationId xmlns:a16="http://schemas.microsoft.com/office/drawing/2014/main" id="{83FE312C-2B04-4E4A-BE8A-3BABE0D2F508}"/>
                  </a:ext>
                </a:extLst>
              </p:cNvPr>
              <p:cNvGrpSpPr/>
              <p:nvPr/>
            </p:nvGrpSpPr>
            <p:grpSpPr>
              <a:xfrm>
                <a:off x="4811812" y="2447913"/>
                <a:ext cx="177958" cy="161780"/>
                <a:chOff x="5709314" y="2647023"/>
                <a:chExt cx="286603" cy="286603"/>
              </a:xfrm>
            </p:grpSpPr>
            <p:cxnSp>
              <p:nvCxnSpPr>
                <p:cNvPr id="28" name="直線コネクタ 27">
                  <a:extLst>
                    <a:ext uri="{FF2B5EF4-FFF2-40B4-BE49-F238E27FC236}">
                      <a16:creationId xmlns:a16="http://schemas.microsoft.com/office/drawing/2014/main" id="{B554249D-1C1E-41DD-8FC6-0E65D2D9DFA7}"/>
                    </a:ext>
                  </a:extLst>
                </p:cNvPr>
                <p:cNvCxnSpPr/>
                <p:nvPr/>
              </p:nvCxnSpPr>
              <p:spPr bwMode="auto">
                <a:xfrm>
                  <a:off x="5709314" y="2790325"/>
                  <a:ext cx="286603" cy="0"/>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29" name="直線コネクタ 28">
                  <a:extLst>
                    <a:ext uri="{FF2B5EF4-FFF2-40B4-BE49-F238E27FC236}">
                      <a16:creationId xmlns:a16="http://schemas.microsoft.com/office/drawing/2014/main" id="{FCE3ABAF-5062-4E4A-BC95-4BB25B96A29A}"/>
                    </a:ext>
                  </a:extLst>
                </p:cNvPr>
                <p:cNvCxnSpPr>
                  <a:cxnSpLocks/>
                </p:cNvCxnSpPr>
                <p:nvPr/>
              </p:nvCxnSpPr>
              <p:spPr bwMode="auto">
                <a:xfrm rot="5400000">
                  <a:off x="5709314" y="2790325"/>
                  <a:ext cx="286603" cy="0"/>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grpSp>
          <p:pic>
            <p:nvPicPr>
              <p:cNvPr id="27" name="図 26">
                <a:extLst>
                  <a:ext uri="{FF2B5EF4-FFF2-40B4-BE49-F238E27FC236}">
                    <a16:creationId xmlns:a16="http://schemas.microsoft.com/office/drawing/2014/main" id="{3D04B8DA-9B59-491F-83CD-F752EE507202}"/>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59709" y="2690092"/>
                <a:ext cx="282165" cy="380897"/>
              </a:xfrm>
              <a:prstGeom prst="rect">
                <a:avLst/>
              </a:prstGeom>
            </p:spPr>
          </p:pic>
        </p:grpSp>
        <p:sp>
          <p:nvSpPr>
            <p:cNvPr id="23" name="正方形/長方形 22">
              <a:extLst>
                <a:ext uri="{FF2B5EF4-FFF2-40B4-BE49-F238E27FC236}">
                  <a16:creationId xmlns:a16="http://schemas.microsoft.com/office/drawing/2014/main" id="{24C84291-0DDE-4C30-83A9-F44C92597485}"/>
                </a:ext>
              </a:extLst>
            </p:cNvPr>
            <p:cNvSpPr/>
            <p:nvPr/>
          </p:nvSpPr>
          <p:spPr>
            <a:xfrm>
              <a:off x="4865026" y="2609129"/>
              <a:ext cx="540716" cy="207107"/>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病院</a:t>
              </a:r>
            </a:p>
          </p:txBody>
        </p:sp>
      </p:grpSp>
      <p:grpSp>
        <p:nvGrpSpPr>
          <p:cNvPr id="32" name="グループ化 31">
            <a:extLst>
              <a:ext uri="{FF2B5EF4-FFF2-40B4-BE49-F238E27FC236}">
                <a16:creationId xmlns:a16="http://schemas.microsoft.com/office/drawing/2014/main" id="{24A3328C-6548-44DA-85A1-290E920AE1BB}"/>
              </a:ext>
            </a:extLst>
          </p:cNvPr>
          <p:cNvGrpSpPr/>
          <p:nvPr/>
        </p:nvGrpSpPr>
        <p:grpSpPr>
          <a:xfrm>
            <a:off x="3693918" y="5143094"/>
            <a:ext cx="1835558" cy="717840"/>
            <a:chOff x="3498076" y="3618708"/>
            <a:chExt cx="2131958" cy="1052832"/>
          </a:xfrm>
        </p:grpSpPr>
        <p:grpSp>
          <p:nvGrpSpPr>
            <p:cNvPr id="33" name="グループ化 32">
              <a:extLst>
                <a:ext uri="{FF2B5EF4-FFF2-40B4-BE49-F238E27FC236}">
                  <a16:creationId xmlns:a16="http://schemas.microsoft.com/office/drawing/2014/main" id="{7AE71B06-0FAA-4867-9309-0451F9FBB430}"/>
                </a:ext>
              </a:extLst>
            </p:cNvPr>
            <p:cNvGrpSpPr/>
            <p:nvPr/>
          </p:nvGrpSpPr>
          <p:grpSpPr>
            <a:xfrm>
              <a:off x="3498076" y="3858357"/>
              <a:ext cx="225583" cy="394770"/>
              <a:chOff x="3220872" y="2497540"/>
              <a:chExt cx="272955" cy="477672"/>
            </a:xfrm>
            <a:solidFill>
              <a:schemeClr val="accent1">
                <a:lumMod val="20000"/>
                <a:lumOff val="80000"/>
              </a:schemeClr>
            </a:solidFill>
          </p:grpSpPr>
          <p:sp>
            <p:nvSpPr>
              <p:cNvPr id="41" name="楕円 40">
                <a:extLst>
                  <a:ext uri="{FF2B5EF4-FFF2-40B4-BE49-F238E27FC236}">
                    <a16:creationId xmlns:a16="http://schemas.microsoft.com/office/drawing/2014/main" id="{0A8B1CA7-7D7C-4349-A5CE-E539E23AF51E}"/>
                  </a:ext>
                </a:extLst>
              </p:cNvPr>
              <p:cNvSpPr/>
              <p:nvPr/>
            </p:nvSpPr>
            <p:spPr>
              <a:xfrm>
                <a:off x="3227696" y="2497540"/>
                <a:ext cx="259307" cy="232012"/>
              </a:xfrm>
              <a:prstGeom prst="ellips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sp>
            <p:nvSpPr>
              <p:cNvPr id="42" name="二等辺三角形 41">
                <a:extLst>
                  <a:ext uri="{FF2B5EF4-FFF2-40B4-BE49-F238E27FC236}">
                    <a16:creationId xmlns:a16="http://schemas.microsoft.com/office/drawing/2014/main" id="{E53AA82A-B408-45AA-B736-83F9DD16725F}"/>
                  </a:ext>
                </a:extLst>
              </p:cNvPr>
              <p:cNvSpPr/>
              <p:nvPr/>
            </p:nvSpPr>
            <p:spPr>
              <a:xfrm>
                <a:off x="3220872" y="2729552"/>
                <a:ext cx="272955" cy="245660"/>
              </a:xfrm>
              <a:prstGeom prst="triangl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grpSp>
        <p:sp>
          <p:nvSpPr>
            <p:cNvPr id="34" name="ストライプ矢印 83">
              <a:extLst>
                <a:ext uri="{FF2B5EF4-FFF2-40B4-BE49-F238E27FC236}">
                  <a16:creationId xmlns:a16="http://schemas.microsoft.com/office/drawing/2014/main" id="{9575C17E-D601-42ED-A508-19BC88E72CFB}"/>
                </a:ext>
              </a:extLst>
            </p:cNvPr>
            <p:cNvSpPr/>
            <p:nvPr/>
          </p:nvSpPr>
          <p:spPr bwMode="auto">
            <a:xfrm>
              <a:off x="3923786" y="3785384"/>
              <a:ext cx="794516" cy="638163"/>
            </a:xfrm>
            <a:prstGeom prst="stripedRightArrow">
              <a:avLst>
                <a:gd name="adj1" fmla="val 79120"/>
                <a:gd name="adj2" fmla="val 50000"/>
              </a:avLst>
            </a:prstGeom>
            <a:solidFill>
              <a:srgbClr val="FFCC99"/>
            </a:solidFill>
            <a:ln w="9525" cap="flat" cmpd="sng" algn="ctr">
              <a:noFill/>
              <a:prstDash val="solid"/>
              <a:round/>
              <a:headEnd type="none" w="med" len="med"/>
              <a:tailEnd type="none" w="med" len="med"/>
            </a:ln>
            <a:effectLst/>
          </p:spPr>
          <p:txBody>
            <a:bodyPr vert="horz" wrap="non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r>
                <a:rPr kumimoji="0" lang="ja-JP" altLang="en-US" sz="1000" dirty="0">
                  <a:solidFill>
                    <a:srgbClr val="000000"/>
                  </a:solidFill>
                  <a:latin typeface="Meiryo" charset="-128"/>
                  <a:ea typeface="Meiryo" charset="-128"/>
                  <a:cs typeface="Meiryo" charset="-128"/>
                </a:rPr>
                <a:t>外来受診</a:t>
              </a:r>
            </a:p>
          </p:txBody>
        </p:sp>
        <p:grpSp>
          <p:nvGrpSpPr>
            <p:cNvPr id="35" name="グループ化 34">
              <a:extLst>
                <a:ext uri="{FF2B5EF4-FFF2-40B4-BE49-F238E27FC236}">
                  <a16:creationId xmlns:a16="http://schemas.microsoft.com/office/drawing/2014/main" id="{E052F2F6-989D-4DE7-A280-5D07C5E540C1}"/>
                </a:ext>
              </a:extLst>
            </p:cNvPr>
            <p:cNvGrpSpPr/>
            <p:nvPr/>
          </p:nvGrpSpPr>
          <p:grpSpPr>
            <a:xfrm>
              <a:off x="4942366" y="3618708"/>
              <a:ext cx="386035" cy="715781"/>
              <a:chOff x="5842067" y="4029313"/>
              <a:chExt cx="386035" cy="715781"/>
            </a:xfrm>
          </p:grpSpPr>
          <p:sp>
            <p:nvSpPr>
              <p:cNvPr id="37" name="Rectangle 101">
                <a:extLst>
                  <a:ext uri="{FF2B5EF4-FFF2-40B4-BE49-F238E27FC236}">
                    <a16:creationId xmlns:a16="http://schemas.microsoft.com/office/drawing/2014/main" id="{8D72D4C1-341A-4897-B21A-C6091C7D160F}"/>
                  </a:ext>
                </a:extLst>
              </p:cNvPr>
              <p:cNvSpPr/>
              <p:nvPr/>
            </p:nvSpPr>
            <p:spPr bwMode="auto">
              <a:xfrm>
                <a:off x="5842067" y="4029313"/>
                <a:ext cx="386035" cy="715781"/>
              </a:xfrm>
              <a:prstGeom prst="rect">
                <a:avLst/>
              </a:prstGeom>
              <a:no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grpSp>
            <p:nvGrpSpPr>
              <p:cNvPr id="38" name="グループ化 37">
                <a:extLst>
                  <a:ext uri="{FF2B5EF4-FFF2-40B4-BE49-F238E27FC236}">
                    <a16:creationId xmlns:a16="http://schemas.microsoft.com/office/drawing/2014/main" id="{87657BB1-761C-46DA-A1C6-76FC96DDFFC5}"/>
                  </a:ext>
                </a:extLst>
              </p:cNvPr>
              <p:cNvGrpSpPr/>
              <p:nvPr/>
            </p:nvGrpSpPr>
            <p:grpSpPr>
              <a:xfrm>
                <a:off x="5946105" y="4074640"/>
                <a:ext cx="177958" cy="161780"/>
                <a:chOff x="5709314" y="2647023"/>
                <a:chExt cx="286603" cy="286603"/>
              </a:xfrm>
            </p:grpSpPr>
            <p:cxnSp>
              <p:nvCxnSpPr>
                <p:cNvPr id="39" name="直線コネクタ 38">
                  <a:extLst>
                    <a:ext uri="{FF2B5EF4-FFF2-40B4-BE49-F238E27FC236}">
                      <a16:creationId xmlns:a16="http://schemas.microsoft.com/office/drawing/2014/main" id="{749A5A9B-7E13-488F-B629-66DAD4A9F16F}"/>
                    </a:ext>
                  </a:extLst>
                </p:cNvPr>
                <p:cNvCxnSpPr/>
                <p:nvPr/>
              </p:nvCxnSpPr>
              <p:spPr bwMode="auto">
                <a:xfrm>
                  <a:off x="5709314" y="2790325"/>
                  <a:ext cx="286603" cy="0"/>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40" name="直線コネクタ 39">
                  <a:extLst>
                    <a:ext uri="{FF2B5EF4-FFF2-40B4-BE49-F238E27FC236}">
                      <a16:creationId xmlns:a16="http://schemas.microsoft.com/office/drawing/2014/main" id="{656CFA2F-33C5-4FB9-8608-637AFB103851}"/>
                    </a:ext>
                  </a:extLst>
                </p:cNvPr>
                <p:cNvCxnSpPr>
                  <a:cxnSpLocks/>
                </p:cNvCxnSpPr>
                <p:nvPr/>
              </p:nvCxnSpPr>
              <p:spPr bwMode="auto">
                <a:xfrm rot="5400000">
                  <a:off x="5709314" y="2790325"/>
                  <a:ext cx="286603" cy="0"/>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 xmlns:a14="http://schemas.microsoft.com/office/drawing/2010/main">
                      <a:solidFill>
                        <a:schemeClr val="bg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cxnSp>
          </p:grpSp>
        </p:grpSp>
        <p:sp>
          <p:nvSpPr>
            <p:cNvPr id="36" name="正方形/長方形 35">
              <a:extLst>
                <a:ext uri="{FF2B5EF4-FFF2-40B4-BE49-F238E27FC236}">
                  <a16:creationId xmlns:a16="http://schemas.microsoft.com/office/drawing/2014/main" id="{89FF2BBC-7EEB-4F3D-B32F-020CAEDB3AC3}"/>
                </a:ext>
              </a:extLst>
            </p:cNvPr>
            <p:cNvSpPr/>
            <p:nvPr/>
          </p:nvSpPr>
          <p:spPr>
            <a:xfrm>
              <a:off x="4699968" y="4398218"/>
              <a:ext cx="930066" cy="273322"/>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病院・診療所</a:t>
              </a:r>
            </a:p>
          </p:txBody>
        </p:sp>
      </p:grpSp>
      <p:sp>
        <p:nvSpPr>
          <p:cNvPr id="43" name="正方形/長方形 42">
            <a:extLst>
              <a:ext uri="{FF2B5EF4-FFF2-40B4-BE49-F238E27FC236}">
                <a16:creationId xmlns:a16="http://schemas.microsoft.com/office/drawing/2014/main" id="{CBCB73CC-46EC-496B-A4CA-147AA6F37356}"/>
              </a:ext>
            </a:extLst>
          </p:cNvPr>
          <p:cNvSpPr/>
          <p:nvPr/>
        </p:nvSpPr>
        <p:spPr>
          <a:xfrm>
            <a:off x="2532999" y="4929055"/>
            <a:ext cx="4566178" cy="305053"/>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base">
              <a:lnSpc>
                <a:spcPct val="90000"/>
              </a:lnSpc>
              <a:spcBef>
                <a:spcPct val="20000"/>
              </a:spcBef>
              <a:spcAft>
                <a:spcPct val="0"/>
              </a:spcAft>
              <a:defRPr/>
            </a:pPr>
            <a:r>
              <a:rPr lang="en-US" altLang="ja-JP" sz="1000" dirty="0">
                <a:solidFill>
                  <a:srgbClr val="000000"/>
                </a:solidFill>
                <a:latin typeface="Meiryo" charset="-128"/>
                <a:ea typeface="Meiryo" charset="-128"/>
                <a:cs typeface="Meiryo" charset="-128"/>
              </a:rPr>
              <a:t>(NDB</a:t>
            </a:r>
            <a:r>
              <a:rPr lang="ja-JP" altLang="en-US" sz="1000" dirty="0">
                <a:solidFill>
                  <a:srgbClr val="000000"/>
                </a:solidFill>
                <a:latin typeface="Meiryo" charset="-128"/>
                <a:ea typeface="Meiryo" charset="-128"/>
                <a:cs typeface="Meiryo" charset="-128"/>
              </a:rPr>
              <a:t>は診療科情報を持たないため、精神科・心療内科の標榜に関係なく算出</a:t>
            </a:r>
            <a:r>
              <a:rPr lang="en-US" altLang="ja-JP" sz="1000" dirty="0">
                <a:solidFill>
                  <a:srgbClr val="000000"/>
                </a:solidFill>
                <a:latin typeface="Meiryo" charset="-128"/>
                <a:ea typeface="Meiryo" charset="-128"/>
                <a:cs typeface="Meiryo" charset="-128"/>
              </a:rPr>
              <a:t>)</a:t>
            </a:r>
            <a:endParaRPr lang="ja-JP" altLang="en-US" sz="1000" dirty="0">
              <a:solidFill>
                <a:srgbClr val="000000"/>
              </a:solidFill>
              <a:latin typeface="Meiryo" charset="-128"/>
              <a:ea typeface="Meiryo" charset="-128"/>
              <a:cs typeface="Meiryo" charset="-128"/>
            </a:endParaRPr>
          </a:p>
        </p:txBody>
      </p:sp>
      <p:sp>
        <p:nvSpPr>
          <p:cNvPr id="44" name="正方形/長方形 43">
            <a:extLst>
              <a:ext uri="{FF2B5EF4-FFF2-40B4-BE49-F238E27FC236}">
                <a16:creationId xmlns:a16="http://schemas.microsoft.com/office/drawing/2014/main" id="{DE436158-F3A3-4638-B82C-99917743C06D}"/>
              </a:ext>
            </a:extLst>
          </p:cNvPr>
          <p:cNvSpPr/>
          <p:nvPr/>
        </p:nvSpPr>
        <p:spPr>
          <a:xfrm>
            <a:off x="6926607" y="4738539"/>
            <a:ext cx="3646903" cy="279160"/>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200" dirty="0">
                <a:solidFill>
                  <a:srgbClr val="000000"/>
                </a:solidFill>
                <a:latin typeface="Meiryo" charset="-128"/>
                <a:ea typeface="Meiryo" charset="-128"/>
                <a:cs typeface="Meiryo" charset="-128"/>
              </a:rPr>
              <a:t>左記患者が</a:t>
            </a:r>
            <a:r>
              <a:rPr lang="en-US" altLang="ja-JP" sz="1200" dirty="0">
                <a:solidFill>
                  <a:srgbClr val="000000"/>
                </a:solidFill>
                <a:latin typeface="Meiryo" charset="-128"/>
                <a:ea typeface="Meiryo" charset="-128"/>
                <a:cs typeface="Meiryo" charset="-128"/>
              </a:rPr>
              <a:t>1</a:t>
            </a:r>
            <a:r>
              <a:rPr lang="ja-JP" altLang="en-US" sz="1200" dirty="0">
                <a:solidFill>
                  <a:srgbClr val="000000"/>
                </a:solidFill>
                <a:latin typeface="Meiryo" charset="-128"/>
                <a:ea typeface="Meiryo" charset="-128"/>
                <a:cs typeface="Meiryo" charset="-128"/>
              </a:rPr>
              <a:t>人以上いた医療機関数</a:t>
            </a:r>
          </a:p>
        </p:txBody>
      </p:sp>
      <p:grpSp>
        <p:nvGrpSpPr>
          <p:cNvPr id="45" name="グループ化 44">
            <a:extLst>
              <a:ext uri="{FF2B5EF4-FFF2-40B4-BE49-F238E27FC236}">
                <a16:creationId xmlns:a16="http://schemas.microsoft.com/office/drawing/2014/main" id="{5CA5E7AF-22E0-4B93-AF4E-B02234ED5DA4}"/>
              </a:ext>
            </a:extLst>
          </p:cNvPr>
          <p:cNvGrpSpPr/>
          <p:nvPr/>
        </p:nvGrpSpPr>
        <p:grpSpPr>
          <a:xfrm>
            <a:off x="8041079" y="5099376"/>
            <a:ext cx="1763734" cy="781904"/>
            <a:chOff x="8345192" y="3618708"/>
            <a:chExt cx="2351645" cy="1146793"/>
          </a:xfrm>
        </p:grpSpPr>
        <p:grpSp>
          <p:nvGrpSpPr>
            <p:cNvPr id="46" name="グループ化 45">
              <a:extLst>
                <a:ext uri="{FF2B5EF4-FFF2-40B4-BE49-F238E27FC236}">
                  <a16:creationId xmlns:a16="http://schemas.microsoft.com/office/drawing/2014/main" id="{0F32D116-E75F-47EB-BF69-852FA319F179}"/>
                </a:ext>
              </a:extLst>
            </p:cNvPr>
            <p:cNvGrpSpPr/>
            <p:nvPr/>
          </p:nvGrpSpPr>
          <p:grpSpPr>
            <a:xfrm>
              <a:off x="8345192" y="3858357"/>
              <a:ext cx="225583" cy="394770"/>
              <a:chOff x="3220872" y="2497540"/>
              <a:chExt cx="272955" cy="477672"/>
            </a:xfrm>
            <a:solidFill>
              <a:schemeClr val="bg1"/>
            </a:solidFill>
          </p:grpSpPr>
          <p:sp>
            <p:nvSpPr>
              <p:cNvPr id="54" name="楕円 53">
                <a:extLst>
                  <a:ext uri="{FF2B5EF4-FFF2-40B4-BE49-F238E27FC236}">
                    <a16:creationId xmlns:a16="http://schemas.microsoft.com/office/drawing/2014/main" id="{A3DAE7A5-9D01-420C-AF2C-680C7EEF4D24}"/>
                  </a:ext>
                </a:extLst>
              </p:cNvPr>
              <p:cNvSpPr/>
              <p:nvPr/>
            </p:nvSpPr>
            <p:spPr>
              <a:xfrm>
                <a:off x="3227696" y="2497540"/>
                <a:ext cx="259307" cy="232012"/>
              </a:xfrm>
              <a:prstGeom prst="ellips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sp>
            <p:nvSpPr>
              <p:cNvPr id="55" name="二等辺三角形 54">
                <a:extLst>
                  <a:ext uri="{FF2B5EF4-FFF2-40B4-BE49-F238E27FC236}">
                    <a16:creationId xmlns:a16="http://schemas.microsoft.com/office/drawing/2014/main" id="{0F00FBE8-66A2-4EA6-9A80-327DD6E6E325}"/>
                  </a:ext>
                </a:extLst>
              </p:cNvPr>
              <p:cNvSpPr/>
              <p:nvPr/>
            </p:nvSpPr>
            <p:spPr>
              <a:xfrm>
                <a:off x="3220872" y="2729552"/>
                <a:ext cx="272955" cy="245660"/>
              </a:xfrm>
              <a:prstGeom prst="triangl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grpSp>
        <p:sp>
          <p:nvSpPr>
            <p:cNvPr id="47" name="ストライプ矢印 83">
              <a:extLst>
                <a:ext uri="{FF2B5EF4-FFF2-40B4-BE49-F238E27FC236}">
                  <a16:creationId xmlns:a16="http://schemas.microsoft.com/office/drawing/2014/main" id="{301D72D9-651A-4958-A4EE-DA0E0797958D}"/>
                </a:ext>
              </a:extLst>
            </p:cNvPr>
            <p:cNvSpPr/>
            <p:nvPr/>
          </p:nvSpPr>
          <p:spPr bwMode="auto">
            <a:xfrm>
              <a:off x="8770902" y="3785384"/>
              <a:ext cx="794516" cy="638163"/>
            </a:xfrm>
            <a:prstGeom prst="stripedRightArrow">
              <a:avLst>
                <a:gd name="adj1" fmla="val 79120"/>
                <a:gd name="adj2" fmla="val 50000"/>
              </a:avLst>
            </a:prstGeom>
            <a:solidFill>
              <a:srgbClr val="FFCC99"/>
            </a:solidFill>
            <a:ln w="9525" cap="flat" cmpd="sng" algn="ctr">
              <a:noFill/>
              <a:prstDash val="solid"/>
              <a:round/>
              <a:headEnd type="none" w="med" len="med"/>
              <a:tailEnd type="none" w="med" len="med"/>
            </a:ln>
            <a:effectLst/>
          </p:spPr>
          <p:txBody>
            <a:bodyPr vert="horz" wrap="non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r>
                <a:rPr kumimoji="0" lang="ja-JP" altLang="en-US" sz="1000" dirty="0">
                  <a:solidFill>
                    <a:srgbClr val="000000"/>
                  </a:solidFill>
                  <a:latin typeface="Meiryo" charset="-128"/>
                  <a:ea typeface="Meiryo" charset="-128"/>
                  <a:cs typeface="Meiryo" charset="-128"/>
                </a:rPr>
                <a:t>外来受診</a:t>
              </a:r>
            </a:p>
          </p:txBody>
        </p:sp>
        <p:grpSp>
          <p:nvGrpSpPr>
            <p:cNvPr id="48" name="グループ化 47">
              <a:extLst>
                <a:ext uri="{FF2B5EF4-FFF2-40B4-BE49-F238E27FC236}">
                  <a16:creationId xmlns:a16="http://schemas.microsoft.com/office/drawing/2014/main" id="{A12334B5-A9D4-48A1-84AE-0428F6DA8B19}"/>
                </a:ext>
              </a:extLst>
            </p:cNvPr>
            <p:cNvGrpSpPr/>
            <p:nvPr/>
          </p:nvGrpSpPr>
          <p:grpSpPr>
            <a:xfrm>
              <a:off x="9789482" y="3618708"/>
              <a:ext cx="386035" cy="715781"/>
              <a:chOff x="5842067" y="4029313"/>
              <a:chExt cx="386035" cy="715781"/>
            </a:xfrm>
            <a:solidFill>
              <a:schemeClr val="accent1">
                <a:lumMod val="20000"/>
                <a:lumOff val="80000"/>
              </a:schemeClr>
            </a:solidFill>
          </p:grpSpPr>
          <p:sp>
            <p:nvSpPr>
              <p:cNvPr id="50" name="Rectangle 101">
                <a:extLst>
                  <a:ext uri="{FF2B5EF4-FFF2-40B4-BE49-F238E27FC236}">
                    <a16:creationId xmlns:a16="http://schemas.microsoft.com/office/drawing/2014/main" id="{51A493CF-E903-4577-9772-FDD902F1C80D}"/>
                  </a:ext>
                </a:extLst>
              </p:cNvPr>
              <p:cNvSpPr/>
              <p:nvPr/>
            </p:nvSpPr>
            <p:spPr bwMode="auto">
              <a:xfrm>
                <a:off x="5842067" y="4029313"/>
                <a:ext cx="386035" cy="715781"/>
              </a:xfrm>
              <a:prstGeom prst="rect">
                <a:avLst/>
              </a:prstGeom>
              <a:grp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grpSp>
            <p:nvGrpSpPr>
              <p:cNvPr id="51" name="グループ化 50">
                <a:extLst>
                  <a:ext uri="{FF2B5EF4-FFF2-40B4-BE49-F238E27FC236}">
                    <a16:creationId xmlns:a16="http://schemas.microsoft.com/office/drawing/2014/main" id="{3E92E1DA-F10A-40C1-8900-F8FE9EC716FF}"/>
                  </a:ext>
                </a:extLst>
              </p:cNvPr>
              <p:cNvGrpSpPr/>
              <p:nvPr/>
            </p:nvGrpSpPr>
            <p:grpSpPr>
              <a:xfrm>
                <a:off x="5946105" y="4074640"/>
                <a:ext cx="177958" cy="161780"/>
                <a:chOff x="5709314" y="2647023"/>
                <a:chExt cx="286603" cy="286603"/>
              </a:xfrm>
              <a:grpFill/>
            </p:grpSpPr>
            <p:cxnSp>
              <p:nvCxnSpPr>
                <p:cNvPr id="52" name="直線コネクタ 51">
                  <a:extLst>
                    <a:ext uri="{FF2B5EF4-FFF2-40B4-BE49-F238E27FC236}">
                      <a16:creationId xmlns:a16="http://schemas.microsoft.com/office/drawing/2014/main" id="{728E81C8-F012-4899-B23F-9D834BE82EAE}"/>
                    </a:ext>
                  </a:extLst>
                </p:cNvPr>
                <p:cNvCxnSpPr/>
                <p:nvPr/>
              </p:nvCxnSpPr>
              <p:spPr bwMode="auto">
                <a:xfrm>
                  <a:off x="5709314" y="2790325"/>
                  <a:ext cx="286603" cy="0"/>
                </a:xfrm>
                <a:prstGeom prst="line">
                  <a:avLst/>
                </a:prstGeom>
                <a:grp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53" name="直線コネクタ 52">
                  <a:extLst>
                    <a:ext uri="{FF2B5EF4-FFF2-40B4-BE49-F238E27FC236}">
                      <a16:creationId xmlns:a16="http://schemas.microsoft.com/office/drawing/2014/main" id="{3718EF20-5334-48F6-BE59-E86FDD8CFB8C}"/>
                    </a:ext>
                  </a:extLst>
                </p:cNvPr>
                <p:cNvCxnSpPr>
                  <a:cxnSpLocks/>
                </p:cNvCxnSpPr>
                <p:nvPr/>
              </p:nvCxnSpPr>
              <p:spPr bwMode="auto">
                <a:xfrm rot="5400000">
                  <a:off x="5709314" y="2790325"/>
                  <a:ext cx="286603" cy="0"/>
                </a:xfrm>
                <a:prstGeom prst="line">
                  <a:avLst/>
                </a:prstGeom>
                <a:grp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grpSp>
        </p:grpSp>
        <p:sp>
          <p:nvSpPr>
            <p:cNvPr id="49" name="正方形/長方形 48">
              <a:extLst>
                <a:ext uri="{FF2B5EF4-FFF2-40B4-BE49-F238E27FC236}">
                  <a16:creationId xmlns:a16="http://schemas.microsoft.com/office/drawing/2014/main" id="{BF975948-19CE-46CA-9B89-DFD9120A51E3}"/>
                </a:ext>
              </a:extLst>
            </p:cNvPr>
            <p:cNvSpPr/>
            <p:nvPr/>
          </p:nvSpPr>
          <p:spPr>
            <a:xfrm>
              <a:off x="9547085" y="4398218"/>
              <a:ext cx="1149752" cy="367283"/>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病院・診療所</a:t>
              </a:r>
            </a:p>
          </p:txBody>
        </p:sp>
      </p:grpSp>
      <p:grpSp>
        <p:nvGrpSpPr>
          <p:cNvPr id="56" name="グループ化 55">
            <a:extLst>
              <a:ext uri="{FF2B5EF4-FFF2-40B4-BE49-F238E27FC236}">
                <a16:creationId xmlns:a16="http://schemas.microsoft.com/office/drawing/2014/main" id="{3DD5CE6B-B5B7-46FF-B4FF-CCBD6CA80458}"/>
              </a:ext>
            </a:extLst>
          </p:cNvPr>
          <p:cNvGrpSpPr/>
          <p:nvPr/>
        </p:nvGrpSpPr>
        <p:grpSpPr>
          <a:xfrm>
            <a:off x="7983969" y="3810595"/>
            <a:ext cx="1508528" cy="667713"/>
            <a:chOff x="8331658" y="1836923"/>
            <a:chExt cx="2011370" cy="979313"/>
          </a:xfrm>
        </p:grpSpPr>
        <p:grpSp>
          <p:nvGrpSpPr>
            <p:cNvPr id="57" name="グループ化 56">
              <a:extLst>
                <a:ext uri="{FF2B5EF4-FFF2-40B4-BE49-F238E27FC236}">
                  <a16:creationId xmlns:a16="http://schemas.microsoft.com/office/drawing/2014/main" id="{BF7851C8-97D7-486E-938F-4358E7EB7912}"/>
                </a:ext>
              </a:extLst>
            </p:cNvPr>
            <p:cNvGrpSpPr/>
            <p:nvPr/>
          </p:nvGrpSpPr>
          <p:grpSpPr>
            <a:xfrm>
              <a:off x="8331658" y="2076811"/>
              <a:ext cx="225583" cy="394770"/>
              <a:chOff x="3220872" y="2497540"/>
              <a:chExt cx="272955" cy="477672"/>
            </a:xfrm>
            <a:solidFill>
              <a:schemeClr val="bg1"/>
            </a:solidFill>
          </p:grpSpPr>
          <p:sp>
            <p:nvSpPr>
              <p:cNvPr id="67" name="楕円 66">
                <a:extLst>
                  <a:ext uri="{FF2B5EF4-FFF2-40B4-BE49-F238E27FC236}">
                    <a16:creationId xmlns:a16="http://schemas.microsoft.com/office/drawing/2014/main" id="{F8C40913-6644-4AEF-8F44-A66E0C5371AA}"/>
                  </a:ext>
                </a:extLst>
              </p:cNvPr>
              <p:cNvSpPr/>
              <p:nvPr/>
            </p:nvSpPr>
            <p:spPr>
              <a:xfrm>
                <a:off x="3227696" y="2497540"/>
                <a:ext cx="259307" cy="232012"/>
              </a:xfrm>
              <a:prstGeom prst="ellips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sp>
            <p:nvSpPr>
              <p:cNvPr id="68" name="二等辺三角形 67">
                <a:extLst>
                  <a:ext uri="{FF2B5EF4-FFF2-40B4-BE49-F238E27FC236}">
                    <a16:creationId xmlns:a16="http://schemas.microsoft.com/office/drawing/2014/main" id="{788FB78F-FB53-4003-8615-5163ED0FCFE0}"/>
                  </a:ext>
                </a:extLst>
              </p:cNvPr>
              <p:cNvSpPr/>
              <p:nvPr/>
            </p:nvSpPr>
            <p:spPr>
              <a:xfrm>
                <a:off x="3220872" y="2729552"/>
                <a:ext cx="272955" cy="245660"/>
              </a:xfrm>
              <a:prstGeom prst="triangle">
                <a:avLst/>
              </a:prstGeom>
              <a:grp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endParaRPr lang="ja-JP" altLang="en-US" sz="1200" dirty="0">
                  <a:solidFill>
                    <a:srgbClr val="000000"/>
                  </a:solidFill>
                  <a:latin typeface="Meiryo" charset="-128"/>
                  <a:ea typeface="Meiryo" charset="-128"/>
                  <a:cs typeface="Meiryo" charset="-128"/>
                </a:endParaRPr>
              </a:p>
            </p:txBody>
          </p:sp>
        </p:grpSp>
        <p:sp>
          <p:nvSpPr>
            <p:cNvPr id="58" name="ストライプ矢印 83">
              <a:extLst>
                <a:ext uri="{FF2B5EF4-FFF2-40B4-BE49-F238E27FC236}">
                  <a16:creationId xmlns:a16="http://schemas.microsoft.com/office/drawing/2014/main" id="{D9925E63-F857-4FCC-8103-2F7CA2B9BDAD}"/>
                </a:ext>
              </a:extLst>
            </p:cNvPr>
            <p:cNvSpPr/>
            <p:nvPr/>
          </p:nvSpPr>
          <p:spPr bwMode="auto">
            <a:xfrm>
              <a:off x="8757368" y="2003838"/>
              <a:ext cx="794516" cy="638163"/>
            </a:xfrm>
            <a:prstGeom prst="stripedRightArrow">
              <a:avLst>
                <a:gd name="adj1" fmla="val 79120"/>
                <a:gd name="adj2" fmla="val 50000"/>
              </a:avLst>
            </a:prstGeom>
            <a:solidFill>
              <a:srgbClr val="FFCC99"/>
            </a:solidFill>
            <a:ln w="9525" cap="flat" cmpd="sng" algn="ctr">
              <a:noFill/>
              <a:prstDash val="solid"/>
              <a:round/>
              <a:headEnd type="none" w="med" len="med"/>
              <a:tailEnd type="none" w="med" len="med"/>
            </a:ln>
            <a:effectLst/>
          </p:spPr>
          <p:txBody>
            <a:bodyPr vert="horz" wrap="non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r>
                <a:rPr kumimoji="0" lang="ja-JP" altLang="en-US" sz="1000" dirty="0">
                  <a:solidFill>
                    <a:srgbClr val="000000"/>
                  </a:solidFill>
                  <a:latin typeface="Meiryo" charset="-128"/>
                  <a:ea typeface="Meiryo" charset="-128"/>
                  <a:cs typeface="Meiryo" charset="-128"/>
                </a:rPr>
                <a:t>精神病床に</a:t>
              </a:r>
              <a:br>
                <a:rPr lang="en-US" altLang="ja-JP" sz="1000" dirty="0">
                  <a:solidFill>
                    <a:srgbClr val="000000"/>
                  </a:solidFill>
                  <a:latin typeface="Meiryo" charset="-128"/>
                  <a:ea typeface="Meiryo" charset="-128"/>
                  <a:cs typeface="Meiryo" charset="-128"/>
                </a:rPr>
              </a:br>
              <a:r>
                <a:rPr kumimoji="0" lang="ja-JP" altLang="en-US" sz="1000" dirty="0">
                  <a:solidFill>
                    <a:srgbClr val="000000"/>
                  </a:solidFill>
                  <a:latin typeface="Meiryo" charset="-128"/>
                  <a:ea typeface="Meiryo" charset="-128"/>
                  <a:cs typeface="Meiryo" charset="-128"/>
                </a:rPr>
                <a:t>入院</a:t>
              </a:r>
            </a:p>
          </p:txBody>
        </p:sp>
        <p:grpSp>
          <p:nvGrpSpPr>
            <p:cNvPr id="59" name="グループ化 58">
              <a:extLst>
                <a:ext uri="{FF2B5EF4-FFF2-40B4-BE49-F238E27FC236}">
                  <a16:creationId xmlns:a16="http://schemas.microsoft.com/office/drawing/2014/main" id="{037E1EC6-6336-41EB-A1F4-B64B8CB1BBCF}"/>
                </a:ext>
              </a:extLst>
            </p:cNvPr>
            <p:cNvGrpSpPr/>
            <p:nvPr/>
          </p:nvGrpSpPr>
          <p:grpSpPr>
            <a:xfrm>
              <a:off x="9594905" y="1836923"/>
              <a:ext cx="748123" cy="716020"/>
              <a:chOff x="4526730" y="2402586"/>
              <a:chExt cx="748123" cy="716020"/>
            </a:xfrm>
            <a:solidFill>
              <a:schemeClr val="accent1">
                <a:lumMod val="20000"/>
                <a:lumOff val="80000"/>
              </a:schemeClr>
            </a:solidFill>
          </p:grpSpPr>
          <p:sp>
            <p:nvSpPr>
              <p:cNvPr id="61" name="Rectangle 101">
                <a:extLst>
                  <a:ext uri="{FF2B5EF4-FFF2-40B4-BE49-F238E27FC236}">
                    <a16:creationId xmlns:a16="http://schemas.microsoft.com/office/drawing/2014/main" id="{13D25A41-9C36-409D-9629-7237BD4172E8}"/>
                  </a:ext>
                </a:extLst>
              </p:cNvPr>
              <p:cNvSpPr/>
              <p:nvPr/>
            </p:nvSpPr>
            <p:spPr bwMode="auto">
              <a:xfrm>
                <a:off x="4707774" y="2402586"/>
                <a:ext cx="386035" cy="243485"/>
              </a:xfrm>
              <a:prstGeom prst="rect">
                <a:avLst/>
              </a:prstGeom>
              <a:grp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sp>
            <p:nvSpPr>
              <p:cNvPr id="62" name="Rectangle 95">
                <a:extLst>
                  <a:ext uri="{FF2B5EF4-FFF2-40B4-BE49-F238E27FC236}">
                    <a16:creationId xmlns:a16="http://schemas.microsoft.com/office/drawing/2014/main" id="{5429B71D-5E2C-44E1-AB82-EC384B8B003C}"/>
                  </a:ext>
                </a:extLst>
              </p:cNvPr>
              <p:cNvSpPr/>
              <p:nvPr/>
            </p:nvSpPr>
            <p:spPr bwMode="auto">
              <a:xfrm>
                <a:off x="4526730" y="2642474"/>
                <a:ext cx="748123" cy="476132"/>
              </a:xfrm>
              <a:prstGeom prst="rect">
                <a:avLst/>
              </a:prstGeom>
              <a:grpFill/>
              <a:ln w="9525" cap="flat" cmpd="sng" algn="ctr">
                <a:solidFill>
                  <a:schemeClr val="tx1"/>
                </a:solidFill>
                <a:prstDash val="solid"/>
                <a:round/>
                <a:headEnd type="none" w="med" len="med"/>
                <a:tailEnd type="none" w="med" len="med"/>
              </a:ln>
              <a:effectLst/>
            </p:spPr>
            <p:txBody>
              <a:bodyPr vert="horz" wrap="square" lIns="27000" tIns="35100" rIns="27000" bIns="35100" numCol="1" rtlCol="0" anchor="ctr" anchorCtr="0" compatLnSpc="1">
                <a:prstTxWarp prst="textNoShape">
                  <a:avLst/>
                </a:prstTxWarp>
              </a:bodyPr>
              <a:lstStyle/>
              <a:p>
                <a:pPr algn="ctr" defTabSz="685800" fontAlgn="base">
                  <a:lnSpc>
                    <a:spcPct val="90000"/>
                  </a:lnSpc>
                  <a:spcBef>
                    <a:spcPct val="20000"/>
                  </a:spcBef>
                  <a:spcAft>
                    <a:spcPct val="0"/>
                  </a:spcAft>
                  <a:defRPr/>
                </a:pPr>
                <a:endParaRPr kumimoji="0" lang="ja-JP" altLang="en-US" sz="1000" dirty="0">
                  <a:solidFill>
                    <a:srgbClr val="000000"/>
                  </a:solidFill>
                  <a:latin typeface="Meiryo" charset="-128"/>
                  <a:ea typeface="Meiryo" charset="-128"/>
                  <a:cs typeface="Meiryo" charset="-128"/>
                </a:endParaRPr>
              </a:p>
            </p:txBody>
          </p:sp>
          <p:grpSp>
            <p:nvGrpSpPr>
              <p:cNvPr id="63" name="グループ化 62">
                <a:extLst>
                  <a:ext uri="{FF2B5EF4-FFF2-40B4-BE49-F238E27FC236}">
                    <a16:creationId xmlns:a16="http://schemas.microsoft.com/office/drawing/2014/main" id="{DC7A9005-A2D7-467F-8479-8AF008A969DD}"/>
                  </a:ext>
                </a:extLst>
              </p:cNvPr>
              <p:cNvGrpSpPr/>
              <p:nvPr/>
            </p:nvGrpSpPr>
            <p:grpSpPr>
              <a:xfrm>
                <a:off x="4811812" y="2447913"/>
                <a:ext cx="177958" cy="161780"/>
                <a:chOff x="5709314" y="2647023"/>
                <a:chExt cx="286603" cy="286603"/>
              </a:xfrm>
              <a:grpFill/>
            </p:grpSpPr>
            <p:cxnSp>
              <p:nvCxnSpPr>
                <p:cNvPr id="65" name="直線コネクタ 64">
                  <a:extLst>
                    <a:ext uri="{FF2B5EF4-FFF2-40B4-BE49-F238E27FC236}">
                      <a16:creationId xmlns:a16="http://schemas.microsoft.com/office/drawing/2014/main" id="{30DB403C-532B-4E7E-A9B3-EBE47F184E1F}"/>
                    </a:ext>
                  </a:extLst>
                </p:cNvPr>
                <p:cNvCxnSpPr/>
                <p:nvPr/>
              </p:nvCxnSpPr>
              <p:spPr bwMode="auto">
                <a:xfrm>
                  <a:off x="5709314" y="2790325"/>
                  <a:ext cx="286603" cy="0"/>
                </a:xfrm>
                <a:prstGeom prst="line">
                  <a:avLst/>
                </a:prstGeom>
                <a:grp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66" name="直線コネクタ 65">
                  <a:extLst>
                    <a:ext uri="{FF2B5EF4-FFF2-40B4-BE49-F238E27FC236}">
                      <a16:creationId xmlns:a16="http://schemas.microsoft.com/office/drawing/2014/main" id="{0897A364-B637-4C8D-9F6D-36C7E2E94092}"/>
                    </a:ext>
                  </a:extLst>
                </p:cNvPr>
                <p:cNvCxnSpPr>
                  <a:cxnSpLocks/>
                </p:cNvCxnSpPr>
                <p:nvPr/>
              </p:nvCxnSpPr>
              <p:spPr bwMode="auto">
                <a:xfrm rot="5400000">
                  <a:off x="5709314" y="2790325"/>
                  <a:ext cx="286603" cy="0"/>
                </a:xfrm>
                <a:prstGeom prst="line">
                  <a:avLst/>
                </a:prstGeom>
                <a:grpFill/>
                <a:ln w="2857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grpSp>
          <p:pic>
            <p:nvPicPr>
              <p:cNvPr id="64" name="図 63">
                <a:extLst>
                  <a:ext uri="{FF2B5EF4-FFF2-40B4-BE49-F238E27FC236}">
                    <a16:creationId xmlns:a16="http://schemas.microsoft.com/office/drawing/2014/main" id="{C62FB401-87CA-4AD6-A0B4-68E8CE8526A9}"/>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59709" y="2690092"/>
                <a:ext cx="282165" cy="380897"/>
              </a:xfrm>
              <a:prstGeom prst="rect">
                <a:avLst/>
              </a:prstGeom>
              <a:grpFill/>
            </p:spPr>
          </p:pic>
        </p:grpSp>
        <p:sp>
          <p:nvSpPr>
            <p:cNvPr id="60" name="正方形/長方形 59">
              <a:extLst>
                <a:ext uri="{FF2B5EF4-FFF2-40B4-BE49-F238E27FC236}">
                  <a16:creationId xmlns:a16="http://schemas.microsoft.com/office/drawing/2014/main" id="{59B819D9-6EA3-41E4-BE8D-CF916925A805}"/>
                </a:ext>
              </a:extLst>
            </p:cNvPr>
            <p:cNvSpPr/>
            <p:nvPr/>
          </p:nvSpPr>
          <p:spPr>
            <a:xfrm>
              <a:off x="9698608" y="2609129"/>
              <a:ext cx="540716" cy="207107"/>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病院</a:t>
              </a:r>
            </a:p>
          </p:txBody>
        </p:sp>
      </p:grpSp>
      <p:grpSp>
        <p:nvGrpSpPr>
          <p:cNvPr id="69" name="グループ化 68">
            <a:extLst>
              <a:ext uri="{FF2B5EF4-FFF2-40B4-BE49-F238E27FC236}">
                <a16:creationId xmlns:a16="http://schemas.microsoft.com/office/drawing/2014/main" id="{3263F64B-228F-4D83-8C8B-B236ED5AC7EB}"/>
              </a:ext>
            </a:extLst>
          </p:cNvPr>
          <p:cNvGrpSpPr/>
          <p:nvPr/>
        </p:nvGrpSpPr>
        <p:grpSpPr>
          <a:xfrm>
            <a:off x="2487692" y="5852944"/>
            <a:ext cx="6967886" cy="778788"/>
            <a:chOff x="2074459" y="4394353"/>
            <a:chExt cx="7217073" cy="609472"/>
          </a:xfrm>
        </p:grpSpPr>
        <p:sp>
          <p:nvSpPr>
            <p:cNvPr id="70" name="正方形/長方形 69">
              <a:extLst>
                <a:ext uri="{FF2B5EF4-FFF2-40B4-BE49-F238E27FC236}">
                  <a16:creationId xmlns:a16="http://schemas.microsoft.com/office/drawing/2014/main" id="{5BB8929C-3F67-48F5-8D7E-190BDFB11ABD}"/>
                </a:ext>
              </a:extLst>
            </p:cNvPr>
            <p:cNvSpPr/>
            <p:nvPr/>
          </p:nvSpPr>
          <p:spPr>
            <a:xfrm>
              <a:off x="2085512" y="4394353"/>
              <a:ext cx="7206020" cy="280976"/>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・統合失調症、うつ病・躁うつ病、児童・思春期精神疾患、アルコール依存症、薬物依存症、ギャンブル等依存症、</a:t>
              </a:r>
              <a:r>
                <a:rPr lang="en-US" altLang="ja-JP" sz="1000" dirty="0">
                  <a:solidFill>
                    <a:srgbClr val="000000"/>
                  </a:solidFill>
                  <a:latin typeface="Meiryo" charset="-128"/>
                  <a:ea typeface="Meiryo" charset="-128"/>
                  <a:cs typeface="Meiryo" charset="-128"/>
                </a:rPr>
                <a:t>PTSD</a:t>
              </a:r>
              <a:br>
                <a:rPr lang="en-US" altLang="ja-JP" sz="1000" dirty="0">
                  <a:solidFill>
                    <a:srgbClr val="000000"/>
                  </a:solidFill>
                  <a:latin typeface="Meiryo" charset="-128"/>
                  <a:ea typeface="Meiryo" charset="-128"/>
                  <a:cs typeface="Meiryo" charset="-128"/>
                </a:rPr>
              </a:br>
              <a:r>
                <a:rPr lang="ja-JP" altLang="en-US" sz="1000" dirty="0">
                  <a:solidFill>
                    <a:srgbClr val="000000"/>
                  </a:solidFill>
                  <a:latin typeface="Meiryo" charset="-128"/>
                  <a:ea typeface="Meiryo" charset="-128"/>
                  <a:cs typeface="Meiryo" charset="-128"/>
                </a:rPr>
                <a:t>⇒通常これらの疾患は、精神療法の診療報酬が算定されるため、精神療法算定患者を抽出。</a:t>
              </a:r>
            </a:p>
          </p:txBody>
        </p:sp>
        <p:sp>
          <p:nvSpPr>
            <p:cNvPr id="71" name="正方形/長方形 70">
              <a:extLst>
                <a:ext uri="{FF2B5EF4-FFF2-40B4-BE49-F238E27FC236}">
                  <a16:creationId xmlns:a16="http://schemas.microsoft.com/office/drawing/2014/main" id="{C437E054-33EA-4C2A-8BF8-AAAD6FF8776D}"/>
                </a:ext>
              </a:extLst>
            </p:cNvPr>
            <p:cNvSpPr/>
            <p:nvPr/>
          </p:nvSpPr>
          <p:spPr>
            <a:xfrm>
              <a:off x="2074459" y="4722849"/>
              <a:ext cx="7206020" cy="280976"/>
            </a:xfrm>
            <a:prstGeom prst="rect">
              <a:avLst/>
            </a:prstGeom>
            <a:noFill/>
            <a:ln>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base">
                <a:lnSpc>
                  <a:spcPct val="90000"/>
                </a:lnSpc>
                <a:spcBef>
                  <a:spcPct val="20000"/>
                </a:spcBef>
                <a:spcAft>
                  <a:spcPct val="0"/>
                </a:spcAft>
                <a:defRPr/>
              </a:pPr>
              <a:r>
                <a:rPr lang="ja-JP" altLang="en-US" sz="1000" dirty="0">
                  <a:solidFill>
                    <a:srgbClr val="000000"/>
                  </a:solidFill>
                  <a:latin typeface="Meiryo" charset="-128"/>
                  <a:ea typeface="Meiryo" charset="-128"/>
                  <a:cs typeface="Meiryo" charset="-128"/>
                </a:rPr>
                <a:t>・認知症、発達障害、摂食障害、てんかん</a:t>
              </a:r>
              <a:br>
                <a:rPr lang="en-US" altLang="ja-JP" sz="1000" dirty="0">
                  <a:solidFill>
                    <a:srgbClr val="000000"/>
                  </a:solidFill>
                  <a:latin typeface="Meiryo" charset="-128"/>
                  <a:ea typeface="Meiryo" charset="-128"/>
                  <a:cs typeface="Meiryo" charset="-128"/>
                </a:rPr>
              </a:br>
              <a:r>
                <a:rPr lang="ja-JP" altLang="en-US" sz="1000" dirty="0">
                  <a:solidFill>
                    <a:srgbClr val="000000"/>
                  </a:solidFill>
                  <a:latin typeface="Meiryo" charset="-128"/>
                  <a:ea typeface="Meiryo" charset="-128"/>
                  <a:cs typeface="Meiryo" charset="-128"/>
                </a:rPr>
                <a:t>⇒精神療法を伴わない精神科診療もあるため、またこれら疾患は精神科以外での診療もあるため、初診・再診・外来診療料による抽出も併記。他疾患での受診もカウントされるため、実際よりも数値が多い可能性がある。</a:t>
              </a:r>
            </a:p>
          </p:txBody>
        </p:sp>
      </p:grpSp>
    </p:spTree>
    <p:extLst>
      <p:ext uri="{BB962C8B-B14F-4D97-AF65-F5344CB8AC3E}">
        <p14:creationId xmlns:p14="http://schemas.microsoft.com/office/powerpoint/2010/main" val="3891794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983036" y="2115239"/>
            <a:ext cx="1368778" cy="448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a:off x="2548087" y="2690796"/>
            <a:ext cx="6001371" cy="821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2848921" y="3063570"/>
            <a:ext cx="2909756" cy="5054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2247254" y="3379481"/>
            <a:ext cx="2007255" cy="568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450588" y="3809118"/>
            <a:ext cx="3511422" cy="252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563677" y="3809118"/>
            <a:ext cx="1558289" cy="126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5153610" y="3436344"/>
            <a:ext cx="27109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2898210" y="4266797"/>
            <a:ext cx="110475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2115239" y="4692363"/>
            <a:ext cx="7149947" cy="5233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2197577" y="1717713"/>
            <a:ext cx="98965" cy="34372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8846731" y="1689281"/>
            <a:ext cx="98965" cy="3437262"/>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矢印: 左右 27"/>
          <p:cNvSpPr/>
          <p:nvPr/>
        </p:nvSpPr>
        <p:spPr>
          <a:xfrm>
            <a:off x="2197577" y="1553378"/>
            <a:ext cx="6649154" cy="363557"/>
          </a:xfrm>
          <a:prstGeom prst="leftRightArrow">
            <a:avLst>
              <a:gd name="adj1" fmla="val 50000"/>
              <a:gd name="adj2" fmla="val 1742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3250881" y="1277957"/>
            <a:ext cx="1321119" cy="369332"/>
          </a:xfrm>
          <a:prstGeom prst="rect">
            <a:avLst/>
          </a:prstGeom>
          <a:noFill/>
        </p:spPr>
        <p:txBody>
          <a:bodyPr wrap="square" rtlCol="0">
            <a:spAutoFit/>
          </a:bodyPr>
          <a:lstStyle/>
          <a:p>
            <a:r>
              <a:rPr kumimoji="1" lang="en-US" altLang="ja-JP" dirty="0"/>
              <a:t>1</a:t>
            </a:r>
            <a:r>
              <a:rPr kumimoji="1" lang="ja-JP" altLang="en-US" dirty="0"/>
              <a:t>年間</a:t>
            </a:r>
          </a:p>
        </p:txBody>
      </p:sp>
      <p:sp>
        <p:nvSpPr>
          <p:cNvPr id="30" name="平行四辺形 29"/>
          <p:cNvSpPr/>
          <p:nvPr/>
        </p:nvSpPr>
        <p:spPr>
          <a:xfrm rot="20055011">
            <a:off x="3733399" y="1024385"/>
            <a:ext cx="3577511" cy="4459173"/>
          </a:xfrm>
          <a:prstGeom prst="parallelogram">
            <a:avLst>
              <a:gd name="adj" fmla="val 59286"/>
            </a:avLst>
          </a:prstGeom>
          <a:solidFill>
            <a:srgbClr val="99CCFF">
              <a:alpha val="47843"/>
            </a:srgbClr>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kumimoji="1" lang="ja-JP" altLang="en-US"/>
          </a:p>
        </p:txBody>
      </p:sp>
      <p:sp>
        <p:nvSpPr>
          <p:cNvPr id="31" name="楕円 30"/>
          <p:cNvSpPr/>
          <p:nvPr/>
        </p:nvSpPr>
        <p:spPr>
          <a:xfrm>
            <a:off x="5456053" y="2611936"/>
            <a:ext cx="151533" cy="2590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楕円 31"/>
          <p:cNvSpPr/>
          <p:nvPr/>
        </p:nvSpPr>
        <p:spPr>
          <a:xfrm>
            <a:off x="5476249" y="2984675"/>
            <a:ext cx="151533" cy="2590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p:cNvSpPr/>
          <p:nvPr/>
        </p:nvSpPr>
        <p:spPr>
          <a:xfrm>
            <a:off x="5465232" y="3326203"/>
            <a:ext cx="151533" cy="2590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p:cNvSpPr/>
          <p:nvPr/>
        </p:nvSpPr>
        <p:spPr>
          <a:xfrm>
            <a:off x="5465232" y="3722804"/>
            <a:ext cx="151533" cy="2590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楕円 34"/>
          <p:cNvSpPr/>
          <p:nvPr/>
        </p:nvSpPr>
        <p:spPr>
          <a:xfrm>
            <a:off x="5465232" y="4615172"/>
            <a:ext cx="151533" cy="2590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コネクタ 36"/>
          <p:cNvCxnSpPr>
            <a:stCxn id="30" idx="3"/>
            <a:endCxn id="30" idx="1"/>
          </p:cNvCxnSpPr>
          <p:nvPr/>
        </p:nvCxnSpPr>
        <p:spPr>
          <a:xfrm flipH="1" flipV="1">
            <a:off x="5508703" y="785066"/>
            <a:ext cx="26903" cy="493781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a:off x="3250881" y="2393304"/>
            <a:ext cx="1104755"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6200871" y="5631064"/>
            <a:ext cx="2645860" cy="646331"/>
          </a:xfrm>
          <a:prstGeom prst="rect">
            <a:avLst/>
          </a:prstGeom>
          <a:noFill/>
        </p:spPr>
        <p:txBody>
          <a:bodyPr wrap="square" rtlCol="0">
            <a:spAutoFit/>
          </a:bodyPr>
          <a:lstStyle/>
          <a:p>
            <a:r>
              <a:rPr kumimoji="1" lang="ja-JP" altLang="en-US" dirty="0"/>
              <a:t>ある日時点の患者数</a:t>
            </a:r>
          </a:p>
          <a:p>
            <a:r>
              <a:rPr lang="en-US" altLang="ja-JP" dirty="0"/>
              <a:t>=5</a:t>
            </a:r>
            <a:r>
              <a:rPr lang="ja-JP" altLang="en-US" dirty="0"/>
              <a:t>人</a:t>
            </a:r>
            <a:endParaRPr kumimoji="1" lang="ja-JP" altLang="en-US" dirty="0"/>
          </a:p>
        </p:txBody>
      </p:sp>
      <p:sp>
        <p:nvSpPr>
          <p:cNvPr id="46" name="テキスト ボックス 45"/>
          <p:cNvSpPr txBox="1"/>
          <p:nvPr/>
        </p:nvSpPr>
        <p:spPr>
          <a:xfrm>
            <a:off x="9151125" y="2576862"/>
            <a:ext cx="2982808" cy="1354217"/>
          </a:xfrm>
          <a:prstGeom prst="rect">
            <a:avLst/>
          </a:prstGeom>
          <a:noFill/>
        </p:spPr>
        <p:txBody>
          <a:bodyPr wrap="square" rtlCol="0">
            <a:spAutoFit/>
          </a:bodyPr>
          <a:lstStyle/>
          <a:p>
            <a:r>
              <a:rPr kumimoji="1" lang="en-US" altLang="ja-JP" sz="1600" dirty="0"/>
              <a:t>1</a:t>
            </a:r>
            <a:r>
              <a:rPr kumimoji="1" lang="ja-JP" altLang="en-US" sz="1600" dirty="0"/>
              <a:t>年間の延べ患者数</a:t>
            </a:r>
          </a:p>
          <a:p>
            <a:r>
              <a:rPr lang="en-US" altLang="ja-JP" sz="1600" dirty="0"/>
              <a:t>=10</a:t>
            </a:r>
            <a:r>
              <a:rPr lang="ja-JP" altLang="en-US" sz="1600" dirty="0"/>
              <a:t>人</a:t>
            </a:r>
            <a:endParaRPr lang="en-US" altLang="ja-JP" sz="1600" dirty="0"/>
          </a:p>
          <a:p>
            <a:r>
              <a:rPr lang="en-US" altLang="ja-JP" sz="1600" dirty="0"/>
              <a:t>(</a:t>
            </a:r>
            <a:r>
              <a:rPr lang="ja-JP" altLang="en-US" sz="1600" dirty="0"/>
              <a:t>再入院している人がいても、入院が生じた人をカウント</a:t>
            </a:r>
            <a:r>
              <a:rPr lang="en-US" altLang="ja-JP" sz="1600" dirty="0"/>
              <a:t>)</a:t>
            </a:r>
            <a:endParaRPr lang="ja-JP" altLang="en-US" sz="1600" dirty="0"/>
          </a:p>
          <a:p>
            <a:endParaRPr kumimoji="1" lang="ja-JP" altLang="en-US" dirty="0"/>
          </a:p>
        </p:txBody>
      </p:sp>
      <p:sp>
        <p:nvSpPr>
          <p:cNvPr id="47" name="テキスト ボックス 46"/>
          <p:cNvSpPr txBox="1"/>
          <p:nvPr/>
        </p:nvSpPr>
        <p:spPr>
          <a:xfrm>
            <a:off x="1102322" y="806046"/>
            <a:ext cx="2423711" cy="646331"/>
          </a:xfrm>
          <a:prstGeom prst="rect">
            <a:avLst/>
          </a:prstGeom>
          <a:noFill/>
        </p:spPr>
        <p:txBody>
          <a:bodyPr wrap="square" rtlCol="0">
            <a:spAutoFit/>
          </a:bodyPr>
          <a:lstStyle/>
          <a:p>
            <a:r>
              <a:rPr kumimoji="1" lang="en-US" altLang="ja-JP" dirty="0"/>
              <a:t>1</a:t>
            </a:r>
            <a:r>
              <a:rPr kumimoji="1" lang="ja-JP" altLang="en-US" dirty="0"/>
              <a:t>年間の実患者数</a:t>
            </a:r>
          </a:p>
          <a:p>
            <a:r>
              <a:rPr lang="en-US" altLang="ja-JP" dirty="0"/>
              <a:t>=</a:t>
            </a:r>
            <a:r>
              <a:rPr lang="en-US" altLang="ja-JP" b="1" u="sng" dirty="0">
                <a:solidFill>
                  <a:srgbClr val="FF0000"/>
                </a:solidFill>
              </a:rPr>
              <a:t>8</a:t>
            </a:r>
            <a:r>
              <a:rPr lang="ja-JP" altLang="en-US" b="1" u="sng" dirty="0">
                <a:solidFill>
                  <a:srgbClr val="FF0000"/>
                </a:solidFill>
              </a:rPr>
              <a:t>人</a:t>
            </a:r>
          </a:p>
        </p:txBody>
      </p:sp>
      <p:cxnSp>
        <p:nvCxnSpPr>
          <p:cNvPr id="49" name="直線矢印コネクタ 48"/>
          <p:cNvCxnSpPr>
            <a:stCxn id="45" idx="1"/>
            <a:endCxn id="30" idx="3"/>
          </p:cNvCxnSpPr>
          <p:nvPr/>
        </p:nvCxnSpPr>
        <p:spPr>
          <a:xfrm flipH="1" flipV="1">
            <a:off x="5535606" y="5722877"/>
            <a:ext cx="665265" cy="231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1212352" y="1976739"/>
            <a:ext cx="840617" cy="2677656"/>
          </a:xfrm>
          <a:prstGeom prst="rect">
            <a:avLst/>
          </a:prstGeom>
          <a:noFill/>
        </p:spPr>
        <p:txBody>
          <a:bodyPr wrap="square" rtlCol="0">
            <a:spAutoFit/>
          </a:bodyPr>
          <a:lstStyle/>
          <a:p>
            <a:r>
              <a:rPr kumimoji="1" lang="ja-JP" altLang="en-US" sz="1200" dirty="0"/>
              <a:t>○田さん</a:t>
            </a:r>
          </a:p>
          <a:p>
            <a:endParaRPr lang="ja-JP" altLang="en-US" sz="1200" dirty="0"/>
          </a:p>
          <a:p>
            <a:r>
              <a:rPr kumimoji="1" lang="ja-JP" altLang="en-US" sz="1200" dirty="0"/>
              <a:t>△内さん</a:t>
            </a:r>
          </a:p>
          <a:p>
            <a:r>
              <a:rPr lang="ja-JP" altLang="en-US" sz="1200" dirty="0"/>
              <a:t>伊○さん</a:t>
            </a:r>
          </a:p>
          <a:p>
            <a:endParaRPr kumimoji="1" lang="ja-JP" altLang="en-US" sz="1200" dirty="0"/>
          </a:p>
          <a:p>
            <a:r>
              <a:rPr lang="ja-JP" altLang="en-US" sz="1200" dirty="0"/>
              <a:t>林</a:t>
            </a:r>
            <a:r>
              <a:rPr lang="en-US" altLang="ja-JP" sz="1200" dirty="0"/>
              <a:t>×</a:t>
            </a:r>
            <a:r>
              <a:rPr lang="ja-JP" altLang="en-US" sz="1200" dirty="0"/>
              <a:t>さん</a:t>
            </a:r>
          </a:p>
          <a:p>
            <a:endParaRPr kumimoji="1" lang="ja-JP" altLang="en-US" sz="1200" dirty="0"/>
          </a:p>
          <a:p>
            <a:r>
              <a:rPr lang="en-US" altLang="ja-JP" sz="1200" dirty="0"/>
              <a:t>J</a:t>
            </a:r>
            <a:r>
              <a:rPr lang="ja-JP" altLang="en-US" sz="1200" dirty="0"/>
              <a:t>島さん</a:t>
            </a:r>
          </a:p>
          <a:p>
            <a:endParaRPr kumimoji="1" lang="ja-JP" altLang="en-US" sz="1200" dirty="0"/>
          </a:p>
          <a:p>
            <a:r>
              <a:rPr lang="ja-JP" altLang="en-US" sz="1200" dirty="0"/>
              <a:t>木</a:t>
            </a:r>
            <a:r>
              <a:rPr lang="en-US" altLang="ja-JP" sz="1200" dirty="0"/>
              <a:t>S</a:t>
            </a:r>
            <a:r>
              <a:rPr lang="ja-JP" altLang="en-US" sz="1200" dirty="0"/>
              <a:t>さん</a:t>
            </a:r>
          </a:p>
          <a:p>
            <a:endParaRPr kumimoji="1" lang="ja-JP" altLang="en-US" sz="1200" dirty="0"/>
          </a:p>
          <a:p>
            <a:r>
              <a:rPr lang="ja-JP" altLang="en-US" sz="1200" dirty="0"/>
              <a:t>寺</a:t>
            </a:r>
            <a:r>
              <a:rPr lang="en-US" altLang="ja-JP" sz="1200" dirty="0"/>
              <a:t>H</a:t>
            </a:r>
            <a:r>
              <a:rPr lang="ja-JP" altLang="en-US" sz="1200" dirty="0"/>
              <a:t>さん</a:t>
            </a:r>
          </a:p>
          <a:p>
            <a:endParaRPr kumimoji="1" lang="ja-JP" altLang="en-US" sz="1200" dirty="0"/>
          </a:p>
          <a:p>
            <a:r>
              <a:rPr kumimoji="1" lang="en-US" altLang="ja-JP" sz="1200" dirty="0"/>
              <a:t>U</a:t>
            </a:r>
            <a:r>
              <a:rPr kumimoji="1" lang="ja-JP" altLang="en-US" sz="1200" dirty="0"/>
              <a:t>木さん</a:t>
            </a:r>
          </a:p>
        </p:txBody>
      </p:sp>
      <p:sp>
        <p:nvSpPr>
          <p:cNvPr id="2" name="スライド番号プレースホルダー 1">
            <a:extLst>
              <a:ext uri="{FF2B5EF4-FFF2-40B4-BE49-F238E27FC236}">
                <a16:creationId xmlns:a16="http://schemas.microsoft.com/office/drawing/2014/main" id="{B2325E0C-49E7-4487-A4BF-4EACFEC5F22D}"/>
              </a:ext>
            </a:extLst>
          </p:cNvPr>
          <p:cNvSpPr>
            <a:spLocks noGrp="1"/>
          </p:cNvSpPr>
          <p:nvPr>
            <p:ph type="sldNum" sz="quarter" idx="12"/>
          </p:nvPr>
        </p:nvSpPr>
        <p:spPr/>
        <p:txBody>
          <a:bodyPr/>
          <a:lstStyle/>
          <a:p>
            <a:fld id="{080281C5-67FA-4969-9DBC-AD74F70BFDAA}" type="slidenum">
              <a:rPr kumimoji="1" lang="ja-JP" altLang="en-US" smtClean="0"/>
              <a:t>8</a:t>
            </a:fld>
            <a:endParaRPr kumimoji="1" lang="ja-JP" altLang="en-US"/>
          </a:p>
        </p:txBody>
      </p:sp>
      <p:sp>
        <p:nvSpPr>
          <p:cNvPr id="38" name="タイトル 1">
            <a:extLst>
              <a:ext uri="{FF2B5EF4-FFF2-40B4-BE49-F238E27FC236}">
                <a16:creationId xmlns:a16="http://schemas.microsoft.com/office/drawing/2014/main" id="{A08A4E33-50D8-4100-9C07-E4964AA76E61}"/>
              </a:ext>
            </a:extLst>
          </p:cNvPr>
          <p:cNvSpPr txBox="1">
            <a:spLocks/>
          </p:cNvSpPr>
          <p:nvPr/>
        </p:nvSpPr>
        <p:spPr bwMode="auto">
          <a:xfrm>
            <a:off x="304800" y="166319"/>
            <a:ext cx="11582400" cy="50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kumimoji="1" sz="2000" kern="1200">
                <a:solidFill>
                  <a:schemeClr val="hlink"/>
                </a:solidFill>
                <a:latin typeface="Meiryo" charset="-128"/>
                <a:ea typeface="Meiryo" charset="-128"/>
                <a:cs typeface="Meiryo" charset="-128"/>
              </a:defRPr>
            </a:lvl1pPr>
            <a:lvl2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2pPr>
            <a:lvl3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3pPr>
            <a:lvl4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4pPr>
            <a:lvl5pPr algn="l" rtl="0" eaLnBrk="0" fontAlgn="base" hangingPunct="0">
              <a:lnSpc>
                <a:spcPct val="90000"/>
              </a:lnSpc>
              <a:spcBef>
                <a:spcPct val="0"/>
              </a:spcBef>
              <a:spcAft>
                <a:spcPct val="0"/>
              </a:spcAft>
              <a:defRPr kumimoji="1" sz="2200">
                <a:solidFill>
                  <a:schemeClr val="hlink"/>
                </a:solidFill>
                <a:latin typeface="Meiryo" charset="-128"/>
                <a:ea typeface="Meiryo" charset="-128"/>
                <a:cs typeface="Meiryo" charset="-128"/>
              </a:defRPr>
            </a:lvl5pPr>
            <a:lvl6pPr marL="4572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6pPr>
            <a:lvl7pPr marL="9144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7pPr>
            <a:lvl8pPr marL="13716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8pPr>
            <a:lvl9pPr marL="1828800" algn="l" rtl="0" fontAlgn="base">
              <a:lnSpc>
                <a:spcPct val="90000"/>
              </a:lnSpc>
              <a:spcBef>
                <a:spcPct val="0"/>
              </a:spcBef>
              <a:spcAft>
                <a:spcPct val="0"/>
              </a:spcAft>
              <a:defRPr kumimoji="1" sz="2200">
                <a:solidFill>
                  <a:schemeClr val="hlink"/>
                </a:solidFill>
                <a:latin typeface="Arial" panose="020B0604020202020204" pitchFamily="34" charset="0"/>
                <a:ea typeface="ＭＳ Ｐゴシック" panose="020B0600070205080204" pitchFamily="50" charset="-128"/>
              </a:defRPr>
            </a:lvl9pPr>
          </a:lstStyle>
          <a:p>
            <a:pPr lvl="0"/>
            <a:r>
              <a:rPr kumimoji="1" lang="en-US" altLang="ja-JP" sz="2000" b="0" i="0" u="none" strike="noStrike" kern="1200" cap="none" spc="0" normalizeH="0" baseline="0" noProof="0" dirty="0">
                <a:ln>
                  <a:noFill/>
                </a:ln>
                <a:solidFill>
                  <a:srgbClr val="7889FB"/>
                </a:solidFill>
                <a:effectLst/>
                <a:uLnTx/>
                <a:uFillTx/>
                <a:latin typeface="Meiryo" charset="-128"/>
                <a:ea typeface="Meiryo" charset="-128"/>
              </a:rPr>
              <a:t>NDB</a:t>
            </a:r>
            <a:r>
              <a:rPr lang="ja-JP" altLang="en-US" dirty="0">
                <a:solidFill>
                  <a:srgbClr val="7889FB"/>
                </a:solidFill>
              </a:rPr>
              <a:t>の患者数カウントの考え方</a:t>
            </a:r>
            <a:endParaRPr kumimoji="1" lang="ja-JP" altLang="en-US" sz="2000" b="0" i="0" u="none" strike="noStrike" kern="1200" cap="none" spc="0" normalizeH="0" baseline="0" noProof="0" dirty="0">
              <a:ln>
                <a:noFill/>
              </a:ln>
              <a:solidFill>
                <a:srgbClr val="7889FB"/>
              </a:solidFill>
              <a:effectLst/>
              <a:uLnTx/>
              <a:uFillTx/>
              <a:latin typeface="Meiryo" charset="-128"/>
              <a:ea typeface="Meiryo" charset="-128"/>
            </a:endParaRPr>
          </a:p>
        </p:txBody>
      </p:sp>
    </p:spTree>
    <p:extLst>
      <p:ext uri="{BB962C8B-B14F-4D97-AF65-F5344CB8AC3E}">
        <p14:creationId xmlns:p14="http://schemas.microsoft.com/office/powerpoint/2010/main" val="413647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0A1D0B0-28A3-4636-AB71-0740844FEBAE}"/>
              </a:ext>
            </a:extLst>
          </p:cNvPr>
          <p:cNvSpPr txBox="1"/>
          <p:nvPr/>
        </p:nvSpPr>
        <p:spPr>
          <a:xfrm>
            <a:off x="395214" y="674386"/>
            <a:ext cx="9616095" cy="2585323"/>
          </a:xfrm>
          <a:prstGeom prst="rect">
            <a:avLst/>
          </a:prstGeom>
          <a:noFill/>
        </p:spPr>
        <p:txBody>
          <a:bodyPr wrap="square" rtlCol="0">
            <a:spAutoFit/>
          </a:bodyPr>
          <a:lstStyle/>
          <a:p>
            <a:r>
              <a:rPr kumimoji="1" lang="ja-JP" altLang="en-US" dirty="0"/>
              <a:t>●全国の家庭のお父さんの、ある日</a:t>
            </a:r>
            <a:r>
              <a:rPr kumimoji="1" lang="en-US" altLang="ja-JP" dirty="0"/>
              <a:t>1</a:t>
            </a:r>
            <a:r>
              <a:rPr kumimoji="1" lang="ja-JP" altLang="en-US" dirty="0"/>
              <a:t>日の飲酒量をを知りたい場合</a:t>
            </a:r>
            <a:endParaRPr kumimoji="1" lang="en-US" altLang="ja-JP" dirty="0"/>
          </a:p>
          <a:p>
            <a:r>
              <a:rPr kumimoji="1" lang="ja-JP" altLang="en-US" dirty="0"/>
              <a:t>⇒すべての家庭で「お酒を飲んだ瞬間」をカウントする</a:t>
            </a:r>
            <a:r>
              <a:rPr lang="ja-JP" altLang="en-US" dirty="0"/>
              <a:t>（</a:t>
            </a:r>
            <a:r>
              <a:rPr lang="ja-JP" altLang="en-US" dirty="0">
                <a:solidFill>
                  <a:srgbClr val="00B0F0"/>
                </a:solidFill>
              </a:rPr>
              <a:t>確実に</a:t>
            </a:r>
            <a:r>
              <a:rPr lang="en-US" altLang="ja-JP" dirty="0">
                <a:solidFill>
                  <a:srgbClr val="00B0F0"/>
                </a:solidFill>
              </a:rPr>
              <a:t>1</a:t>
            </a:r>
            <a:r>
              <a:rPr lang="ja-JP" altLang="en-US" dirty="0">
                <a:solidFill>
                  <a:srgbClr val="00B0F0"/>
                </a:solidFill>
              </a:rPr>
              <a:t>日の状況はわかる）</a:t>
            </a:r>
            <a:endParaRPr kumimoji="1" lang="en-US" altLang="ja-JP" dirty="0">
              <a:solidFill>
                <a:srgbClr val="00B0F0"/>
              </a:solidFill>
            </a:endParaRPr>
          </a:p>
          <a:p>
            <a:endParaRPr kumimoji="1" lang="en-US" altLang="ja-JP" dirty="0"/>
          </a:p>
          <a:p>
            <a:r>
              <a:rPr lang="ja-JP" altLang="en-US" dirty="0"/>
              <a:t>・しかし、他の日の状況はわからない</a:t>
            </a:r>
            <a:endParaRPr lang="en-US" altLang="ja-JP" dirty="0"/>
          </a:p>
          <a:p>
            <a:r>
              <a:rPr lang="ja-JP" altLang="en-US" dirty="0"/>
              <a:t>・日によって状況にばらつきがある</a:t>
            </a:r>
            <a:endParaRPr lang="en-US" altLang="ja-JP" dirty="0"/>
          </a:p>
          <a:p>
            <a:endParaRPr lang="en-US" altLang="ja-JP" dirty="0"/>
          </a:p>
          <a:p>
            <a:r>
              <a:rPr kumimoji="1" lang="ja-JP" altLang="en-US" dirty="0"/>
              <a:t>⇒仮に、全国の「お父さん」の「</a:t>
            </a:r>
            <a:r>
              <a:rPr kumimoji="1" lang="en-US" altLang="ja-JP" dirty="0"/>
              <a:t>1</a:t>
            </a:r>
            <a:r>
              <a:rPr kumimoji="1" lang="ja-JP" altLang="en-US" dirty="0"/>
              <a:t>か月</a:t>
            </a:r>
            <a:r>
              <a:rPr lang="ja-JP" altLang="en-US" dirty="0"/>
              <a:t>の飲酒量</a:t>
            </a:r>
            <a:r>
              <a:rPr kumimoji="1" lang="ja-JP" altLang="en-US" dirty="0"/>
              <a:t>」を知りたいと思った時</a:t>
            </a:r>
            <a:endParaRPr kumimoji="1" lang="en-US" altLang="ja-JP" dirty="0"/>
          </a:p>
          <a:p>
            <a:r>
              <a:rPr lang="en-US" altLang="ja-JP" dirty="0"/>
              <a:t>1</a:t>
            </a:r>
            <a:r>
              <a:rPr lang="ja-JP" altLang="en-US" dirty="0"/>
              <a:t>．ある</a:t>
            </a:r>
            <a:r>
              <a:rPr lang="en-US" altLang="ja-JP" dirty="0"/>
              <a:t>1</a:t>
            </a:r>
            <a:r>
              <a:rPr lang="ja-JP" altLang="en-US" dirty="0"/>
              <a:t>日の、全家庭のお父さんが飲酒をした量をカウントする</a:t>
            </a:r>
            <a:endParaRPr lang="en-US" altLang="ja-JP" dirty="0"/>
          </a:p>
          <a:p>
            <a:r>
              <a:rPr kumimoji="1" lang="en-US" altLang="ja-JP" dirty="0"/>
              <a:t>2</a:t>
            </a:r>
            <a:r>
              <a:rPr kumimoji="1" lang="ja-JP" altLang="en-US" dirty="0"/>
              <a:t>．それを</a:t>
            </a:r>
            <a:r>
              <a:rPr kumimoji="1" lang="en-US" altLang="ja-JP" dirty="0"/>
              <a:t>30</a:t>
            </a:r>
            <a:r>
              <a:rPr kumimoji="1" lang="ja-JP" altLang="en-US" dirty="0"/>
              <a:t>倍して、</a:t>
            </a:r>
            <a:r>
              <a:rPr kumimoji="1" lang="en-US" altLang="ja-JP" dirty="0"/>
              <a:t>1</a:t>
            </a:r>
            <a:r>
              <a:rPr kumimoji="1" lang="ja-JP" altLang="en-US" dirty="0"/>
              <a:t>か月分の推定の</a:t>
            </a:r>
            <a:r>
              <a:rPr lang="ja-JP" altLang="en-US" dirty="0"/>
              <a:t>飲酒</a:t>
            </a:r>
            <a:r>
              <a:rPr kumimoji="1" lang="ja-JP" altLang="en-US" dirty="0"/>
              <a:t>量を算出する（</a:t>
            </a:r>
            <a:r>
              <a:rPr kumimoji="1" lang="en-US" altLang="ja-JP" dirty="0"/>
              <a:t>1</a:t>
            </a:r>
            <a:r>
              <a:rPr kumimoji="1" lang="ja-JP" altLang="en-US" dirty="0"/>
              <a:t>日の状況に左右されやすい）</a:t>
            </a:r>
            <a:endParaRPr kumimoji="1" lang="en-US" altLang="ja-JP" dirty="0"/>
          </a:p>
        </p:txBody>
      </p:sp>
      <p:sp>
        <p:nvSpPr>
          <p:cNvPr id="27" name="テキスト ボックス 26">
            <a:extLst>
              <a:ext uri="{FF2B5EF4-FFF2-40B4-BE49-F238E27FC236}">
                <a16:creationId xmlns:a16="http://schemas.microsoft.com/office/drawing/2014/main" id="{498189ED-E3F3-45B8-9160-28F81EB49EF8}"/>
              </a:ext>
            </a:extLst>
          </p:cNvPr>
          <p:cNvSpPr txBox="1"/>
          <p:nvPr/>
        </p:nvSpPr>
        <p:spPr>
          <a:xfrm>
            <a:off x="92619" y="175789"/>
            <a:ext cx="3269706" cy="461665"/>
          </a:xfrm>
          <a:prstGeom prst="rect">
            <a:avLst/>
          </a:prstGeom>
          <a:noFill/>
        </p:spPr>
        <p:txBody>
          <a:bodyPr wrap="square" rtlCol="0">
            <a:spAutoFit/>
          </a:bodyPr>
          <a:lstStyle/>
          <a:p>
            <a:r>
              <a:rPr kumimoji="1" lang="en-US" altLang="ja-JP" sz="2400" b="1" u="sng" dirty="0">
                <a:solidFill>
                  <a:srgbClr val="00B0F0"/>
                </a:solidFill>
              </a:rPr>
              <a:t>630</a:t>
            </a:r>
            <a:r>
              <a:rPr kumimoji="1" lang="ja-JP" altLang="en-US" sz="2400" b="1" u="sng" dirty="0">
                <a:solidFill>
                  <a:srgbClr val="00B0F0"/>
                </a:solidFill>
              </a:rPr>
              <a:t>調査データの特性</a:t>
            </a:r>
          </a:p>
        </p:txBody>
      </p:sp>
      <p:sp>
        <p:nvSpPr>
          <p:cNvPr id="2" name="スライド番号プレースホルダー 1">
            <a:extLst>
              <a:ext uri="{FF2B5EF4-FFF2-40B4-BE49-F238E27FC236}">
                <a16:creationId xmlns:a16="http://schemas.microsoft.com/office/drawing/2014/main" id="{967BB6F2-8252-4185-BDAF-0D5BA0B7FBB4}"/>
              </a:ext>
            </a:extLst>
          </p:cNvPr>
          <p:cNvSpPr>
            <a:spLocks noGrp="1"/>
          </p:cNvSpPr>
          <p:nvPr>
            <p:ph type="sldNum" sz="quarter" idx="12"/>
          </p:nvPr>
        </p:nvSpPr>
        <p:spPr/>
        <p:txBody>
          <a:bodyPr/>
          <a:lstStyle/>
          <a:p>
            <a:fld id="{080281C5-67FA-4969-9DBC-AD74F70BFDAA}" type="slidenum">
              <a:rPr kumimoji="1" lang="ja-JP" altLang="en-US" smtClean="0"/>
              <a:t>9</a:t>
            </a:fld>
            <a:endParaRPr kumimoji="1" lang="ja-JP" altLang="en-US"/>
          </a:p>
        </p:txBody>
      </p:sp>
      <p:grpSp>
        <p:nvGrpSpPr>
          <p:cNvPr id="5" name="グループ化 4">
            <a:extLst>
              <a:ext uri="{FF2B5EF4-FFF2-40B4-BE49-F238E27FC236}">
                <a16:creationId xmlns:a16="http://schemas.microsoft.com/office/drawing/2014/main" id="{B7C19958-3F57-449C-8634-F212E0108A1B}"/>
              </a:ext>
            </a:extLst>
          </p:cNvPr>
          <p:cNvGrpSpPr/>
          <p:nvPr/>
        </p:nvGrpSpPr>
        <p:grpSpPr>
          <a:xfrm>
            <a:off x="570452" y="3797840"/>
            <a:ext cx="10410736" cy="2688366"/>
            <a:chOff x="419451" y="3850549"/>
            <a:chExt cx="10397948" cy="2688366"/>
          </a:xfrm>
        </p:grpSpPr>
        <p:grpSp>
          <p:nvGrpSpPr>
            <p:cNvPr id="3" name="グループ化 2">
              <a:extLst>
                <a:ext uri="{FF2B5EF4-FFF2-40B4-BE49-F238E27FC236}">
                  <a16:creationId xmlns:a16="http://schemas.microsoft.com/office/drawing/2014/main" id="{A4984C12-57CC-43BC-A307-66A16B0CD995}"/>
                </a:ext>
              </a:extLst>
            </p:cNvPr>
            <p:cNvGrpSpPr/>
            <p:nvPr/>
          </p:nvGrpSpPr>
          <p:grpSpPr>
            <a:xfrm>
              <a:off x="419451" y="3850549"/>
              <a:ext cx="10397948" cy="2688366"/>
              <a:chOff x="604155" y="3431298"/>
              <a:chExt cx="10187047" cy="2565115"/>
            </a:xfrm>
          </p:grpSpPr>
          <p:grpSp>
            <p:nvGrpSpPr>
              <p:cNvPr id="50" name="グループ化 49">
                <a:extLst>
                  <a:ext uri="{FF2B5EF4-FFF2-40B4-BE49-F238E27FC236}">
                    <a16:creationId xmlns:a16="http://schemas.microsoft.com/office/drawing/2014/main" id="{26EC49E6-B9E0-4859-AE08-E76596111EAD}"/>
                  </a:ext>
                </a:extLst>
              </p:cNvPr>
              <p:cNvGrpSpPr/>
              <p:nvPr/>
            </p:nvGrpSpPr>
            <p:grpSpPr>
              <a:xfrm>
                <a:off x="604155" y="3431298"/>
                <a:ext cx="10187047" cy="2565115"/>
                <a:chOff x="615693" y="3751264"/>
                <a:chExt cx="9615009" cy="2245146"/>
              </a:xfrm>
            </p:grpSpPr>
            <p:grpSp>
              <p:nvGrpSpPr>
                <p:cNvPr id="48" name="グループ化 47">
                  <a:extLst>
                    <a:ext uri="{FF2B5EF4-FFF2-40B4-BE49-F238E27FC236}">
                      <a16:creationId xmlns:a16="http://schemas.microsoft.com/office/drawing/2014/main" id="{4471A386-E103-49F8-BAC4-2766792016CC}"/>
                    </a:ext>
                  </a:extLst>
                </p:cNvPr>
                <p:cNvGrpSpPr/>
                <p:nvPr/>
              </p:nvGrpSpPr>
              <p:grpSpPr>
                <a:xfrm>
                  <a:off x="615693" y="3751264"/>
                  <a:ext cx="9615009" cy="2245146"/>
                  <a:chOff x="615693" y="3751264"/>
                  <a:chExt cx="9615009" cy="2245146"/>
                </a:xfrm>
              </p:grpSpPr>
              <p:grpSp>
                <p:nvGrpSpPr>
                  <p:cNvPr id="46" name="グループ化 45">
                    <a:extLst>
                      <a:ext uri="{FF2B5EF4-FFF2-40B4-BE49-F238E27FC236}">
                        <a16:creationId xmlns:a16="http://schemas.microsoft.com/office/drawing/2014/main" id="{DD78957E-146D-4CA0-8675-FCDCF7A4C1A3}"/>
                      </a:ext>
                    </a:extLst>
                  </p:cNvPr>
                  <p:cNvGrpSpPr/>
                  <p:nvPr/>
                </p:nvGrpSpPr>
                <p:grpSpPr>
                  <a:xfrm>
                    <a:off x="615693" y="3751264"/>
                    <a:ext cx="9615009" cy="2245146"/>
                    <a:chOff x="644268" y="3986636"/>
                    <a:chExt cx="9615009" cy="2009775"/>
                  </a:xfrm>
                </p:grpSpPr>
                <p:grpSp>
                  <p:nvGrpSpPr>
                    <p:cNvPr id="36" name="グループ化 35">
                      <a:extLst>
                        <a:ext uri="{FF2B5EF4-FFF2-40B4-BE49-F238E27FC236}">
                          <a16:creationId xmlns:a16="http://schemas.microsoft.com/office/drawing/2014/main" id="{D32B3E75-0954-4100-8020-BC78C3CC12E5}"/>
                        </a:ext>
                      </a:extLst>
                    </p:cNvPr>
                    <p:cNvGrpSpPr/>
                    <p:nvPr/>
                  </p:nvGrpSpPr>
                  <p:grpSpPr>
                    <a:xfrm>
                      <a:off x="644268" y="3986636"/>
                      <a:ext cx="9615009" cy="2009775"/>
                      <a:chOff x="653793" y="4672436"/>
                      <a:chExt cx="9615009" cy="2009775"/>
                    </a:xfrm>
                  </p:grpSpPr>
                  <p:grpSp>
                    <p:nvGrpSpPr>
                      <p:cNvPr id="29" name="グループ化 28">
                        <a:extLst>
                          <a:ext uri="{FF2B5EF4-FFF2-40B4-BE49-F238E27FC236}">
                            <a16:creationId xmlns:a16="http://schemas.microsoft.com/office/drawing/2014/main" id="{3327880B-5925-4B6F-A65B-AE7C817C68EE}"/>
                          </a:ext>
                        </a:extLst>
                      </p:cNvPr>
                      <p:cNvGrpSpPr/>
                      <p:nvPr/>
                    </p:nvGrpSpPr>
                    <p:grpSpPr>
                      <a:xfrm>
                        <a:off x="653793" y="4672436"/>
                        <a:ext cx="4282040" cy="2009775"/>
                        <a:chOff x="1120518" y="4522945"/>
                        <a:chExt cx="4282040" cy="2009775"/>
                      </a:xfrm>
                    </p:grpSpPr>
                    <p:pic>
                      <p:nvPicPr>
                        <p:cNvPr id="11" name="図 10">
                          <a:extLst>
                            <a:ext uri="{FF2B5EF4-FFF2-40B4-BE49-F238E27FC236}">
                              <a16:creationId xmlns:a16="http://schemas.microsoft.com/office/drawing/2014/main" id="{C27FA10C-7C9D-45E2-93F2-8E3F0384389D}"/>
                            </a:ext>
                          </a:extLst>
                        </p:cNvPr>
                        <p:cNvPicPr>
                          <a:picLocks noChangeAspect="1"/>
                        </p:cNvPicPr>
                        <p:nvPr/>
                      </p:nvPicPr>
                      <p:blipFill>
                        <a:blip r:embed="rId2"/>
                        <a:stretch>
                          <a:fillRect/>
                        </a:stretch>
                      </p:blipFill>
                      <p:spPr>
                        <a:xfrm>
                          <a:off x="4323721" y="5102593"/>
                          <a:ext cx="744208" cy="780125"/>
                        </a:xfrm>
                        <a:prstGeom prst="rect">
                          <a:avLst/>
                        </a:prstGeom>
                      </p:spPr>
                    </p:pic>
                    <p:sp>
                      <p:nvSpPr>
                        <p:cNvPr id="18" name="正方形/長方形 17">
                          <a:extLst>
                            <a:ext uri="{FF2B5EF4-FFF2-40B4-BE49-F238E27FC236}">
                              <a16:creationId xmlns:a16="http://schemas.microsoft.com/office/drawing/2014/main" id="{6D32CAAD-0972-4E5B-92CC-D7BFDDB0A7F2}"/>
                            </a:ext>
                          </a:extLst>
                        </p:cNvPr>
                        <p:cNvSpPr/>
                        <p:nvPr/>
                      </p:nvSpPr>
                      <p:spPr>
                        <a:xfrm>
                          <a:off x="1120518" y="4522945"/>
                          <a:ext cx="4282040" cy="2009775"/>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矢印: 右 37">
                        <a:extLst>
                          <a:ext uri="{FF2B5EF4-FFF2-40B4-BE49-F238E27FC236}">
                            <a16:creationId xmlns:a16="http://schemas.microsoft.com/office/drawing/2014/main" id="{E07A2C2F-8E76-436E-B727-D350B3FFE53D}"/>
                          </a:ext>
                        </a:extLst>
                      </p:cNvPr>
                      <p:cNvSpPr/>
                      <p:nvPr/>
                    </p:nvSpPr>
                    <p:spPr>
                      <a:xfrm>
                        <a:off x="5111948" y="5395182"/>
                        <a:ext cx="1001099" cy="5642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D4B5A60C-58B3-4121-8AF8-83DFC52E69AE}"/>
                          </a:ext>
                        </a:extLst>
                      </p:cNvPr>
                      <p:cNvSpPr/>
                      <p:nvPr/>
                    </p:nvSpPr>
                    <p:spPr>
                      <a:xfrm>
                        <a:off x="6433921" y="4672436"/>
                        <a:ext cx="3834881" cy="2009775"/>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37" name="図 36">
                      <a:extLst>
                        <a:ext uri="{FF2B5EF4-FFF2-40B4-BE49-F238E27FC236}">
                          <a16:creationId xmlns:a16="http://schemas.microsoft.com/office/drawing/2014/main" id="{A092A6D1-3E93-4804-B4E7-BE3682726787}"/>
                        </a:ext>
                      </a:extLst>
                    </p:cNvPr>
                    <p:cNvPicPr>
                      <a:picLocks noChangeAspect="1"/>
                    </p:cNvPicPr>
                    <p:nvPr/>
                  </p:nvPicPr>
                  <p:blipFill rotWithShape="1">
                    <a:blip r:embed="rId3"/>
                    <a:srcRect t="7760" b="8734"/>
                    <a:stretch/>
                  </p:blipFill>
                  <p:spPr>
                    <a:xfrm>
                      <a:off x="7586956" y="4119335"/>
                      <a:ext cx="1647259" cy="1258495"/>
                    </a:xfrm>
                    <a:prstGeom prst="rect">
                      <a:avLst/>
                    </a:prstGeom>
                  </p:spPr>
                </p:pic>
              </p:grpSp>
              <p:pic>
                <p:nvPicPr>
                  <p:cNvPr id="47" name="図 46">
                    <a:extLst>
                      <a:ext uri="{FF2B5EF4-FFF2-40B4-BE49-F238E27FC236}">
                        <a16:creationId xmlns:a16="http://schemas.microsoft.com/office/drawing/2014/main" id="{C13C4185-5852-47CE-AA80-096CE8470243}"/>
                      </a:ext>
                    </a:extLst>
                  </p:cNvPr>
                  <p:cNvPicPr>
                    <a:picLocks noChangeAspect="1"/>
                  </p:cNvPicPr>
                  <p:nvPr/>
                </p:nvPicPr>
                <p:blipFill>
                  <a:blip r:embed="rId4"/>
                  <a:stretch>
                    <a:fillRect/>
                  </a:stretch>
                </p:blipFill>
                <p:spPr>
                  <a:xfrm>
                    <a:off x="2781299" y="3975553"/>
                    <a:ext cx="942163" cy="867051"/>
                  </a:xfrm>
                  <a:prstGeom prst="rect">
                    <a:avLst/>
                  </a:prstGeom>
                </p:spPr>
              </p:pic>
            </p:grpSp>
            <p:pic>
              <p:nvPicPr>
                <p:cNvPr id="52" name="Picture 2" descr="ãã¯ã¦ãª ãããã¨ããã®ç»åæ¤ç´¢çµæ">
                  <a:extLst>
                    <a:ext uri="{FF2B5EF4-FFF2-40B4-BE49-F238E27FC236}">
                      <a16:creationId xmlns:a16="http://schemas.microsoft.com/office/drawing/2014/main" id="{0A8ED453-B284-4A25-AF5F-A996D6605251}"/>
                    </a:ext>
                  </a:extLst>
                </p:cNvPr>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81974" y="4157285"/>
                  <a:ext cx="800075" cy="1113000"/>
                </a:xfrm>
                <a:prstGeom prst="rect">
                  <a:avLst/>
                </a:prstGeom>
                <a:noFill/>
                <a:extLst>
                  <a:ext uri="{909E8E84-426E-40DD-AFC4-6F175D3DCCD1}">
                    <a14:hiddenFill xmlns:a14="http://schemas.microsoft.com/office/drawing/2010/main">
                      <a:solidFill>
                        <a:srgbClr val="FFFFFF"/>
                      </a:solidFill>
                    </a14:hiddenFill>
                  </a:ext>
                </a:extLst>
              </p:spPr>
            </p:pic>
            <p:sp>
              <p:nvSpPr>
                <p:cNvPr id="49" name="テキスト ボックス 48">
                  <a:extLst>
                    <a:ext uri="{FF2B5EF4-FFF2-40B4-BE49-F238E27FC236}">
                      <a16:creationId xmlns:a16="http://schemas.microsoft.com/office/drawing/2014/main" id="{655479A1-E7F9-4779-91E5-AA3B6939CB9F}"/>
                    </a:ext>
                  </a:extLst>
                </p:cNvPr>
                <p:cNvSpPr txBox="1"/>
                <p:nvPr/>
              </p:nvSpPr>
              <p:spPr>
                <a:xfrm>
                  <a:off x="6701858" y="5550113"/>
                  <a:ext cx="3222806" cy="282738"/>
                </a:xfrm>
                <a:prstGeom prst="rect">
                  <a:avLst/>
                </a:prstGeom>
                <a:noFill/>
              </p:spPr>
              <p:txBody>
                <a:bodyPr wrap="square" rtlCol="0">
                  <a:spAutoFit/>
                </a:bodyPr>
                <a:lstStyle/>
                <a:p>
                  <a:r>
                    <a:rPr kumimoji="1" lang="ja-JP" altLang="en-US" sz="1600" dirty="0"/>
                    <a:t>残りの</a:t>
                  </a:r>
                  <a:r>
                    <a:rPr lang="en-US" altLang="ja-JP" sz="1600" dirty="0"/>
                    <a:t>29</a:t>
                  </a:r>
                  <a:r>
                    <a:rPr kumimoji="1" lang="ja-JP" altLang="en-US" sz="1600" dirty="0"/>
                    <a:t>日は不明（推定をする）</a:t>
                  </a:r>
                </a:p>
              </p:txBody>
            </p:sp>
          </p:grpSp>
          <p:sp>
            <p:nvSpPr>
              <p:cNvPr id="55" name="テキスト ボックス 54">
                <a:extLst>
                  <a:ext uri="{FF2B5EF4-FFF2-40B4-BE49-F238E27FC236}">
                    <a16:creationId xmlns:a16="http://schemas.microsoft.com/office/drawing/2014/main" id="{C7ECBBF8-5106-49D2-96F1-31723A3E2B7F}"/>
                  </a:ext>
                </a:extLst>
              </p:cNvPr>
              <p:cNvSpPr txBox="1"/>
              <p:nvPr/>
            </p:nvSpPr>
            <p:spPr>
              <a:xfrm>
                <a:off x="645249" y="5606814"/>
                <a:ext cx="4454608" cy="323033"/>
              </a:xfrm>
              <a:prstGeom prst="rect">
                <a:avLst/>
              </a:prstGeom>
              <a:noFill/>
              <a:ln w="57150">
                <a:noFill/>
              </a:ln>
            </p:spPr>
            <p:txBody>
              <a:bodyPr wrap="square" rtlCol="0">
                <a:spAutoFit/>
              </a:bodyPr>
              <a:lstStyle/>
              <a:p>
                <a:r>
                  <a:rPr kumimoji="1" lang="ja-JP" altLang="en-US" sz="1600" dirty="0"/>
                  <a:t>全国の家庭の、ある日の飲酒の瞬間をカウント</a:t>
                </a:r>
              </a:p>
            </p:txBody>
          </p:sp>
        </p:grpSp>
        <p:pic>
          <p:nvPicPr>
            <p:cNvPr id="4" name="図 3">
              <a:extLst>
                <a:ext uri="{FF2B5EF4-FFF2-40B4-BE49-F238E27FC236}">
                  <a16:creationId xmlns:a16="http://schemas.microsoft.com/office/drawing/2014/main" id="{02FAB9DF-ADD9-4DC4-B19E-F07E8AA6D70B}"/>
                </a:ext>
              </a:extLst>
            </p:cNvPr>
            <p:cNvPicPr>
              <a:picLocks noChangeAspect="1"/>
            </p:cNvPicPr>
            <p:nvPr/>
          </p:nvPicPr>
          <p:blipFill>
            <a:blip r:embed="rId6"/>
            <a:stretch>
              <a:fillRect/>
            </a:stretch>
          </p:blipFill>
          <p:spPr>
            <a:xfrm>
              <a:off x="1074239" y="4197626"/>
              <a:ext cx="1489559" cy="1836788"/>
            </a:xfrm>
            <a:prstGeom prst="rect">
              <a:avLst/>
            </a:prstGeom>
          </p:spPr>
        </p:pic>
      </p:grpSp>
    </p:spTree>
    <p:extLst>
      <p:ext uri="{BB962C8B-B14F-4D97-AF65-F5344CB8AC3E}">
        <p14:creationId xmlns:p14="http://schemas.microsoft.com/office/powerpoint/2010/main" val="143570763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Calibri Light"/>
        <a:ea typeface="Meiryo UI"/>
        <a:cs typeface=""/>
      </a:majorFont>
      <a:minorFont>
        <a:latin typeface="Calibr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10 September 2009">
  <a:themeElements>
    <a:clrScheme name="10 September 2009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fontScheme name="10 September 200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sz="700" dirty="0">
            <a:latin typeface="Meiryo UI" panose="020B0604030504040204" pitchFamily="50" charset="-128"/>
            <a:ea typeface="Meiryo UI" panose="020B0604030504040204" pitchFamily="50" charset="-128"/>
            <a:cs typeface="Meiryo UI" panose="020B0604030504040204" pitchFamily="50" charset="-128"/>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2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txDef>
      <a:spPr bwMode="auto">
        <a:noFill/>
        <a:ln>
          <a:noFill/>
        </a:ln>
      </a:spPr>
      <a:bodyPr wrap="square" rtlCol="0">
        <a:noAutofit/>
      </a:bodyPr>
      <a:lstStyle>
        <a:defPPr algn="ctr">
          <a:defRPr kumimoji="1" sz="9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raClrScheme>
      <a:clrScheme name="10 September 2009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1.臼田、山之内：191004_精神保健福祉資料と医療の高度化_精神保健指導過程研修</Template>
  <TotalTime>565</TotalTime>
  <Words>1772</Words>
  <Application>Microsoft Office PowerPoint</Application>
  <PresentationFormat>ワイド画面</PresentationFormat>
  <Paragraphs>393</Paragraphs>
  <Slides>46</Slides>
  <Notes>10</Notes>
  <HiddenSlides>0</HiddenSlides>
  <MMClips>0</MMClips>
  <ScaleCrop>false</ScaleCrop>
  <HeadingPairs>
    <vt:vector size="6" baseType="variant">
      <vt:variant>
        <vt:lpstr>使用されているフォント</vt:lpstr>
      </vt:variant>
      <vt:variant>
        <vt:i4>13</vt:i4>
      </vt:variant>
      <vt:variant>
        <vt:lpstr>テーマ</vt:lpstr>
      </vt:variant>
      <vt:variant>
        <vt:i4>3</vt:i4>
      </vt:variant>
      <vt:variant>
        <vt:lpstr>スライド タイトル</vt:lpstr>
      </vt:variant>
      <vt:variant>
        <vt:i4>46</vt:i4>
      </vt:variant>
    </vt:vector>
  </HeadingPairs>
  <TitlesOfParts>
    <vt:vector size="62" baseType="lpstr">
      <vt:lpstr>HG丸ｺﾞｼｯｸM-PRO</vt:lpstr>
      <vt:lpstr>Meiryo UI</vt:lpstr>
      <vt:lpstr>ＭＳ Ｐゴシック</vt:lpstr>
      <vt:lpstr>MS Gothic</vt:lpstr>
      <vt:lpstr>Meiryo</vt:lpstr>
      <vt:lpstr>Meiryo</vt:lpstr>
      <vt:lpstr>游ゴシック</vt:lpstr>
      <vt:lpstr>游ゴシック Light</vt:lpstr>
      <vt:lpstr>Arial</vt:lpstr>
      <vt:lpstr>Calibri</vt:lpstr>
      <vt:lpstr>Calibri Light</vt:lpstr>
      <vt:lpstr>Century</vt:lpstr>
      <vt:lpstr>Wingdings</vt:lpstr>
      <vt:lpstr>Office テーマ</vt:lpstr>
      <vt:lpstr>1_Office テーマ</vt:lpstr>
      <vt:lpstr>1_10 September 2009</vt:lpstr>
      <vt:lpstr>精神保健福祉資料の構造と活用</vt:lpstr>
      <vt:lpstr>PowerPoint プレゼンテーション</vt:lpstr>
      <vt:lpstr>PowerPoint プレゼンテーション</vt:lpstr>
      <vt:lpstr>NDBデータと630調査データの違い</vt:lpstr>
      <vt:lpstr>PowerPoint プレゼンテーション</vt:lpstr>
      <vt:lpstr>PowerPoint プレゼンテーション</vt:lpstr>
      <vt:lpstr>NDBの各種指標の定義の仕方（一部抜粋）※詳細は定義書を参照</vt:lpstr>
      <vt:lpstr>PowerPoint プレゼンテーション</vt:lpstr>
      <vt:lpstr>PowerPoint プレゼンテーション</vt:lpstr>
      <vt:lpstr>精神保健福祉資料の利用について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医療の高度化を地域包括ケアで考える</vt:lpstr>
      <vt:lpstr>PowerPoint プレゼンテーション</vt:lpstr>
      <vt:lpstr>PowerPoint プレゼンテーション</vt:lpstr>
      <vt:lpstr>地域基盤整備を見直してみる</vt:lpstr>
      <vt:lpstr>医療高度化の芽を見出す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精神保健福祉資料の構造と活用</dc:title>
  <dc:creator>臼田　謙太郎</dc:creator>
  <cp:lastModifiedBy>臼田　謙太郎</cp:lastModifiedBy>
  <cp:revision>82</cp:revision>
  <cp:lastPrinted>2019-10-03T04:15:57Z</cp:lastPrinted>
  <dcterms:created xsi:type="dcterms:W3CDTF">2019-09-24T01:19:25Z</dcterms:created>
  <dcterms:modified xsi:type="dcterms:W3CDTF">2019-10-03T04:59:58Z</dcterms:modified>
</cp:coreProperties>
</file>