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26"/>
  </p:handoutMasterIdLst>
  <p:sldIdLst>
    <p:sldId id="256" r:id="rId3"/>
    <p:sldId id="292" r:id="rId4"/>
    <p:sldId id="257" r:id="rId5"/>
    <p:sldId id="268" r:id="rId6"/>
    <p:sldId id="295" r:id="rId7"/>
    <p:sldId id="297" r:id="rId8"/>
    <p:sldId id="291" r:id="rId9"/>
    <p:sldId id="296" r:id="rId10"/>
    <p:sldId id="282" r:id="rId11"/>
    <p:sldId id="273" r:id="rId12"/>
    <p:sldId id="258" r:id="rId13"/>
    <p:sldId id="279" r:id="rId14"/>
    <p:sldId id="293" r:id="rId15"/>
    <p:sldId id="260" r:id="rId16"/>
    <p:sldId id="283" r:id="rId17"/>
    <p:sldId id="287" r:id="rId18"/>
    <p:sldId id="284" r:id="rId19"/>
    <p:sldId id="259" r:id="rId20"/>
    <p:sldId id="294" r:id="rId21"/>
    <p:sldId id="269" r:id="rId22"/>
    <p:sldId id="278" r:id="rId23"/>
    <p:sldId id="289" r:id="rId24"/>
    <p:sldId id="298" r:id="rId25"/>
  </p:sldIdLst>
  <p:sldSz cx="9144000" cy="6858000" type="screen4x3"/>
  <p:notesSz cx="6858000" cy="9874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6699"/>
    <a:srgbClr val="FFCCCC"/>
    <a:srgbClr val="99CCFF"/>
    <a:srgbClr val="CCECFF"/>
    <a:srgbClr val="DEFFBD"/>
    <a:srgbClr val="CCFF99"/>
    <a:srgbClr val="FFFFCC"/>
    <a:srgbClr val="CCFFCC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6" d="100"/>
        <a:sy n="13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3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BC3C5-59CE-43C9-B881-F21C906134F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F3FBB-68A4-43D6-B032-8826996878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137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641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92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409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571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710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324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266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30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35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9138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63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3485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447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752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722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0355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1179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032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8428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6225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94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38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48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36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68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068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60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70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A2AAA72-9893-45A3-A1C5-9AEE9A0E78AF}" type="datetimeFigureOut">
              <a:rPr kumimoji="1" lang="ja-JP" altLang="en-US" smtClean="0"/>
              <a:t>2019/9/27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EBE4CA0-687B-4B09-9692-FCAEC27E6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4487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27000">
              <a:schemeClr val="accent1">
                <a:lumMod val="0"/>
                <a:lumOff val="100000"/>
              </a:schemeClr>
            </a:gs>
            <a:gs pos="100000">
              <a:schemeClr val="bg2">
                <a:lumMod val="60000"/>
                <a:lumOff val="4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3014" y="1254368"/>
            <a:ext cx="8055864" cy="1969477"/>
          </a:xfrm>
        </p:spPr>
        <p:txBody>
          <a:bodyPr>
            <a:normAutofit/>
          </a:bodyPr>
          <a:lstStyle/>
          <a:p>
            <a:pPr algn="ctr"/>
            <a:r>
              <a:rPr lang="ja-JP" altLang="en-US" sz="28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ー</a:t>
            </a:r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精神保健福祉資料の見方と使い方　</a:t>
            </a:r>
            <a:r>
              <a:rPr lang="ja-JP" altLang="en-US" sz="28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ー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800" b="1" dirty="0"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800" b="1" dirty="0"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4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精神科訪問看護について</a:t>
            </a:r>
            <a:endParaRPr kumimoji="1" lang="ja-JP" altLang="en-US" sz="4000" b="1" dirty="0">
              <a:solidFill>
                <a:schemeClr val="accent1">
                  <a:lumMod val="50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5098" y="5023595"/>
            <a:ext cx="6858000" cy="938293"/>
          </a:xfrm>
        </p:spPr>
        <p:txBody>
          <a:bodyPr>
            <a:normAutofit/>
          </a:bodyPr>
          <a:lstStyle/>
          <a:p>
            <a:pPr algn="ctr"/>
            <a:r>
              <a:rPr lang="ja-JP" altLang="en-US" sz="2000" b="1" dirty="0" smtClean="0">
                <a:solidFill>
                  <a:schemeClr val="accent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瀬戸屋　希，萱間　真美，石井　歩</a:t>
            </a:r>
            <a:endParaRPr kumimoji="1" lang="en-US" altLang="ja-JP" sz="2000" b="1" dirty="0" smtClean="0">
              <a:solidFill>
                <a:schemeClr val="accent1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accent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（聖路加国際大学）</a:t>
            </a:r>
            <a:endParaRPr kumimoji="1" lang="ja-JP" altLang="en-US" sz="2000" b="1" dirty="0">
              <a:solidFill>
                <a:schemeClr val="accent1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895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561742" y="171839"/>
            <a:ext cx="7886700" cy="794601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医療計画における指標例（千葉県保健医療計画</a:t>
            </a:r>
            <a:r>
              <a:rPr kumimoji="1"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H30-35</a:t>
            </a:r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267415" y="6386230"/>
            <a:ext cx="678365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千葉県保健医療計画</a:t>
            </a:r>
            <a:r>
              <a:rPr lang="en-US" altLang="zh-TW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zh-TW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zh-TW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zh-TW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年度～平成</a:t>
            </a:r>
            <a:r>
              <a:rPr lang="en-US" altLang="zh-TW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35</a:t>
            </a:r>
            <a:r>
              <a:rPr lang="zh-TW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en-US" altLang="zh-TW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https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://www.pref.chiba.lg.jp/kenfuku/keikaku/kenkoufukushi/documents/2-1-1-2-5-1_seisin.pdf</a:t>
            </a:r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30" t="20300" r="42856" b="7627"/>
          <a:stretch/>
        </p:blipFill>
        <p:spPr>
          <a:xfrm>
            <a:off x="2830547" y="723469"/>
            <a:ext cx="3825240" cy="5573921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894106" y="1103127"/>
            <a:ext cx="1483857" cy="530525"/>
          </a:xfrm>
          <a:prstGeom prst="round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894105" y="4478787"/>
            <a:ext cx="1483857" cy="530525"/>
          </a:xfrm>
          <a:prstGeom prst="round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7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404" y="350258"/>
            <a:ext cx="8474926" cy="690523"/>
          </a:xfrm>
        </p:spPr>
        <p:txBody>
          <a:bodyPr>
            <a:normAutofit fontScale="90000"/>
          </a:bodyPr>
          <a:lstStyle/>
          <a:p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kumimoji="1" lang="en-US" altLang="ja-JP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調査（訪問看護）の結果について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7744" y="1194611"/>
            <a:ext cx="8842248" cy="537031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事業所</a:t>
            </a:r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・施設単位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での訪問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看護に関する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状況を調査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回収数</a:t>
            </a:r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</a:p>
          <a:p>
            <a:pPr marL="0" indent="0">
              <a:buNone/>
            </a:pP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精神病床をもつ医療機関（訪問看護部門）　　 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1,607/1,650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施設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(97.4%)</a:t>
            </a:r>
          </a:p>
          <a:p>
            <a:pPr marL="0" indent="0">
              <a:buNone/>
            </a:pP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精神病床を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もたない医療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機関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（訪問看護部門）</a:t>
            </a:r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4,844/7,792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施設（</a:t>
            </a:r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62.2%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訪問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看護ステーション調査　　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 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7,454/10,475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施設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(71.2%)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集計表の構成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１．施設種別集計（人口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万人対）（都道府県別）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２．精神病床を持つ医療機関集計（都道府県別）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３．精神病床を持たない医療機関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集計（都道府県別）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４．訪問看護ステーション集計（都道府県別）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５．二次医療圏別集計（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47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都道府県毎）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874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304564"/>
              </p:ext>
            </p:extLst>
          </p:nvPr>
        </p:nvGraphicFramePr>
        <p:xfrm>
          <a:off x="295649" y="2205929"/>
          <a:ext cx="8615968" cy="4150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7984"/>
                <a:gridCol w="4307984"/>
              </a:tblGrid>
              <a:tr h="53423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216053">
                <a:tc>
                  <a:txBody>
                    <a:bodyPr/>
                    <a:lstStyle/>
                    <a:p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「精神科訪問看護・指導料」の算定施設数</a:t>
                      </a:r>
                      <a:endParaRPr kumimoji="1" lang="en-US" altLang="ja-JP" sz="16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精神科訪問看護実施率</a:t>
                      </a:r>
                      <a:endParaRPr kumimoji="1" lang="en-US" altLang="ja-JP" sz="16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「精神科退院前訪問看護指導料」の算定施設数</a:t>
                      </a: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「介護保険」で精神疾患の利用者がいる施設数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「精神科訪問看護基本療養費」の算定施設数</a:t>
                      </a:r>
                      <a:endParaRPr kumimoji="1" lang="en-US" altLang="ja-JP" sz="16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「訪問看護基本療養費で精神疾患の利用者の算定」がある施設数</a:t>
                      </a: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精神疾患をもつ方への訪問看護実施率</a:t>
                      </a:r>
                      <a:endParaRPr kumimoji="1" lang="en-US" altLang="ja-JP" sz="16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「介護保険」で精神疾患の利用者がいる施設数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143">
                <a:tc>
                  <a:txBody>
                    <a:bodyPr/>
                    <a:lstStyle/>
                    <a:p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「精神科訪問看護・指導料」の利用者数</a:t>
                      </a:r>
                      <a:endParaRPr kumimoji="1" lang="en-US" altLang="ja-JP" sz="16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「精神科退院前訪問看護指導料」の利用者数</a:t>
                      </a: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「介護保険」で精神疾患の利用者数</a:t>
                      </a: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kumimoji="1" lang="ja-JP" altLang="en-US" sz="16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「精神科訪問看護基本療養費」の利用者数</a:t>
                      </a:r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「訪問看護基本療養費」で精神疾患の利用者数</a:t>
                      </a: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「介護保険」で精神疾患の利用者数　</a:t>
                      </a:r>
                      <a:endParaRPr kumimoji="1" lang="ja-JP" altLang="en-US" sz="16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723">
                <a:tc>
                  <a:txBody>
                    <a:bodyPr/>
                    <a:lstStyle/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自立支援医療機関の指定施設数</a:t>
                      </a:r>
                      <a:endParaRPr kumimoji="1" lang="ja-JP" altLang="en-US" sz="16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自立支援医療機関の指定施設数</a:t>
                      </a:r>
                      <a:endParaRPr kumimoji="1" lang="en-US" altLang="ja-JP" sz="16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「精神科訪問看護基本療養費」の届出施設数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143">
                <a:tc>
                  <a:txBody>
                    <a:bodyPr/>
                    <a:lstStyle/>
                    <a:p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訪問看護に関わるスタッフの規模別の内訳</a:t>
                      </a:r>
                      <a:endParaRPr kumimoji="1" lang="en-US" altLang="ja-JP" sz="16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ja-JP" altLang="en-US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看護職員数、</a:t>
                      </a:r>
                      <a:r>
                        <a:rPr kumimoji="1" lang="en-US" altLang="ja-JP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PSW</a:t>
                      </a:r>
                      <a:r>
                        <a:rPr kumimoji="1" lang="ja-JP" altLang="en-US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数、</a:t>
                      </a:r>
                      <a:r>
                        <a:rPr kumimoji="1" lang="en-US" altLang="ja-JP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</a:t>
                      </a:r>
                      <a:r>
                        <a:rPr kumimoji="1" lang="ja-JP" altLang="en-US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数、心理師数、全職員数</a:t>
                      </a:r>
                      <a:endParaRPr kumimoji="1" lang="ja-JP" altLang="en-US" sz="14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訪問看護に関わるスタッフの規模別の内訳</a:t>
                      </a:r>
                      <a:endParaRPr kumimoji="1" lang="en-US" altLang="ja-JP" sz="16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ja-JP" altLang="en-US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看護職員数、</a:t>
                      </a:r>
                      <a:r>
                        <a:rPr kumimoji="1" lang="en-US" altLang="ja-JP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PSW</a:t>
                      </a:r>
                      <a:r>
                        <a:rPr kumimoji="1" lang="ja-JP" altLang="en-US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の有無、全職員数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02282" y="599982"/>
            <a:ext cx="8232015" cy="626547"/>
          </a:xfrm>
        </p:spPr>
        <p:txBody>
          <a:bodyPr>
            <a:noAutofit/>
          </a:bodyPr>
          <a:lstStyle/>
          <a:p>
            <a:pPr algn="ctr"/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H30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年度精神保健福祉資料から得られる訪問看護データ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400800" y="6356867"/>
            <a:ext cx="2510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2018(H30)</a:t>
            </a:r>
            <a:r>
              <a:rPr kumimoji="1" lang="ja-JP" altLang="en-US" sz="1400" dirty="0" smtClean="0"/>
              <a:t>年</a:t>
            </a:r>
            <a:r>
              <a:rPr kumimoji="1" lang="en-US" altLang="ja-JP" sz="1400" dirty="0" smtClean="0"/>
              <a:t>6</a:t>
            </a:r>
            <a:r>
              <a:rPr kumimoji="1" lang="ja-JP" altLang="en-US" sz="1400" dirty="0" smtClean="0"/>
              <a:t>月</a:t>
            </a:r>
            <a:r>
              <a:rPr kumimoji="1" lang="en-US" altLang="ja-JP" sz="1400" dirty="0" smtClean="0"/>
              <a:t>1</a:t>
            </a:r>
            <a:r>
              <a:rPr lang="ja-JP" altLang="en-US" sz="1400" dirty="0"/>
              <a:t>ヶ</a:t>
            </a:r>
            <a:r>
              <a:rPr lang="ja-JP" altLang="en-US" sz="1400" dirty="0" smtClean="0"/>
              <a:t>月間の状況</a:t>
            </a:r>
            <a:endParaRPr kumimoji="1"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5649" y="1362286"/>
            <a:ext cx="8338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精神科訪問看護を行っている施設の数、利用者数、スタッフの規模別施設数が集計されている</a:t>
            </a:r>
            <a:endParaRPr kumimoji="1" lang="ja-JP" altLang="en-US" sz="2000" dirty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34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右矢印 7"/>
          <p:cNvSpPr/>
          <p:nvPr/>
        </p:nvSpPr>
        <p:spPr>
          <a:xfrm>
            <a:off x="3282696" y="5156517"/>
            <a:ext cx="429768" cy="2327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8542" y="164218"/>
            <a:ext cx="2458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精神保健福祉資料のページ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23123" t="8903" r="26019" b="6178"/>
          <a:stretch/>
        </p:blipFill>
        <p:spPr>
          <a:xfrm>
            <a:off x="2898553" y="69659"/>
            <a:ext cx="3408485" cy="355711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角丸四角形 5"/>
          <p:cNvSpPr/>
          <p:nvPr/>
        </p:nvSpPr>
        <p:spPr>
          <a:xfrm>
            <a:off x="4584697" y="2031751"/>
            <a:ext cx="1614232" cy="51754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014472" y="2029271"/>
            <a:ext cx="1562415" cy="51754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/>
          <a:srcRect l="23616" t="18931" r="26668" b="25518"/>
          <a:stretch/>
        </p:blipFill>
        <p:spPr>
          <a:xfrm>
            <a:off x="135541" y="3741649"/>
            <a:ext cx="4767072" cy="307332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5" name="角丸四角形 14"/>
          <p:cNvSpPr/>
          <p:nvPr/>
        </p:nvSpPr>
        <p:spPr>
          <a:xfrm>
            <a:off x="3589255" y="4242524"/>
            <a:ext cx="412847" cy="30013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08362" y="6266688"/>
            <a:ext cx="1526002" cy="20396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/>
          <a:srcRect l="24156" t="19523" r="25928" b="12362"/>
          <a:stretch/>
        </p:blipFill>
        <p:spPr>
          <a:xfrm>
            <a:off x="5028154" y="3737133"/>
            <a:ext cx="3825240" cy="307152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7" name="角丸四角形 16"/>
          <p:cNvSpPr/>
          <p:nvPr/>
        </p:nvSpPr>
        <p:spPr>
          <a:xfrm>
            <a:off x="5064730" y="4537359"/>
            <a:ext cx="519206" cy="15691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5251180" y="6066241"/>
            <a:ext cx="820435" cy="23702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曲折矢印 18"/>
          <p:cNvSpPr/>
          <p:nvPr/>
        </p:nvSpPr>
        <p:spPr>
          <a:xfrm rot="5400000">
            <a:off x="6419021" y="2223448"/>
            <a:ext cx="1353312" cy="12503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曲折矢印 19"/>
          <p:cNvSpPr/>
          <p:nvPr/>
        </p:nvSpPr>
        <p:spPr>
          <a:xfrm rot="16200000" flipH="1">
            <a:off x="1454245" y="2223449"/>
            <a:ext cx="1353312" cy="12503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角丸四角形吹き出し 21"/>
          <p:cNvSpPr/>
          <p:nvPr/>
        </p:nvSpPr>
        <p:spPr>
          <a:xfrm>
            <a:off x="2432905" y="5572525"/>
            <a:ext cx="2129350" cy="440150"/>
          </a:xfrm>
          <a:prstGeom prst="wedgeRoundRectCallout">
            <a:avLst>
              <a:gd name="adj1" fmla="val -66066"/>
              <a:gd name="adj2" fmla="val 98509"/>
              <a:gd name="adj3" fmla="val 16667"/>
            </a:avLst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「訪問看護」を</a:t>
            </a:r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選択</a:t>
            </a:r>
            <a:endParaRPr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角丸四角形吹き出し 22"/>
          <p:cNvSpPr/>
          <p:nvPr/>
        </p:nvSpPr>
        <p:spPr>
          <a:xfrm>
            <a:off x="6307038" y="3852608"/>
            <a:ext cx="2420815" cy="748416"/>
          </a:xfrm>
          <a:prstGeom prst="wedgeRoundRectCallout">
            <a:avLst>
              <a:gd name="adj1" fmla="val 701"/>
              <a:gd name="adj2" fmla="val 99339"/>
              <a:gd name="adj3" fmla="val 16667"/>
            </a:avLst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</a:t>
            </a:r>
            <a:r>
              <a:rPr lang="en-US" altLang="ja-JP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調査」</a:t>
            </a:r>
            <a:endParaRPr lang="en-US" altLang="ja-JP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「平成</a:t>
            </a:r>
            <a:r>
              <a:rPr lang="en-US" altLang="ja-JP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年度」を選択</a:t>
            </a:r>
            <a:endParaRPr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角丸四角形吹き出し 23"/>
          <p:cNvSpPr/>
          <p:nvPr/>
        </p:nvSpPr>
        <p:spPr>
          <a:xfrm>
            <a:off x="3497580" y="3768967"/>
            <a:ext cx="1372635" cy="440150"/>
          </a:xfrm>
          <a:prstGeom prst="wedgeRoundRectCallout">
            <a:avLst>
              <a:gd name="adj1" fmla="val 5880"/>
              <a:gd name="adj2" fmla="val 79119"/>
              <a:gd name="adj3" fmla="val 16667"/>
            </a:avLst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「訪問看護</a:t>
            </a:r>
            <a:r>
              <a:rPr lang="ja-JP" altLang="en-US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</a:t>
            </a:r>
            <a:endParaRPr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8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96651" y="127233"/>
            <a:ext cx="7886700" cy="821181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施設種別集計（人口１０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万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人対：都道府県別）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6063" y="5780782"/>
            <a:ext cx="8783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ja-JP" altLang="en-US" sz="16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精神科訪問看護の実施施設数</a:t>
            </a:r>
            <a:endParaRPr kumimoji="1" lang="en-US" altLang="ja-JP" sz="1600" dirty="0" smtClean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：精神科訪問看護（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）の</a:t>
            </a:r>
            <a:r>
              <a:rPr lang="ja-JP" altLang="en-US" sz="16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利用者実人数合計</a:t>
            </a:r>
            <a:endParaRPr lang="en-US" altLang="ja-JP" sz="1600" dirty="0" smtClean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＋「訪問看護基本療養費」で精神疾患の利用者がいるステーション数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のうち、自立支援医療機関の指定を受けている施設数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913445"/>
              </p:ext>
            </p:extLst>
          </p:nvPr>
        </p:nvGraphicFramePr>
        <p:xfrm>
          <a:off x="96653" y="1137134"/>
          <a:ext cx="8892802" cy="4548184"/>
        </p:xfrm>
        <a:graphic>
          <a:graphicData uri="http://schemas.openxmlformats.org/drawingml/2006/table">
            <a:tbl>
              <a:tblPr/>
              <a:tblGrid>
                <a:gridCol w="347763"/>
                <a:gridCol w="219422"/>
                <a:gridCol w="252542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  <a:gridCol w="252542"/>
                <a:gridCol w="285663"/>
              </a:tblGrid>
              <a:tr h="647148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t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A.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精神科訪問看護の実施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施設数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t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人口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万人対）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t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B.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精神科訪問看護の利用者の実人数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t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人口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万人対）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t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C.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精神疾患をもつ方への訪問看護を実施している施設数（人口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万人対）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t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D.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精神疾患をもつ方への訪問看護を実施している施設のうち、自立支援医療機関の指定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施設数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t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人口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万人対）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3337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総数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精神病床を持つ医療機関*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精神病床を持たない医療機関**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総数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精神病床を持つ医療機関*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精神病床を持たない医療機関**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総数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精神病床を持つ医療機関*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精神病床を持たない医療機関**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総数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精神病床を持つ医療機関*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精神病床を持たない医療機関**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775806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項目の説明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医療機関・訪問看護ステーションの合計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医療機関（精神病床あり）における「精神科訪問看護・指導料」の算定数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医療機関（精神病床なし）における「精神科訪問看護・指導料」の算定数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ステーションにおける「精神科訪問看護基本療養費」算定施設数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医療機関・訪問看護ステーションの合計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医療機関（精神病床あり）における「精神科訪問看護・指導料」の算定実人数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月中）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医療機関（精神病床なし）における「精神科訪問看護・指導料」の算定実人数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月中）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ステーション「精神科訪問看護基本療養費」の算定実人数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月中）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医療機関・訪問看護ステーションの合計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医療機関（精神病床あり）における「精神科訪問看護・指導料」の算定数（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再掲）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医療機関（精神病床なし）における「精神科訪問看護・指導料」の算定数（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再掲）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「精神科訪問看護基本療養費」または「訪問看護基本療養費のうち、精神疾患の利用者」のいずれかを算定しているステーション数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医療機関・訪問看護ステーションの合計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精神科訪問看護・指導料を算定している医療機関（精神病床あり）のうち、自立支援医療機関の指定を受けている施設数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精神科訪問看護・指導料を算定している医療機関（精神病床なし）のうち、自立支援医療機関の指定を受けている施設数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精神疾患をもつ方への訪問看護を行っているステーションのうち、自立支援医療機関の指定を受けている施設数</a:t>
                      </a:r>
                    </a:p>
                  </a:txBody>
                  <a:tcPr marL="3654" marR="3654" marT="36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北海道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7879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(146.4)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3798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(70.57)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(19.06)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3055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(56.77)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(4.66)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(1.21)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(3.12)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青森県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(3.13)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(0.15)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(1.68)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1935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(147.91)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892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(68.18)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(1.91)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(77.81)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(3.52)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(0.15)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(3.13)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(1.68)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岩手県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(3.13)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(1.17)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(1.72)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1519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(118.71)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942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(73.62)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(4.14)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(40.95)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(3.44)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(1.17)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(1.17)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(1.64)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宮城県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(2.57)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(0.73)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(1.54)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1656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(70.95)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686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(29.39)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(6.08)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828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(35.48)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(2.87)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(0.73)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(1.84)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(2.49)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(1.59)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秋田県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(3.23)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(1.08)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(1.76)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(49.95)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(29.22)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(3.81)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(16.91)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(3.52)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(1.08)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(3.13)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(1.08)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(1.76)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山形県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(2.14)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1238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(110.15)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782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(69.58)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(9.08)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(31.5)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(2.22)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(0.62)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(0.89)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福島県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(3.13)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(0.16)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(1.99)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2075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(108.41)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985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(51.46)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(5.33)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988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(51.62)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(3.55)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(0.16)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(2.93)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(1.83)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茨城県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(3.39)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(2.54)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1771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(60.71)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582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(19.95)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(5.69)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(35.07)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(3.77)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(2.91)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(3.43)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栃木県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(3.19)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(2.28)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1323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(67.01)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920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(46.6)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(20.41)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(3.39)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(2.48)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(0.71)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(1.98)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群馬県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(0.71)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(1.72)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1035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(52.46)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740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(37.5)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(1.27)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(13.68)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(0.71)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(2.18)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(2.48)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(1.77)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埼玉県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(2.79)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(2.13)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4487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(61.75)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1309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(18.01)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(3.56)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2919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(40.17)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(2.38)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(2.74)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(2.11)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千葉県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(0.19)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3888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(62.48)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1707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(27.43)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(4.71)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1888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(30.34)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(2.38)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(0.19)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(1.67)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(2.15)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(1.48)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東京都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(2.83)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11507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(85.14)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2294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(16.97)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1182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(8.75)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8031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(59.42)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444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(3.29)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(0.31)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(2.54)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4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神奈川県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(1.88)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5779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(63.32)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2088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(22.88)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1451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(15.9)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2240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(24.54)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263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(2.88)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(0.46)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(0.27)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196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(2.15)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(2.49)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(0.02)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167</a:t>
                      </a:r>
                    </a:p>
                  </a:txBody>
                  <a:tcPr marL="3654" marR="3654" marT="36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(1.83)</a:t>
                      </a:r>
                    </a:p>
                  </a:txBody>
                  <a:tcPr marL="3654" marR="3654" marT="36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338635" y="1057887"/>
            <a:ext cx="8650820" cy="78544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9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274019" y="193036"/>
            <a:ext cx="7886700" cy="794564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lang="ja-JP" altLang="en-US" sz="24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．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精神病床をもつ医療機関集計（都道府県別）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-1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4019" y="5923777"/>
            <a:ext cx="8439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ja-JP" altLang="en-US" sz="16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「精神科訪問看護・指導料」の算定の施設数</a:t>
            </a:r>
            <a:endParaRPr kumimoji="1" lang="en-US" altLang="ja-JP" sz="1600" dirty="0" smtClean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ja-JP" altLang="en-US" sz="16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精神科訪問看護実施率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A-1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（自治体が回答した精神科を有する病院数）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H-1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：「精神科訪問看護・指導料」を算定した精神疾患の</a:t>
            </a:r>
            <a:r>
              <a:rPr kumimoji="1" lang="ja-JP" altLang="en-US" sz="16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利用者数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799589"/>
              </p:ext>
            </p:extLst>
          </p:nvPr>
        </p:nvGraphicFramePr>
        <p:xfrm>
          <a:off x="117231" y="1269497"/>
          <a:ext cx="8886091" cy="4465828"/>
        </p:xfrm>
        <a:graphic>
          <a:graphicData uri="http://schemas.openxmlformats.org/drawingml/2006/table">
            <a:tbl>
              <a:tblPr/>
              <a:tblGrid>
                <a:gridCol w="456491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  <a:gridCol w="421480"/>
              </a:tblGrid>
              <a:tr h="1026792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都道府県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A-1.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施設数（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630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調査自治体票に記載された、精神病床を持つ病院数）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A-2.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回収数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B-1.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指定自立支援医療機関の指定施設数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B-2.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「精神科在宅患者支援管理料」の届出施設数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精神科訪問看護・指導料の算定施設数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TW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D.</a:t>
                      </a:r>
                      <a:r>
                        <a:rPr lang="zh-TW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精神科訪問看護実施率　</a:t>
                      </a:r>
                      <a:r>
                        <a:rPr lang="en-US" altLang="zh-TW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C/A-1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精神科退院前訪問看護指導料の算定施設数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介護保険の訪問看護費で精神疾患の利用者がいる施設数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G-1.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精神科訪問看護・指導料（認知症以外）の算定施設数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G-2.</a:t>
                      </a:r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精神科退院前訪問看護指導料（認知症以外）の算定施設数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G-3.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介護保険の訪問看護費で精神疾患（認知症以外）の利用者がいる施設数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H-1.</a:t>
                      </a:r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「精神科訪問看護・指導料」を算定した精神疾患の利用者数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H-2.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H-3.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I-1.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「精神科退院前訪問指導料」を算定した精神疾患の利用者数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I-2.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I-3.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J-1.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介護保険を算定した精神疾患の利用者数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J-2.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J-3.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14" marR="5314" marT="53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北海道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47.0%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3798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3524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青森県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63.0%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892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872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岩手県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71.4%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942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922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宮城県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45.9%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686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秋田県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47.8%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山形県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75.0%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782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福島県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63.3%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985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927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茨城県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48.5%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582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栃木県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66.7%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910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群馬県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70.0%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740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731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埼玉県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47.0%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1309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1265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千葉県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61.5%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1707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1690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東京都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38.5%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2294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2264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神奈川県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60.0%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2088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2065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新潟県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63.3%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647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富山県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63.3%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694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石川県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57.1%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福井県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53.3%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山梨県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72.7%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長野県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33.3%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岐阜県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36.8%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321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316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4" marR="5314" marT="53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2187816" y="1097293"/>
            <a:ext cx="1012584" cy="477117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5120515" y="1097293"/>
            <a:ext cx="1444408" cy="477117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8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0687" y="353550"/>
            <a:ext cx="7886700" cy="819730"/>
          </a:xfrm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lang="ja-JP" altLang="en-US" sz="24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．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精神病床をもつ医療機関集計（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都道府県別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0688" y="5885645"/>
            <a:ext cx="8609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精神科訪問看護を実施している施設における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L1</a:t>
            </a:r>
            <a:r>
              <a:rPr lang="ja-JP" altLang="en-US" sz="1600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L4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：看護職員数　　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M1-M2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：作業療法士数　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N1-N2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：精神保健福祉士数　　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P1-P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職員数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精神科訪問看護に直接関わっている職員数については、把握していない。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108306"/>
              </p:ext>
            </p:extLst>
          </p:nvPr>
        </p:nvGraphicFramePr>
        <p:xfrm>
          <a:off x="150683" y="1173288"/>
          <a:ext cx="8758853" cy="4596574"/>
        </p:xfrm>
        <a:graphic>
          <a:graphicData uri="http://schemas.openxmlformats.org/drawingml/2006/table">
            <a:tbl>
              <a:tblPr/>
              <a:tblGrid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84291"/>
                <a:gridCol w="578779"/>
              </a:tblGrid>
              <a:tr h="154077">
                <a:tc rowSpan="2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都道府県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精神科訪問看護を実施している施設における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866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訪問看護に関わっている看護職員数が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訪問看護に関わっている看護職員数が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訪問看護に関わっている看護職員数が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L-4.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訪問看護に関わっている看護職員数が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訪問看護に関わっている作業療法士の数が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訪問看護に関わっている作業療法士の数が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訪問看護に関わっている精神保健福祉士の数が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訪問看護に関わっている精神保健福祉士の数が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訪問看護に関わっている臨床心理技術者の数が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訪問看護に関わっている臨床心理技術者の数が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精神科訪問看護に関わっている職員数が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精神科訪問看護に関わっている職員数が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精神科訪問看護に関わっている職員数が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人未満の施設数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P-4.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精神科訪問看護に関わっている職員数が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人以上の施設数</a:t>
                      </a:r>
                    </a:p>
                  </a:txBody>
                  <a:tcPr marL="3189" marR="3189" marT="31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北海道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青森県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岩手県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宮城県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秋田県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山形県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福島県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茨城県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栃木県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群馬県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埼玉県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千葉県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東京都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神奈川県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新潟県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富山県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石川県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3189" marR="3189" marT="31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角丸四角形 5"/>
          <p:cNvSpPr/>
          <p:nvPr/>
        </p:nvSpPr>
        <p:spPr>
          <a:xfrm>
            <a:off x="691662" y="1173280"/>
            <a:ext cx="2417297" cy="4596582"/>
          </a:xfrm>
          <a:prstGeom prst="roundRect">
            <a:avLst>
              <a:gd name="adj" fmla="val 24643"/>
            </a:avLst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108960" y="1173281"/>
            <a:ext cx="5800576" cy="459658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27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137845" y="208025"/>
            <a:ext cx="7886700" cy="917957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en-US" sz="24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．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精神病床をもたない医療機関集計（都道府県別）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658" y="5790055"/>
            <a:ext cx="80130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調査項目は病院と同じ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診療所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および精神病床をもたない総合病院など）</a:t>
            </a:r>
            <a:endParaRPr kumimoji="1"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ja-JP" altLang="en-US" sz="1600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「精神科訪問看護・指導料」の算定</a:t>
            </a:r>
            <a:r>
              <a:rPr lang="ja-JP" altLang="en-US" sz="16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の施設数</a:t>
            </a:r>
            <a:endParaRPr lang="en-US" altLang="ja-JP" sz="1600" dirty="0" smtClean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ja-JP" altLang="en-US" sz="1600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精神科訪問看護実施率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A-1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（自治体が回答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した施設数）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H-1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：「精神科訪問看護・指導料」を算定した精神疾患の</a:t>
            </a:r>
            <a:r>
              <a:rPr lang="ja-JP" altLang="en-US" sz="1600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利用者数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921486"/>
              </p:ext>
            </p:extLst>
          </p:nvPr>
        </p:nvGraphicFramePr>
        <p:xfrm>
          <a:off x="137847" y="1031035"/>
          <a:ext cx="8850563" cy="4759020"/>
        </p:xfrm>
        <a:graphic>
          <a:graphicData uri="http://schemas.openxmlformats.org/drawingml/2006/table">
            <a:tbl>
              <a:tblPr/>
              <a:tblGrid>
                <a:gridCol w="421077"/>
                <a:gridCol w="421077"/>
                <a:gridCol w="421077"/>
                <a:gridCol w="421077"/>
                <a:gridCol w="421077"/>
                <a:gridCol w="421077"/>
                <a:gridCol w="429023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  <a:gridCol w="421077"/>
              </a:tblGrid>
              <a:tr h="2141782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都道府県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施設数（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調査自治体票に記載された、精神科・心療内科を標榜する精神病床を持たない医療機関数）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回収数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指定自立支援医療機関の指定施設数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「精神科在宅患者支援管理料」の届出施設数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「精神科訪問看護・指導料」の算定施設数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D.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精神科訪問看護実施率（施設数が分母）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「精神科退院前訪問看護指導料」の算定施設数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「介護保険の訪問看護費」で精神疾患の利用者がいる施設数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精神科訪問看護・指導料（認知症以外）の算定施設数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精神科退院前訪問看護指導料（認知症以外）の算定施設数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G-3.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介護保険の訪問看護費で精神疾患（認知症以外）の利用者がいる施設数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「精神科訪問看護・指導料」を算定した精神疾患の利用者数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H-2.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「精神科退院前訪問指導料」を算定した精神疾患の利用者数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介護保険を算定した精神疾患の利用者数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10" marR="5310" marT="53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北海道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7.5%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956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青森県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4.7%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岩手県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8.8%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宮城県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4.3%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秋田県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7.8%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山形県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6.4%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福島県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2.9%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茨城県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7.4%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栃木県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群馬県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3.7%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埼玉県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5.9%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千葉県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4.1%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東京都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1387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627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4.3%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1182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1095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神奈川県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819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3.1%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1451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1223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新潟県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4.3%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1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富山県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10.7%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184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7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石川県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5.4%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5310" marR="5310" marT="53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2204406" y="971252"/>
            <a:ext cx="949101" cy="484225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0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469325"/>
              </p:ext>
            </p:extLst>
          </p:nvPr>
        </p:nvGraphicFramePr>
        <p:xfrm>
          <a:off x="142555" y="1657337"/>
          <a:ext cx="8946443" cy="4362720"/>
        </p:xfrm>
        <a:graphic>
          <a:graphicData uri="http://schemas.openxmlformats.org/drawingml/2006/table">
            <a:tbl>
              <a:tblPr/>
              <a:tblGrid>
                <a:gridCol w="431840"/>
                <a:gridCol w="431840"/>
                <a:gridCol w="399250"/>
                <a:gridCol w="399250"/>
                <a:gridCol w="399250"/>
                <a:gridCol w="399250"/>
                <a:gridCol w="399250"/>
                <a:gridCol w="399250"/>
                <a:gridCol w="399250"/>
                <a:gridCol w="448137"/>
                <a:gridCol w="399250"/>
                <a:gridCol w="399250"/>
                <a:gridCol w="399250"/>
                <a:gridCol w="407396"/>
                <a:gridCol w="399250"/>
                <a:gridCol w="407396"/>
                <a:gridCol w="407396"/>
                <a:gridCol w="399250"/>
                <a:gridCol w="407396"/>
                <a:gridCol w="407396"/>
                <a:gridCol w="407396"/>
                <a:gridCol w="399250"/>
              </a:tblGrid>
              <a:tr h="1207313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都道府県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訪問看護ステーション数（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自治体票に記載された施設数）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回収数（訪問看護ステーション）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「精神科訪問看護基本療養費」の届出施設数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「指定自立支援医療機関」の指定施設数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「精神科訪問看護基本療養費」を算定した施設数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「訪問看護基本療養費」で精神疾患（認知症以外）の利用者を算定した施設数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介護保険で精神疾患の利用者を算定した施設数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精神疾患をもつ方への訪問看護を実施しているステーション数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精神疾患をもつ方への訪問看護実施率（訪問看護ステーション）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「精神科訪問看護基本療養費」（認知症以外）を算定した施設数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「訪問看護基本療養費」で精神疾患の利用者（認知症を含む）を算定した施設数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「介護保険」で精神疾患の利用者（認知症以外）を算定した施設数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「精神科訪問看護基本療養費」を算定した精神疾患の利用者数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K-1.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「訪問看護基本療養費」を算定した精神疾患の利用者数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K-2.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K-3.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L-1.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「介護保険」を算定した精神疾患の利用者数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L-2.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L-3.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うち、認知症を除く精神疾患の利用者数</a:t>
                      </a:r>
                    </a:p>
                  </a:txBody>
                  <a:tcPr marL="5387" marR="5387" marT="538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北海道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442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43.9%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3055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2984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767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680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2113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1327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786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青森県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134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20.1%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952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岩手県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93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28.0%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宮城県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141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30.5%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828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816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秋田県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33.3%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山形県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64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10.9%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福島県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124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37.1%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988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973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茨城県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155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54.8%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982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栃木県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84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58.3%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群馬県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185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23.2%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埼玉県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397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43.6%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2919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2875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951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981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623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千葉県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346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30.1%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1888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1855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889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東京都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1031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33.3%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8031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7767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1540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1387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3386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2329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1057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6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神奈川県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649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30.2%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2240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2208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785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664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1797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1184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613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新潟県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134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36.6%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998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992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富山県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68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52.9%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石川県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104 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34.6%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773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751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122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107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165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96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69</a:t>
                      </a:r>
                    </a:p>
                  </a:txBody>
                  <a:tcPr marL="5387" marR="5387" marT="53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324392" y="91895"/>
            <a:ext cx="7886700" cy="801571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lang="ja-JP" altLang="en-US" sz="24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．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訪問看護ステーション集計（都道府県別）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-1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2555" y="6027003"/>
            <a:ext cx="8850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：「精神科訪問看護基本療養費」算定のステーション　　</a:t>
            </a:r>
            <a:endParaRPr kumimoji="1"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：「訪問看護基本療養費」で精神疾患の利用者がいるステーション</a:t>
            </a:r>
            <a:endParaRPr kumimoji="1"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G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または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のどちらかの利用者がいるステーション　　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：精神疾患への訪問看護実施率　（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G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A-1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　　　　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399062" y="1650391"/>
            <a:ext cx="868680" cy="437661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5407572" y="1650391"/>
            <a:ext cx="1241183" cy="437661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2186960" y="1650391"/>
            <a:ext cx="857991" cy="437661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吹き出し 7"/>
          <p:cNvSpPr/>
          <p:nvPr/>
        </p:nvSpPr>
        <p:spPr>
          <a:xfrm>
            <a:off x="2309646" y="925717"/>
            <a:ext cx="2472666" cy="577740"/>
          </a:xfrm>
          <a:prstGeom prst="wedgeRoundRectCallout">
            <a:avLst>
              <a:gd name="adj1" fmla="val -1540"/>
              <a:gd name="adj2" fmla="val 7086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精神疾患をもつ方への訪問看護を実施しているステーション数，実施率</a:t>
            </a:r>
            <a:endParaRPr kumimoji="1" lang="ja-JP" altLang="en-US" sz="1200" dirty="0">
              <a:solidFill>
                <a:srgbClr val="FF5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4873239" y="925311"/>
            <a:ext cx="1909916" cy="591631"/>
          </a:xfrm>
          <a:prstGeom prst="wedgeRoundRectCallout">
            <a:avLst>
              <a:gd name="adj1" fmla="val -1033"/>
              <a:gd name="adj2" fmla="val 65345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精神科訪問看護基本療養費を算定した利用者数</a:t>
            </a:r>
            <a:endParaRPr kumimoji="1" lang="ja-JP" altLang="en-US" sz="1200" dirty="0">
              <a:solidFill>
                <a:srgbClr val="FF5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6648754" y="1667412"/>
            <a:ext cx="1229153" cy="4359591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吹き出し 11"/>
          <p:cNvSpPr/>
          <p:nvPr/>
        </p:nvSpPr>
        <p:spPr>
          <a:xfrm>
            <a:off x="7168896" y="917764"/>
            <a:ext cx="1975104" cy="591631"/>
          </a:xfrm>
          <a:prstGeom prst="wedgeRoundRectCallout">
            <a:avLst>
              <a:gd name="adj1" fmla="val -45762"/>
              <a:gd name="adj2" fmla="val 6843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訪問看護基本療養費を算定した精神疾患の利用者数</a:t>
            </a:r>
            <a:endParaRPr kumimoji="1" lang="ja-JP" altLang="en-US" sz="1200" dirty="0">
              <a:solidFill>
                <a:srgbClr val="FF5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135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F74BE370-CC9C-44C3-8199-6CE8B6DD94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8319013"/>
              </p:ext>
            </p:extLst>
          </p:nvPr>
        </p:nvGraphicFramePr>
        <p:xfrm>
          <a:off x="377229" y="1385884"/>
          <a:ext cx="8514546" cy="4060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4309">
                  <a:extLst>
                    <a:ext uri="{9D8B030D-6E8A-4147-A177-3AD203B41FA5}">
                      <a16:colId xmlns="" xmlns:a16="http://schemas.microsoft.com/office/drawing/2014/main" val="1515969284"/>
                    </a:ext>
                  </a:extLst>
                </a:gridCol>
                <a:gridCol w="933356">
                  <a:extLst>
                    <a:ext uri="{9D8B030D-6E8A-4147-A177-3AD203B41FA5}">
                      <a16:colId xmlns="" xmlns:a16="http://schemas.microsoft.com/office/drawing/2014/main" val="2045724904"/>
                    </a:ext>
                  </a:extLst>
                </a:gridCol>
                <a:gridCol w="1791672">
                  <a:extLst>
                    <a:ext uri="{9D8B030D-6E8A-4147-A177-3AD203B41FA5}">
                      <a16:colId xmlns="" xmlns:a16="http://schemas.microsoft.com/office/drawing/2014/main" val="2375323018"/>
                    </a:ext>
                  </a:extLst>
                </a:gridCol>
                <a:gridCol w="586048">
                  <a:extLst>
                    <a:ext uri="{9D8B030D-6E8A-4147-A177-3AD203B41FA5}">
                      <a16:colId xmlns="" xmlns:a16="http://schemas.microsoft.com/office/drawing/2014/main" val="4081235274"/>
                    </a:ext>
                  </a:extLst>
                </a:gridCol>
                <a:gridCol w="644237">
                  <a:extLst>
                    <a:ext uri="{9D8B030D-6E8A-4147-A177-3AD203B41FA5}">
                      <a16:colId xmlns="" xmlns:a16="http://schemas.microsoft.com/office/drawing/2014/main" val="1683621583"/>
                    </a:ext>
                  </a:extLst>
                </a:gridCol>
                <a:gridCol w="627611">
                  <a:extLst>
                    <a:ext uri="{9D8B030D-6E8A-4147-A177-3AD203B41FA5}">
                      <a16:colId xmlns="" xmlns:a16="http://schemas.microsoft.com/office/drawing/2014/main" val="3989980135"/>
                    </a:ext>
                  </a:extLst>
                </a:gridCol>
                <a:gridCol w="619298">
                  <a:extLst>
                    <a:ext uri="{9D8B030D-6E8A-4147-A177-3AD203B41FA5}">
                      <a16:colId xmlns="" xmlns:a16="http://schemas.microsoft.com/office/drawing/2014/main" val="2444069818"/>
                    </a:ext>
                  </a:extLst>
                </a:gridCol>
                <a:gridCol w="760614">
                  <a:extLst>
                    <a:ext uri="{9D8B030D-6E8A-4147-A177-3AD203B41FA5}">
                      <a16:colId xmlns="" xmlns:a16="http://schemas.microsoft.com/office/drawing/2014/main" val="963007002"/>
                    </a:ext>
                  </a:extLst>
                </a:gridCol>
                <a:gridCol w="1151313">
                  <a:extLst>
                    <a:ext uri="{9D8B030D-6E8A-4147-A177-3AD203B41FA5}">
                      <a16:colId xmlns="" xmlns:a16="http://schemas.microsoft.com/office/drawing/2014/main" val="350550188"/>
                    </a:ext>
                  </a:extLst>
                </a:gridCol>
                <a:gridCol w="1006088">
                  <a:extLst>
                    <a:ext uri="{9D8B030D-6E8A-4147-A177-3AD203B41FA5}">
                      <a16:colId xmlns="" xmlns:a16="http://schemas.microsoft.com/office/drawing/2014/main" val="1435386706"/>
                    </a:ext>
                  </a:extLst>
                </a:gridCol>
              </a:tblGrid>
              <a:tr h="3685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年度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研究班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対象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配布数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回収数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回収率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</a:t>
                      </a:r>
                      <a:endParaRPr lang="en-US" altLang="ja-JP" sz="1100" u="none" strike="noStrike" dirty="0"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実施数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</a:t>
                      </a:r>
                      <a:b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実施率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算出方法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06313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</a:t>
                      </a:r>
                      <a:b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事業協会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3698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1898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51.3%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674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35.5%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10629443"/>
                  </a:ext>
                </a:extLst>
              </a:tr>
              <a:tr h="3128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萱間班</a:t>
                      </a:r>
                      <a:r>
                        <a:rPr lang="en-US" altLang="zh-TW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(</a:t>
                      </a:r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自立支援</a:t>
                      </a:r>
                      <a:r>
                        <a:rPr lang="en-US" altLang="zh-TW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50.3%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682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41.0%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12934259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萱間班</a:t>
                      </a:r>
                      <a:r>
                        <a:rPr lang="en-US" altLang="zh-TW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(</a:t>
                      </a:r>
                      <a:r>
                        <a:rPr lang="zh-TW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特研）</a:t>
                      </a:r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3402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32.5%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527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47.7%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78333779"/>
                  </a:ext>
                </a:extLst>
              </a:tr>
              <a:tr h="2729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萱間班</a:t>
                      </a:r>
                      <a:r>
                        <a:rPr lang="en-US" altLang="zh-TW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(</a:t>
                      </a:r>
                      <a:r>
                        <a:rPr lang="zh-TW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自立支援</a:t>
                      </a:r>
                      <a:r>
                        <a:rPr lang="en-US" altLang="zh-TW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zh-TW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1479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43.8%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731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49.4%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30965562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安西班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3503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1292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36.9%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696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53.9%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70102920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安西班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31.3%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630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59.4%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85766992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安西班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3856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29.2%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592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52.6%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778473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河原班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4075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29.4%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647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54.0%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05495875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河原班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4335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46.4%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54.6%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21195664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河原班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4587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2127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46.4%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1273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59.8%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9859295"/>
                  </a:ext>
                </a:extLst>
              </a:tr>
              <a:tr h="25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藤井班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全国訪問看護事業協会会員事業所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 smtClean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 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42.1%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58.3%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精神実施数／回収数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65833511"/>
                  </a:ext>
                </a:extLst>
              </a:tr>
              <a:tr h="3268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630</a:t>
                      </a:r>
                      <a:r>
                        <a:rPr lang="ja-JP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調査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都道府県把握の届出事業所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9735*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6943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71.3%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3162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32.5%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精神実施数／配布数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実施数／回収数</a:t>
                      </a:r>
                      <a:r>
                        <a:rPr lang="en-US" altLang="zh-CN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=45.5%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28701413"/>
                  </a:ext>
                </a:extLst>
              </a:tr>
              <a:tr h="3268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630</a:t>
                      </a:r>
                      <a:r>
                        <a:rPr lang="ja-JP" altLang="en-US" sz="900" u="none" strike="noStrike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調査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都道府県把握の届出事業所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10475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71.2%</a:t>
                      </a: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3766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36.0%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精神実施数／配布数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実施数／回収数</a:t>
                      </a:r>
                      <a:r>
                        <a:rPr lang="en-US" altLang="zh-CN" sz="90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=50.5%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3572" marR="3572" marT="357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95326522"/>
                  </a:ext>
                </a:extLst>
              </a:tr>
            </a:tbl>
          </a:graphicData>
        </a:graphic>
      </p:graphicFrame>
      <p:sp>
        <p:nvSpPr>
          <p:cNvPr id="3" name="タイトル 1"/>
          <p:cNvSpPr txBox="1">
            <a:spLocks/>
          </p:cNvSpPr>
          <p:nvPr/>
        </p:nvSpPr>
        <p:spPr>
          <a:xfrm>
            <a:off x="1074017" y="362124"/>
            <a:ext cx="7322137" cy="8065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訪問看護ステーションからの訪問看護実施率の推移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7229" y="5950583"/>
            <a:ext cx="8073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対象の変更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：全国訪問看護事業協会会員施設　→　届出しているすべての訪問看護ステーション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実施率の算出方法の</a:t>
            </a: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変更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　実施施設数／</a:t>
            </a:r>
            <a:r>
              <a:rPr lang="ja-JP" altLang="en-US" sz="1400" u="sng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回答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施設数　→　実施施設数／</a:t>
            </a:r>
            <a:r>
              <a:rPr lang="ja-JP" altLang="en-US" sz="1400" u="sng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届出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施設数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343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5196" y="336479"/>
            <a:ext cx="7886700" cy="695578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精神科訪問看護とは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5775" y="2568269"/>
            <a:ext cx="8476488" cy="352163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lvl="0" indent="0" font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ja-JP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2000" dirty="0" smtClean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精神科訪問看護で提供されるケア内容</a:t>
            </a:r>
            <a:r>
              <a:rPr lang="en-US" altLang="ja-JP" sz="2000" dirty="0" smtClean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</a:p>
          <a:p>
            <a:pPr marL="0" indent="0" font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ケア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計画の作成・ケアマネジメント</a:t>
            </a:r>
            <a:endParaRPr lang="en-US" altLang="ja-JP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lvl="0" indent="0" font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日常生活の維持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生活技能の獲得・拡大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0" indent="0" font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対人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関係の維持・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構築　　　　　　　　　　家族への援助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0" indent="0" font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症状の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悪化を防ぐ　　　　　　　　　　身体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症状の発症や進行を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防ぐ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</a:p>
          <a:p>
            <a:pPr marL="0" lvl="0" indent="0" font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社会生活の援助　　　　　　　　　　　　　　住環境に関する援助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0" indent="0" font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就労・教育に関する援助　　　　　　　　　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対象者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エンパワメント</a:t>
            </a:r>
            <a:endParaRPr lang="ja-JP" altLang="en-US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25196" y="1110783"/>
            <a:ext cx="85976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ctr"/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地域で生活する精神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疾患をもつ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人と家族に、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精神症状・身体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症状・日常生活・対人関係・ケアマネジメント等に関わる幅広いケアを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提供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し、利用者のリカバリーを支援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する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87476" y="6168630"/>
            <a:ext cx="796213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萱間真美，瀬戸屋希．精神科訪問看護のケア内容と効果に関する研究</a:t>
            </a:r>
            <a:r>
              <a:rPr lang="ja-JP" altLang="en-US" sz="100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．</a:t>
            </a:r>
            <a:r>
              <a:rPr lang="ja-JP" altLang="en-US" sz="100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100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20-22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厚生労働科学研究費補助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「精神障害者の退院促進と地域生活支援のための多職種によるサービス提供のあり方とその効果に関する研究」（研究代表者　伊藤順一郎）より　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173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216507" y="169224"/>
            <a:ext cx="8120398" cy="879515"/>
          </a:xfrm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lang="ja-JP" altLang="en-US" sz="24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．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二次医療圏別集計（都道府県毎に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シート）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北海道の例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6507" y="6211669"/>
            <a:ext cx="9069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各都道府県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シートで、</a:t>
            </a:r>
            <a:r>
              <a:rPr kumimoji="1" lang="ja-JP" altLang="en-US" u="sng" dirty="0" smtClean="0">
                <a:solidFill>
                  <a:srgbClr val="FF5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二次医療圏ごと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の病院、診療所、訪問看護ステーションの状況を表示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1142596"/>
              </p:ext>
            </p:extLst>
          </p:nvPr>
        </p:nvGraphicFramePr>
        <p:xfrm>
          <a:off x="389659" y="1341347"/>
          <a:ext cx="8406869" cy="4351346"/>
        </p:xfrm>
        <a:graphic>
          <a:graphicData uri="http://schemas.openxmlformats.org/drawingml/2006/table">
            <a:tbl>
              <a:tblPr/>
              <a:tblGrid>
                <a:gridCol w="509613"/>
                <a:gridCol w="569709"/>
                <a:gridCol w="447113"/>
                <a:gridCol w="447113"/>
                <a:gridCol w="447113"/>
                <a:gridCol w="447113"/>
                <a:gridCol w="447113"/>
                <a:gridCol w="447113"/>
                <a:gridCol w="447113"/>
                <a:gridCol w="447113"/>
                <a:gridCol w="447113"/>
                <a:gridCol w="578618"/>
                <a:gridCol w="315609"/>
                <a:gridCol w="525639"/>
                <a:gridCol w="368588"/>
                <a:gridCol w="573244"/>
                <a:gridCol w="320982"/>
                <a:gridCol w="620850"/>
              </a:tblGrid>
              <a:tr h="23739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A.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精神科訪問看護の実施施設数（人口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万人対）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B.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精神科訪問看護の利用者の実人数合計（人口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万人対）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7385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総数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精神病床を持つ医療機関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精神病床を持たない医療機関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総数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精神病床を持つ医療機関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精神病床を持たない医療機関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訪問看護ステーション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342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北海道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全体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(4.70)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(1.30)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7879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(146.4)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3798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(70.57)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(19.06)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3055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(56.77)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南渡島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(2.36)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(0.79)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(0.52)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(1.05)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(144.65)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(45.33)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(88.05)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(11.27)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南檜山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(4.21)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(4.21)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(8.41)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(8.41)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北渡島檜山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(77.79)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(77.79)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札幌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(4.88)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(1.14)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(0.38)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(3.37)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3414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(143.72)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1538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(64.75)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(8.92)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1664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(70.05)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後志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(4.64)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(3.25)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(89.55)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(47.79)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(22.74)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(19.02)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南空知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(5.40)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(1.20)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(1.20)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(161.98)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(11.40)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(111.58)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(38.99)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中空知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(4.59)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(3.67)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(102.78)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(98.19)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(4.59)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北空知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(9.18)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(6.12)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(85.69)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(73.45)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(12.24)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西胆振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(5.27)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(113.34)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(81.18)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(32.16)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東胆振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(3.30)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(0.94)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(0.47)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(1.89)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(172.59)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(4.24)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(15.09)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(153.26)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日高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(10.14)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(2.90)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(1.45)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(5.80)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(241.98)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(20.29)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(55.06)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(166.63)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上川中部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(4.57)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(1.27)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(3.30)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763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(193.52)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(96.63)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(96.89)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上川北部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(4.51)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(1.50)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(3.00)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(157.68)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(139.66)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(18.02)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富良野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(7.04)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(7.04)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(79.82)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(79.82)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留萌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(6.26)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(296.38)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(221.24)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(73.05)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(2.09)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宗谷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(4.44)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(1.48)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(2.96)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(26.67)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(17.78)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(8.89)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北網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(5.39)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(1.80)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(3.59)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(201.62)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(184.11)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(17.51)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遠紋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(2.82)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(1.41)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(1.41)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(46.58)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(22.58)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(24.00)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119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十勝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(3.49)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(0.87)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(0.29)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(2.33)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(117.63)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(92.01)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(15.14)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(10.48)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釧路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(7.19)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(1.69)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(1.27)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(4.23)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(243.96)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294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(124.30)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(36.36)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197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(83.29)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42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121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根室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(2.61)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(7.83)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6594" marR="6594" marT="6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(7.83)</a:t>
                      </a:r>
                    </a:p>
                  </a:txBody>
                  <a:tcPr marL="6594" marR="6594" marT="6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42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17634" t="8768" r="18765" b="4084"/>
          <a:stretch/>
        </p:blipFill>
        <p:spPr>
          <a:xfrm>
            <a:off x="628650" y="267590"/>
            <a:ext cx="7564374" cy="6478106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4375784" y="924847"/>
            <a:ext cx="1890903" cy="42353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815721" y="5271295"/>
            <a:ext cx="769239" cy="26387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791337" y="4436143"/>
            <a:ext cx="1842136" cy="39188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815721" y="2253711"/>
            <a:ext cx="769239" cy="26387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13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吹き出し 5"/>
          <p:cNvSpPr/>
          <p:nvPr/>
        </p:nvSpPr>
        <p:spPr>
          <a:xfrm>
            <a:off x="197304" y="294603"/>
            <a:ext cx="1931831" cy="669701"/>
          </a:xfrm>
          <a:prstGeom prst="wedgeRoundRectCallout">
            <a:avLst>
              <a:gd name="adj1" fmla="val 36880"/>
              <a:gd name="adj2" fmla="val 101493"/>
              <a:gd name="adj3" fmla="val 1666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「市町村」「二次医療圏」ごとの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ステーション数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6543713" y="294603"/>
            <a:ext cx="2444839" cy="669701"/>
          </a:xfrm>
          <a:prstGeom prst="wedgeRoundRectCallout">
            <a:avLst>
              <a:gd name="adj1" fmla="val -53695"/>
              <a:gd name="adj2" fmla="val 98187"/>
              <a:gd name="adj3" fmla="val 1666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ステーション一覧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35641" t="13256" r="39515" b="4250"/>
          <a:stretch/>
        </p:blipFill>
        <p:spPr>
          <a:xfrm>
            <a:off x="329184" y="1336236"/>
            <a:ext cx="2395728" cy="497191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18792" t="12536" r="19009" b="6163"/>
          <a:stretch/>
        </p:blipFill>
        <p:spPr>
          <a:xfrm>
            <a:off x="3248098" y="1336236"/>
            <a:ext cx="5740454" cy="468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778" t="10720" r="18303" b="3261"/>
          <a:stretch/>
        </p:blipFill>
        <p:spPr>
          <a:xfrm>
            <a:off x="628650" y="365126"/>
            <a:ext cx="7494860" cy="6303898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6211674" y="816140"/>
            <a:ext cx="1755648" cy="42353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816714" y="3472085"/>
            <a:ext cx="1987446" cy="35620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2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5" t="14594" r="10001" b="14179"/>
          <a:stretch/>
        </p:blipFill>
        <p:spPr bwMode="auto">
          <a:xfrm>
            <a:off x="161472" y="153467"/>
            <a:ext cx="8858446" cy="613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33029" y="6488668"/>
            <a:ext cx="591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+mj-ea"/>
                <a:ea typeface="+mj-ea"/>
              </a:rPr>
              <a:t>厚生労働省</a:t>
            </a:r>
            <a:r>
              <a:rPr lang="en-US" altLang="ja-JP" sz="900" dirty="0" smtClean="0">
                <a:latin typeface="+mj-ea"/>
                <a:ea typeface="+mj-ea"/>
              </a:rPr>
              <a:t>(2017)</a:t>
            </a:r>
            <a:r>
              <a:rPr lang="ja-JP" altLang="en-US" sz="900" dirty="0" smtClean="0">
                <a:latin typeface="+mj-ea"/>
                <a:ea typeface="+mj-ea"/>
              </a:rPr>
              <a:t>　</a:t>
            </a:r>
            <a:r>
              <a:rPr lang="ja-JP" altLang="en-US" sz="900" dirty="0"/>
              <a:t>これからの精神保健医療福祉のあり方に関する検討会</a:t>
            </a:r>
            <a:r>
              <a:rPr lang="ja-JP" altLang="en-US" sz="900" dirty="0" smtClean="0"/>
              <a:t>報告書参考資料より　</a:t>
            </a:r>
            <a:endParaRPr lang="en-US" altLang="ja-JP" sz="900" dirty="0" smtClean="0"/>
          </a:p>
          <a:p>
            <a:r>
              <a:rPr lang="en-US" altLang="ja-JP" sz="900" dirty="0" smtClean="0"/>
              <a:t>http</a:t>
            </a:r>
            <a:r>
              <a:rPr lang="en-US" altLang="ja-JP" sz="900" dirty="0"/>
              <a:t>://www.mhlw.go.jp/file/05-Shingikai-12201000-Shakaiengokyokushougaihokenfukushibu-Kikakuka/0000154190.pdf</a:t>
            </a:r>
            <a:endParaRPr lang="ja-JP" altLang="en-US" sz="900" dirty="0"/>
          </a:p>
        </p:txBody>
      </p:sp>
      <p:sp>
        <p:nvSpPr>
          <p:cNvPr id="7" name="角丸四角形 6"/>
          <p:cNvSpPr/>
          <p:nvPr/>
        </p:nvSpPr>
        <p:spPr>
          <a:xfrm>
            <a:off x="7071548" y="3429000"/>
            <a:ext cx="423502" cy="1525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057390" y="2787769"/>
            <a:ext cx="651968" cy="17109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1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504552" y="544404"/>
            <a:ext cx="6287419" cy="6047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575" dirty="0">
                <a:ln w="0"/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傷病分類「精神及び行動の障害」の</a:t>
            </a:r>
            <a:endParaRPr lang="en-US" altLang="ja-JP" sz="1575" dirty="0">
              <a:ln w="0"/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defRPr/>
            </a:pPr>
            <a:r>
              <a:rPr lang="ja-JP" altLang="en-US" sz="1575" dirty="0">
                <a:ln w="0"/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訪問看護基本療養費別利用者数の推移（訪問看護ステーション）</a:t>
            </a:r>
          </a:p>
        </p:txBody>
      </p:sp>
      <p:graphicFrame>
        <p:nvGraphicFramePr>
          <p:cNvPr id="5" name="コンテンツ プレースホルダー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131570"/>
              </p:ext>
            </p:extLst>
          </p:nvPr>
        </p:nvGraphicFramePr>
        <p:xfrm>
          <a:off x="631065" y="1493395"/>
          <a:ext cx="6276897" cy="4367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グラフ" r:id="rId3" imgW="6153150" imgH="4200698" progId="Excel.Chart.8">
                  <p:embed/>
                </p:oleObj>
              </mc:Choice>
              <mc:Fallback>
                <p:oleObj name="グラフ" r:id="rId3" imgW="6153150" imgH="4200698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65" y="1493395"/>
                        <a:ext cx="6276897" cy="43672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グループ化 1"/>
          <p:cNvGrpSpPr>
            <a:grpSpLocks/>
          </p:cNvGrpSpPr>
          <p:nvPr/>
        </p:nvGrpSpPr>
        <p:grpSpPr bwMode="auto">
          <a:xfrm>
            <a:off x="6895082" y="1460498"/>
            <a:ext cx="1952703" cy="1764651"/>
            <a:chOff x="6962010" y="1944334"/>
            <a:chExt cx="1793081" cy="1804074"/>
          </a:xfrm>
        </p:grpSpPr>
        <p:sp>
          <p:nvSpPr>
            <p:cNvPr id="7" name="角丸四角形 6"/>
            <p:cNvSpPr/>
            <p:nvPr/>
          </p:nvSpPr>
          <p:spPr>
            <a:xfrm>
              <a:off x="6962010" y="2071270"/>
              <a:ext cx="1793081" cy="1677138"/>
            </a:xfrm>
            <a:prstGeom prst="roundRect">
              <a:avLst/>
            </a:prstGeom>
            <a:noFill/>
            <a:ln w="50800">
              <a:solidFill>
                <a:srgbClr val="5B9B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8" rIns="51435" bIns="25718" anchor="ctr"/>
            <a:lstStyle/>
            <a:p>
              <a:pPr>
                <a:defRPr/>
              </a:pPr>
              <a:r>
                <a:rPr lang="ja-JP" altLang="en-US" sz="800" dirty="0">
                  <a:solidFill>
                    <a:srgbClr val="5B9BD5"/>
                  </a:solidFill>
                </a:rPr>
                <a:t>■</a:t>
              </a:r>
              <a:r>
                <a:rPr lang="ja-JP" altLang="en-US" sz="800" dirty="0">
                  <a:solidFill>
                    <a:schemeClr val="tx1"/>
                  </a:solidFill>
                </a:rPr>
                <a:t>基本療養費（</a:t>
              </a:r>
              <a:r>
                <a:rPr lang="en-US" altLang="ja-JP" sz="800" dirty="0">
                  <a:solidFill>
                    <a:schemeClr val="tx1"/>
                  </a:solidFill>
                </a:rPr>
                <a:t>Ⅰ</a:t>
              </a:r>
              <a:r>
                <a:rPr lang="ja-JP" altLang="en-US" sz="800" dirty="0">
                  <a:solidFill>
                    <a:schemeClr val="tx1"/>
                  </a:solidFill>
                </a:rPr>
                <a:t>）</a:t>
              </a:r>
              <a:endParaRPr lang="en-US" altLang="ja-JP" sz="8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800" dirty="0">
                  <a:solidFill>
                    <a:schemeClr val="tx1"/>
                  </a:solidFill>
                </a:rPr>
                <a:t>居宅（居住系施設以外）で訪問看護を受けている者</a:t>
              </a:r>
              <a:endParaRPr lang="en-US" altLang="ja-JP" sz="8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800" dirty="0">
                  <a:solidFill>
                    <a:srgbClr val="AA4643"/>
                  </a:solidFill>
                </a:rPr>
                <a:t>■</a:t>
              </a:r>
              <a:r>
                <a:rPr lang="ja-JP" altLang="en-US" sz="800" dirty="0">
                  <a:solidFill>
                    <a:schemeClr val="tx1"/>
                  </a:solidFill>
                </a:rPr>
                <a:t>基本療養費（</a:t>
              </a:r>
              <a:r>
                <a:rPr lang="en-US" altLang="ja-JP" sz="800" dirty="0">
                  <a:solidFill>
                    <a:schemeClr val="tx1"/>
                  </a:solidFill>
                </a:rPr>
                <a:t>Ⅱ</a:t>
              </a:r>
              <a:r>
                <a:rPr lang="ja-JP" altLang="en-US" sz="800" dirty="0">
                  <a:solidFill>
                    <a:schemeClr val="tx1"/>
                  </a:solidFill>
                </a:rPr>
                <a:t>）</a:t>
              </a:r>
              <a:endParaRPr lang="en-US" altLang="ja-JP" sz="8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800" dirty="0">
                  <a:solidFill>
                    <a:schemeClr val="tx1"/>
                  </a:solidFill>
                </a:rPr>
                <a:t>精神障害者施設等に入所し訪問看護を受けている者（複数名で受けている者）</a:t>
              </a:r>
              <a:endParaRPr lang="en-US" altLang="ja-JP" sz="8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800" dirty="0">
                  <a:solidFill>
                    <a:srgbClr val="C0504D"/>
                  </a:solidFill>
                </a:rPr>
                <a:t>■</a:t>
              </a:r>
              <a:r>
                <a:rPr lang="ja-JP" altLang="en-US" sz="800" dirty="0">
                  <a:solidFill>
                    <a:schemeClr val="tx1"/>
                  </a:solidFill>
                </a:rPr>
                <a:t>基本療養費（</a:t>
              </a:r>
              <a:r>
                <a:rPr lang="en-US" altLang="ja-JP" sz="800" dirty="0">
                  <a:solidFill>
                    <a:schemeClr val="tx1"/>
                  </a:solidFill>
                </a:rPr>
                <a:t>Ⅲ</a:t>
              </a:r>
              <a:r>
                <a:rPr lang="ja-JP" altLang="en-US" sz="800" dirty="0">
                  <a:solidFill>
                    <a:schemeClr val="tx1"/>
                  </a:solidFill>
                </a:rPr>
                <a:t>）</a:t>
              </a:r>
              <a:endParaRPr lang="en-US" altLang="ja-JP" sz="8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800" dirty="0">
                  <a:solidFill>
                    <a:schemeClr val="tx1"/>
                  </a:solidFill>
                </a:rPr>
                <a:t>居住系施設で訪問看護を受けている者</a:t>
              </a:r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7228592" y="1944334"/>
              <a:ext cx="1404315" cy="222137"/>
            </a:xfrm>
            <a:prstGeom prst="roundRect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ja-JP" altLang="en-US" sz="800" dirty="0">
                  <a:ln w="0"/>
                  <a:solidFill>
                    <a:schemeClr val="tx1"/>
                  </a:solidFill>
                </a:rPr>
                <a:t>平成</a:t>
              </a:r>
              <a:r>
                <a:rPr lang="en-US" altLang="ja-JP" sz="800" dirty="0">
                  <a:ln w="0"/>
                  <a:solidFill>
                    <a:schemeClr val="tx1"/>
                  </a:solidFill>
                </a:rPr>
                <a:t>23</a:t>
              </a:r>
              <a:r>
                <a:rPr lang="ja-JP" altLang="en-US" sz="800" dirty="0">
                  <a:ln w="0"/>
                  <a:solidFill>
                    <a:schemeClr val="tx1"/>
                  </a:solidFill>
                </a:rPr>
                <a:t>年度まで</a:t>
              </a:r>
            </a:p>
          </p:txBody>
        </p:sp>
      </p:grpSp>
      <p:grpSp>
        <p:nvGrpSpPr>
          <p:cNvPr id="9" name="グループ化 2"/>
          <p:cNvGrpSpPr>
            <a:grpSpLocks/>
          </p:cNvGrpSpPr>
          <p:nvPr/>
        </p:nvGrpSpPr>
        <p:grpSpPr bwMode="auto">
          <a:xfrm>
            <a:off x="6895082" y="3292048"/>
            <a:ext cx="1952704" cy="2489803"/>
            <a:chOff x="7014687" y="3821255"/>
            <a:chExt cx="1793081" cy="2716508"/>
          </a:xfrm>
        </p:grpSpPr>
        <p:sp>
          <p:nvSpPr>
            <p:cNvPr id="10" name="角丸四角形 9"/>
            <p:cNvSpPr/>
            <p:nvPr/>
          </p:nvSpPr>
          <p:spPr>
            <a:xfrm>
              <a:off x="7014687" y="3967236"/>
              <a:ext cx="1793081" cy="2570527"/>
            </a:xfrm>
            <a:prstGeom prst="roundRect">
              <a:avLst/>
            </a:prstGeom>
            <a:noFill/>
            <a:ln w="50800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8" rIns="51435" bIns="25718" anchor="ctr"/>
            <a:lstStyle/>
            <a:p>
              <a:pPr>
                <a:defRPr/>
              </a:pPr>
              <a:r>
                <a:rPr lang="ja-JP" altLang="en-US" sz="900" dirty="0">
                  <a:solidFill>
                    <a:srgbClr val="5B9BD5"/>
                  </a:solidFill>
                </a:rPr>
                <a:t>■</a:t>
              </a:r>
              <a:r>
                <a:rPr lang="ja-JP" altLang="en-US" sz="900" dirty="0">
                  <a:solidFill>
                    <a:schemeClr val="tx1"/>
                  </a:solidFill>
                </a:rPr>
                <a:t>基本療養費（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Ⅰ</a:t>
              </a:r>
              <a:r>
                <a:rPr lang="ja-JP" altLang="en-US" sz="900" dirty="0">
                  <a:solidFill>
                    <a:schemeClr val="tx1"/>
                  </a:solidFill>
                </a:rPr>
                <a:t>）（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Ⅱ</a:t>
              </a:r>
              <a:r>
                <a:rPr lang="ja-JP" altLang="en-US" sz="900" dirty="0">
                  <a:solidFill>
                    <a:schemeClr val="tx1"/>
                  </a:solidFill>
                </a:rPr>
                <a:t>）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chemeClr val="tx1"/>
                  </a:solidFill>
                </a:rPr>
                <a:t>平成</a:t>
              </a:r>
              <a:r>
                <a:rPr lang="en-US" altLang="ja-JP" sz="900" dirty="0">
                  <a:solidFill>
                    <a:schemeClr val="tx1"/>
                  </a:solidFill>
                </a:rPr>
                <a:t>23</a:t>
              </a:r>
              <a:r>
                <a:rPr lang="ja-JP" altLang="en-US" sz="900" dirty="0">
                  <a:solidFill>
                    <a:schemeClr val="tx1"/>
                  </a:solidFill>
                </a:rPr>
                <a:t>年度までの基本療養費（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Ⅰ</a:t>
              </a:r>
              <a:r>
                <a:rPr lang="ja-JP" altLang="en-US" sz="900" dirty="0">
                  <a:solidFill>
                    <a:schemeClr val="tx1"/>
                  </a:solidFill>
                </a:rPr>
                <a:t>）（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Ⅲ</a:t>
              </a:r>
              <a:r>
                <a:rPr lang="ja-JP" altLang="en-US" sz="900" dirty="0">
                  <a:solidFill>
                    <a:schemeClr val="tx1"/>
                  </a:solidFill>
                </a:rPr>
                <a:t>）と同様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rgbClr val="AA4643"/>
                  </a:solidFill>
                </a:rPr>
                <a:t>■</a:t>
              </a:r>
              <a:r>
                <a:rPr lang="ja-JP" altLang="en-US" sz="900" dirty="0">
                  <a:solidFill>
                    <a:schemeClr val="tx1"/>
                  </a:solidFill>
                </a:rPr>
                <a:t>基本療養費（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Ⅲ</a:t>
              </a:r>
              <a:r>
                <a:rPr lang="ja-JP" altLang="en-US" sz="900" dirty="0">
                  <a:solidFill>
                    <a:schemeClr val="tx1"/>
                  </a:solidFill>
                </a:rPr>
                <a:t>）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chemeClr val="tx1"/>
                  </a:solidFill>
                </a:rPr>
                <a:t>外泊中の入院患者に対する訪問看護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rgbClr val="ED7D31"/>
                  </a:solidFill>
                </a:rPr>
                <a:t>■</a:t>
              </a:r>
              <a:r>
                <a:rPr lang="ja-JP" altLang="en-US" sz="900" dirty="0">
                  <a:solidFill>
                    <a:schemeClr val="tx1"/>
                  </a:solidFill>
                </a:rPr>
                <a:t>精神科基本療養費（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Ⅰ</a:t>
              </a:r>
              <a:r>
                <a:rPr lang="ja-JP" altLang="en-US" sz="900" dirty="0">
                  <a:solidFill>
                    <a:schemeClr val="tx1"/>
                  </a:solidFill>
                </a:rPr>
                <a:t>）（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Ⅲ</a:t>
              </a:r>
              <a:r>
                <a:rPr lang="ja-JP" altLang="en-US" sz="900" dirty="0">
                  <a:solidFill>
                    <a:schemeClr val="tx1"/>
                  </a:solidFill>
                </a:rPr>
                <a:t>）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chemeClr val="tx1"/>
                  </a:solidFill>
                </a:rPr>
                <a:t>平成</a:t>
              </a:r>
              <a:r>
                <a:rPr lang="en-US" altLang="ja-JP" sz="900" dirty="0">
                  <a:solidFill>
                    <a:schemeClr val="tx1"/>
                  </a:solidFill>
                </a:rPr>
                <a:t>23</a:t>
              </a:r>
              <a:r>
                <a:rPr lang="ja-JP" altLang="en-US" sz="900" dirty="0">
                  <a:solidFill>
                    <a:schemeClr val="tx1"/>
                  </a:solidFill>
                </a:rPr>
                <a:t>年度までの基本療養費（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Ⅰ</a:t>
              </a:r>
              <a:r>
                <a:rPr lang="ja-JP" altLang="en-US" sz="900" dirty="0">
                  <a:solidFill>
                    <a:schemeClr val="tx1"/>
                  </a:solidFill>
                </a:rPr>
                <a:t>）</a:t>
              </a:r>
              <a:r>
                <a:rPr lang="en-US" altLang="ja-JP" sz="900" dirty="0">
                  <a:solidFill>
                    <a:schemeClr val="tx1"/>
                  </a:solidFill>
                </a:rPr>
                <a:t>(Ⅲ</a:t>
              </a:r>
              <a:r>
                <a:rPr lang="ja-JP" altLang="en-US" sz="900" dirty="0">
                  <a:solidFill>
                    <a:schemeClr val="tx1"/>
                  </a:solidFill>
                </a:rPr>
                <a:t>）と同様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rgbClr val="BFBFBF"/>
                  </a:solidFill>
                </a:rPr>
                <a:t>■</a:t>
              </a:r>
              <a:r>
                <a:rPr lang="ja-JP" altLang="en-US" sz="900" dirty="0">
                  <a:solidFill>
                    <a:schemeClr val="tx1"/>
                  </a:solidFill>
                </a:rPr>
                <a:t>精神科基本療養費（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Ⅱ</a:t>
              </a:r>
              <a:r>
                <a:rPr lang="ja-JP" altLang="en-US" sz="900" dirty="0">
                  <a:solidFill>
                    <a:schemeClr val="tx1"/>
                  </a:solidFill>
                </a:rPr>
                <a:t>）（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Ⅳ</a:t>
              </a:r>
              <a:r>
                <a:rPr lang="ja-JP" altLang="en-US" sz="900" dirty="0">
                  <a:solidFill>
                    <a:schemeClr val="tx1"/>
                  </a:solidFill>
                </a:rPr>
                <a:t>）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chemeClr val="tx1"/>
                  </a:solidFill>
                </a:rPr>
                <a:t>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Ⅱ</a:t>
              </a:r>
              <a:r>
                <a:rPr lang="ja-JP" altLang="en-US" sz="900" dirty="0">
                  <a:solidFill>
                    <a:schemeClr val="tx1"/>
                  </a:solidFill>
                </a:rPr>
                <a:t>）平成</a:t>
              </a:r>
              <a:r>
                <a:rPr lang="en-US" altLang="ja-JP" sz="900" dirty="0">
                  <a:solidFill>
                    <a:schemeClr val="tx1"/>
                  </a:solidFill>
                </a:rPr>
                <a:t>23</a:t>
              </a:r>
              <a:r>
                <a:rPr lang="ja-JP" altLang="en-US" sz="900" dirty="0">
                  <a:solidFill>
                    <a:schemeClr val="tx1"/>
                  </a:solidFill>
                </a:rPr>
                <a:t>年度までの基本療養費（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Ⅱ</a:t>
              </a:r>
              <a:r>
                <a:rPr lang="ja-JP" altLang="en-US" sz="900" dirty="0">
                  <a:solidFill>
                    <a:schemeClr val="tx1"/>
                  </a:solidFill>
                </a:rPr>
                <a:t>）と同様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ja-JP" altLang="en-US" sz="900" dirty="0">
                  <a:solidFill>
                    <a:schemeClr val="tx1"/>
                  </a:solidFill>
                </a:rPr>
                <a:t>（</a:t>
              </a:r>
              <a:r>
                <a:rPr lang="en-US" altLang="ja-JP" sz="900" dirty="0">
                  <a:solidFill>
                    <a:schemeClr val="tx1"/>
                  </a:solidFill>
                </a:rPr>
                <a:t>Ⅳ</a:t>
              </a:r>
              <a:r>
                <a:rPr lang="ja-JP" altLang="en-US" sz="900" dirty="0">
                  <a:solidFill>
                    <a:schemeClr val="tx1"/>
                  </a:solidFill>
                </a:rPr>
                <a:t>）外泊中の入院患者に対する訪問看護</a:t>
              </a:r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7209863" y="3821255"/>
              <a:ext cx="1402729" cy="222144"/>
            </a:xfrm>
            <a:prstGeom prst="roundRect">
              <a:avLst/>
            </a:prstGeom>
            <a:solidFill>
              <a:srgbClr val="ED7D31"/>
            </a:solidFill>
            <a:ln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ja-JP" altLang="en-US" sz="900" dirty="0">
                  <a:ln w="0"/>
                  <a:solidFill>
                    <a:schemeClr val="tx1"/>
                  </a:solidFill>
                </a:rPr>
                <a:t>平成</a:t>
              </a:r>
              <a:r>
                <a:rPr lang="en-US" altLang="ja-JP" sz="900" dirty="0">
                  <a:ln w="0"/>
                  <a:solidFill>
                    <a:schemeClr val="tx1"/>
                  </a:solidFill>
                </a:rPr>
                <a:t>24</a:t>
              </a:r>
              <a:r>
                <a:rPr lang="ja-JP" altLang="en-US" sz="900" dirty="0">
                  <a:ln w="0"/>
                  <a:solidFill>
                    <a:schemeClr val="tx1"/>
                  </a:solidFill>
                </a:rPr>
                <a:t>年度から</a:t>
              </a:r>
            </a:p>
          </p:txBody>
        </p:sp>
      </p:grpSp>
      <p:sp>
        <p:nvSpPr>
          <p:cNvPr id="12" name="テキスト ボックス 4"/>
          <p:cNvSpPr txBox="1">
            <a:spLocks noChangeArrowheads="1"/>
          </p:cNvSpPr>
          <p:nvPr/>
        </p:nvSpPr>
        <p:spPr bwMode="auto">
          <a:xfrm>
            <a:off x="697777" y="6046771"/>
            <a:ext cx="36576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 dirty="0"/>
              <a:t>※</a:t>
            </a:r>
            <a:r>
              <a:rPr lang="ja-JP" altLang="en-US" sz="900" dirty="0"/>
              <a:t>基本療養費（</a:t>
            </a:r>
            <a:r>
              <a:rPr lang="en-US" altLang="ja-JP" sz="900" dirty="0"/>
              <a:t>Ⅲ</a:t>
            </a:r>
            <a:r>
              <a:rPr lang="ja-JP" altLang="en-US" sz="900" dirty="0"/>
              <a:t>）は平成</a:t>
            </a:r>
            <a:r>
              <a:rPr lang="en-US" altLang="ja-JP" sz="900" dirty="0"/>
              <a:t>20</a:t>
            </a:r>
            <a:r>
              <a:rPr lang="ja-JP" altLang="en-US" sz="900" dirty="0"/>
              <a:t>年に新設し、平成</a:t>
            </a:r>
            <a:r>
              <a:rPr lang="en-US" altLang="ja-JP" sz="900" dirty="0"/>
              <a:t>21</a:t>
            </a:r>
            <a:r>
              <a:rPr lang="ja-JP" altLang="en-US" sz="900" dirty="0"/>
              <a:t>年より調査</a:t>
            </a:r>
            <a:endParaRPr lang="en-US" altLang="ja-JP" sz="9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 dirty="0"/>
              <a:t>※</a:t>
            </a:r>
            <a:r>
              <a:rPr lang="ja-JP" altLang="en-US" sz="900" dirty="0"/>
              <a:t>精神科基本療養費は平成</a:t>
            </a:r>
            <a:r>
              <a:rPr lang="en-US" altLang="ja-JP" sz="900" dirty="0"/>
              <a:t>24</a:t>
            </a:r>
            <a:r>
              <a:rPr lang="ja-JP" altLang="en-US" sz="900" dirty="0"/>
              <a:t>年に新設し、平成</a:t>
            </a:r>
            <a:r>
              <a:rPr lang="en-US" altLang="ja-JP" sz="900" dirty="0"/>
              <a:t>25</a:t>
            </a:r>
            <a:r>
              <a:rPr lang="ja-JP" altLang="en-US" sz="900" dirty="0"/>
              <a:t>年より調査</a:t>
            </a:r>
            <a:endParaRPr lang="en-US" altLang="ja-JP" sz="9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 dirty="0"/>
              <a:t>※</a:t>
            </a:r>
            <a:r>
              <a:rPr lang="ja-JP" altLang="en-US" sz="900" dirty="0"/>
              <a:t>「居住系施設」は平成</a:t>
            </a:r>
            <a:r>
              <a:rPr lang="en-US" altLang="ja-JP" sz="900" dirty="0"/>
              <a:t>23</a:t>
            </a:r>
            <a:r>
              <a:rPr lang="ja-JP" altLang="en-US" sz="900" dirty="0"/>
              <a:t>年の調査移行は「同一建物居住者」を示す</a:t>
            </a:r>
            <a:endParaRPr lang="en-US" altLang="ja-JP" sz="900" dirty="0"/>
          </a:p>
        </p:txBody>
      </p:sp>
      <p:sp>
        <p:nvSpPr>
          <p:cNvPr id="13" name="テキスト ボックス 5"/>
          <p:cNvSpPr txBox="1">
            <a:spLocks noChangeArrowheads="1"/>
          </p:cNvSpPr>
          <p:nvPr/>
        </p:nvSpPr>
        <p:spPr bwMode="auto">
          <a:xfrm>
            <a:off x="1760321" y="6554602"/>
            <a:ext cx="70874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/>
              <a:t>資料：平成</a:t>
            </a:r>
            <a:r>
              <a:rPr lang="en-US" altLang="ja-JP" sz="1000" dirty="0"/>
              <a:t>13</a:t>
            </a:r>
            <a:r>
              <a:rPr lang="ja-JP" altLang="en-US" sz="1000" dirty="0"/>
              <a:t>年～</a:t>
            </a:r>
            <a:r>
              <a:rPr lang="en-US" altLang="ja-JP" sz="1000" dirty="0"/>
              <a:t>21</a:t>
            </a:r>
            <a:r>
              <a:rPr lang="ja-JP" altLang="en-US" sz="1000" dirty="0"/>
              <a:t>年まで「中医協 総</a:t>
            </a:r>
            <a:r>
              <a:rPr lang="en-US" altLang="ja-JP" sz="1000" dirty="0"/>
              <a:t>-1</a:t>
            </a:r>
            <a:r>
              <a:rPr lang="ja-JP" altLang="en-US" sz="1000" dirty="0"/>
              <a:t>（</a:t>
            </a:r>
            <a:r>
              <a:rPr lang="en-US" altLang="ja-JP" sz="1000" dirty="0"/>
              <a:t>H23.11.2</a:t>
            </a:r>
            <a:r>
              <a:rPr lang="ja-JP" altLang="en-US" sz="1000" dirty="0"/>
              <a:t>）保険局医療課調べ）」、平成</a:t>
            </a:r>
            <a:r>
              <a:rPr lang="en-US" altLang="ja-JP" sz="1000" dirty="0"/>
              <a:t>23,25,27,29</a:t>
            </a:r>
            <a:r>
              <a:rPr lang="ja-JP" altLang="en-US" sz="1000" dirty="0"/>
              <a:t>年　訪問看護療養費実態</a:t>
            </a:r>
            <a:r>
              <a:rPr lang="ja-JP" altLang="en-US" sz="1000" dirty="0" smtClean="0"/>
              <a:t>調査より推計</a:t>
            </a:r>
            <a:endParaRPr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13862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8640" y="207920"/>
            <a:ext cx="8158734" cy="969898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地域の精神科訪問看護の状況を把握するために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496" y="4233673"/>
            <a:ext cx="8174736" cy="249631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POINT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それぞれの施設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よって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、訪問看護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全体（介護保険、医療保険（精神科訪問看護、在宅患者訪問看護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））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における</a:t>
            </a:r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精神科訪問看護の割合は異なる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→それぞれの施設の特徴を知って、施設間連携に活かす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496" y="1000598"/>
            <a:ext cx="8183880" cy="310854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POINT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精神科訪問看護の実施機関には、「</a:t>
            </a:r>
            <a:r>
              <a:rPr lang="ja-JP" altLang="en-US" sz="2800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医療機関（病院・診療所）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</a:t>
            </a:r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　「</a:t>
            </a:r>
            <a:r>
              <a:rPr lang="ja-JP" altLang="en-US" sz="2800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訪問看護ステーション</a:t>
            </a:r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」があり、診療報酬上の制度が異なる。　</a:t>
            </a:r>
            <a:endParaRPr lang="en-US" altLang="ja-JP" sz="2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地域によって医療機関・ステーションの割合が異なる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endParaRPr lang="en-US" altLang="ja-JP" sz="2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→両方を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把握</a:t>
            </a:r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することで、全体の状況がわかる</a:t>
            </a:r>
            <a:endParaRPr lang="en-US" altLang="ja-JP" sz="28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　　　　　　　　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調査では、両方について集計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778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020056" y="5660136"/>
            <a:ext cx="3931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精神保健福祉資料</a:t>
            </a: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調査集計結果）</a:t>
            </a: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より</a:t>
            </a:r>
            <a:endParaRPr kumimoji="1" lang="ja-JP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7063" y="6089904"/>
            <a:ext cx="8065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地域によって、精神科訪問看護を実施している施設数は異なる。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実施している機関の内訳（医療機関、訪問看護ステーション）も異なる。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608" y="400749"/>
            <a:ext cx="8593069" cy="525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81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2176" y="213666"/>
            <a:ext cx="7097029" cy="613281"/>
          </a:xfrm>
        </p:spPr>
        <p:txBody>
          <a:bodyPr>
            <a:noAutofit/>
          </a:bodyPr>
          <a:lstStyle/>
          <a:p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精神科訪問看護の実施主体と診療報酬の概要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5100277"/>
              </p:ext>
            </p:extLst>
          </p:nvPr>
        </p:nvGraphicFramePr>
        <p:xfrm>
          <a:off x="73152" y="826947"/>
          <a:ext cx="8987607" cy="5933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023"/>
                <a:gridCol w="2297723"/>
                <a:gridCol w="4665785"/>
                <a:gridCol w="1372076"/>
              </a:tblGrid>
              <a:tr h="509182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実施主体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診療報酬（医療保険）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対象と訪問職種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精神疾患の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利用者数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2850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病院・診療所</a:t>
                      </a:r>
                      <a:endParaRPr kumimoji="1" lang="en-US" altLang="ja-JP" sz="14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精神科訪問看護・指導料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（昭和</a:t>
                      </a:r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61</a:t>
                      </a: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年～）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入院中の患者以外の精神障害者である</a:t>
                      </a:r>
                      <a:r>
                        <a:rPr kumimoji="1" lang="ja-JP" altLang="en-US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患者又はその家族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等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回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週（退院後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ヶ月以内は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回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週）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保健師、看護師、准看護師、作業療法士、</a:t>
                      </a:r>
                      <a:r>
                        <a:rPr kumimoji="1" lang="ja-JP" altLang="en-US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精神保健福祉士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52,854</a:t>
                      </a:r>
                      <a:r>
                        <a:rPr kumimoji="1" lang="ja-JP" altLang="en-US" sz="1600" dirty="0" smtClean="0"/>
                        <a:t>人</a:t>
                      </a:r>
                      <a:r>
                        <a:rPr kumimoji="1" lang="en-US" altLang="ja-JP" sz="1600" dirty="0" smtClean="0"/>
                        <a:t>/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050" dirty="0" smtClean="0"/>
                        <a:t>(H27</a:t>
                      </a:r>
                      <a:r>
                        <a:rPr kumimoji="1" lang="ja-JP" altLang="en-US" sz="1050" dirty="0" smtClean="0"/>
                        <a:t>　</a:t>
                      </a:r>
                      <a:r>
                        <a:rPr kumimoji="1" lang="en-US" altLang="ja-JP" sz="1050" dirty="0" smtClean="0"/>
                        <a:t>630</a:t>
                      </a:r>
                      <a:r>
                        <a:rPr kumimoji="1" lang="ja-JP" altLang="en-US" sz="1050" dirty="0" smtClean="0"/>
                        <a:t>調査）</a:t>
                      </a: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28508">
                <a:tc vMerge="1">
                  <a:txBody>
                    <a:bodyPr/>
                    <a:lstStyle/>
                    <a:p>
                      <a:endParaRPr kumimoji="1" lang="en-US" altLang="ja-JP" sz="1400" b="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精神科退院前訪問指導料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（平成</a:t>
                      </a:r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</a:t>
                      </a: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年～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）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入院中の</a:t>
                      </a:r>
                      <a:r>
                        <a:rPr kumimoji="1" lang="ja-JP" altLang="en-US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患者又はその家</a:t>
                      </a:r>
                      <a:r>
                        <a:rPr kumimoji="1" lang="ja-JP" altLang="en-US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族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等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入院中３回まで（入院期間が６月を超える場合６回）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医師、保健師、看護師、作業療法士、</a:t>
                      </a:r>
                      <a:r>
                        <a:rPr kumimoji="1" lang="ja-JP" altLang="en-US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精神保健福祉士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2,121</a:t>
                      </a:r>
                      <a:r>
                        <a:rPr kumimoji="1" lang="ja-JP" altLang="en-US" sz="1600" dirty="0" smtClean="0"/>
                        <a:t>件</a:t>
                      </a:r>
                      <a:r>
                        <a:rPr kumimoji="1" lang="en-US" altLang="ja-JP" sz="1600" dirty="0" smtClean="0"/>
                        <a:t>/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050" dirty="0" smtClean="0"/>
                        <a:t>(H28</a:t>
                      </a:r>
                      <a:r>
                        <a:rPr kumimoji="1" lang="ja-JP" altLang="en-US" sz="1050" dirty="0" smtClean="0"/>
                        <a:t>　</a:t>
                      </a:r>
                      <a:r>
                        <a:rPr kumimoji="1" lang="en-US" altLang="ja-JP" sz="1050" dirty="0" smtClean="0"/>
                        <a:t>NDB</a:t>
                      </a:r>
                      <a:r>
                        <a:rPr kumimoji="1" lang="ja-JP" altLang="en-US" sz="1050" dirty="0" smtClean="0"/>
                        <a:t>オープンデータより推計）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4783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訪問看護ステーション</a:t>
                      </a:r>
                      <a:endParaRPr kumimoji="1" lang="en-US" altLang="ja-JP" sz="14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F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精神科訪問看護基本療養費</a:t>
                      </a: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（平成</a:t>
                      </a:r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年～）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F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精神疾患を有する入院中以外の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患者又はその家族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回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週（退院後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ヶ月以内は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回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週）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0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精神科医の指示、施設の届出</a:t>
                      </a:r>
                      <a:endParaRPr kumimoji="1" lang="en-US" altLang="ja-JP" sz="14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精神科訪問看護の経験・研修受講のあるスタッフ</a:t>
                      </a:r>
                      <a:endParaRPr kumimoji="1" lang="en-US" altLang="ja-JP" sz="14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保健師、看護師、准看護師、作業療法士　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等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F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72,894</a:t>
                      </a:r>
                      <a:r>
                        <a:rPr kumimoji="1" lang="ja-JP" altLang="en-US" sz="1600" dirty="0" smtClean="0"/>
                        <a:t>人</a:t>
                      </a:r>
                      <a:r>
                        <a:rPr kumimoji="1" lang="en-US" altLang="ja-JP" sz="1600" dirty="0" smtClean="0"/>
                        <a:t>/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en-US" altLang="ja-JP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 smtClean="0"/>
                        <a:t>(H27</a:t>
                      </a:r>
                      <a:r>
                        <a:rPr kumimoji="1" lang="ja-JP" altLang="en-US" sz="1050" dirty="0" smtClean="0"/>
                        <a:t>訪問看護療養費実態調査より推計</a:t>
                      </a:r>
                      <a:r>
                        <a:rPr kumimoji="1" lang="en-US" altLang="ja-JP" sz="1050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FBD"/>
                    </a:solidFill>
                  </a:tcPr>
                </a:tc>
              </a:tr>
              <a:tr h="1138171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訪問看護基本療養費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（平成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年～）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05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2075" indent="-92075"/>
                      <a:r>
                        <a:rPr kumimoji="1" lang="en-US" altLang="ja-JP" sz="105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05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平成</a:t>
                      </a:r>
                      <a:r>
                        <a:rPr kumimoji="1" lang="en-US" altLang="ja-JP" sz="105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24</a:t>
                      </a:r>
                      <a:r>
                        <a:rPr kumimoji="1" lang="ja-JP" altLang="en-US" sz="105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年までは精神疾患の利用者も算定</a:t>
                      </a:r>
                      <a:endParaRPr kumimoji="1" lang="en-US" altLang="ja-JP" sz="105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F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疾病又は負傷により、居宅において継続して療養を受ける状態にある者　　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回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週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保健師、看護師、准看護師、作業療法士、理学療法士、言語聴覚士　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F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6,348</a:t>
                      </a:r>
                      <a:r>
                        <a:rPr kumimoji="1" lang="ja-JP" altLang="en-US" sz="1600" dirty="0" smtClean="0"/>
                        <a:t>人</a:t>
                      </a:r>
                      <a:r>
                        <a:rPr kumimoji="1" lang="en-US" altLang="ja-JP" sz="1600" dirty="0" smtClean="0"/>
                        <a:t>/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en-US" altLang="ja-JP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 smtClean="0"/>
                        <a:t>(H27</a:t>
                      </a:r>
                      <a:r>
                        <a:rPr kumimoji="1" lang="ja-JP" altLang="en-US" sz="1050" dirty="0" smtClean="0"/>
                        <a:t>訪問看護療養費実態調査より推計：</a:t>
                      </a:r>
                      <a:r>
                        <a:rPr kumimoji="1" lang="en-US" altLang="ja-JP" sz="1050" dirty="0" smtClean="0"/>
                        <a:t>152,865</a:t>
                      </a:r>
                      <a:r>
                        <a:rPr kumimoji="1" lang="ja-JP" altLang="en-US" sz="1050" dirty="0" smtClean="0"/>
                        <a:t>人のうち精神・行動の障害が主傷病の利用者</a:t>
                      </a:r>
                      <a:r>
                        <a:rPr kumimoji="1" lang="en-US" altLang="ja-JP" sz="1050" dirty="0" smtClean="0"/>
                        <a:t>)</a:t>
                      </a: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FBD"/>
                    </a:solidFill>
                  </a:tcPr>
                </a:tc>
              </a:tr>
              <a:tr h="149759">
                <a:tc>
                  <a:txBody>
                    <a:bodyPr/>
                    <a:lstStyle/>
                    <a:p>
                      <a:pPr algn="ctr"/>
                      <a:endParaRPr kumimoji="1" lang="en-US" altLang="ja-JP" sz="4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400" b="0" kern="120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2850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病院</a:t>
                      </a:r>
                      <a:endParaRPr kumimoji="1" lang="en-US" altLang="ja-JP" sz="12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診療所</a:t>
                      </a:r>
                      <a:endParaRPr kumimoji="1" lang="en-US" altLang="ja-JP" sz="12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spc="-15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ステーション</a:t>
                      </a:r>
                      <a:endParaRPr kumimoji="1" lang="en-US" altLang="ja-JP" sz="1200" b="1" spc="-15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2" marB="34292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訪問看護費</a:t>
                      </a:r>
                      <a:r>
                        <a:rPr kumimoji="1" lang="ja-JP" altLang="en-US" sz="1400" b="0" kern="12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</a:t>
                      </a: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介護保険）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92075" indent="-92075"/>
                      <a:r>
                        <a:rPr kumimoji="1" lang="en-US" altLang="ja-JP" sz="1050" b="0" kern="12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050" b="0" kern="12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原則として介護保険が優先されるが、</a:t>
                      </a:r>
                      <a:r>
                        <a:rPr kumimoji="1" lang="ja-JP" altLang="en-US" sz="1050" b="0" u="sng" kern="12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精神科訪問看護を受ける場合には医療保険</a:t>
                      </a:r>
                      <a:r>
                        <a:rPr kumimoji="1" lang="ja-JP" altLang="en-US" sz="1050" b="0" kern="12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の適用となる</a:t>
                      </a:r>
                      <a:endParaRPr kumimoji="1" lang="en-US" altLang="ja-JP" sz="1050" b="0" kern="120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居宅要支援者・要介護者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保健師、看護師、准看護師、作業療法士、理学療法士、言語聴覚士　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3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6192" y="353998"/>
            <a:ext cx="6017895" cy="796162"/>
          </a:xfrm>
        </p:spPr>
        <p:txBody>
          <a:bodyPr>
            <a:normAutofit/>
          </a:bodyPr>
          <a:lstStyle/>
          <a:p>
            <a:r>
              <a:rPr kumimoji="1" lang="ja-JP" altLang="en-US" sz="3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</a:t>
            </a:r>
            <a:r>
              <a:rPr kumimoji="1" lang="en-US" altLang="ja-JP" sz="3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kumimoji="1" lang="ja-JP" altLang="en-US" sz="3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調査で</a:t>
            </a:r>
            <a:r>
              <a:rPr lang="ja-JP" altLang="en-US" sz="3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集計しているもの</a:t>
            </a:r>
            <a:endParaRPr kumimoji="1" lang="ja-JP" altLang="en-US" sz="3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8328" y="1419115"/>
            <a:ext cx="8805672" cy="2064749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都道府県、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二次医療圏別に、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「精神科訪問看護」を行っている医療機関・ステーションの数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」の利用者数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訪問看護に関わっているスタッフの規模別施設数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338328" y="3851086"/>
            <a:ext cx="8625078" cy="2891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調査の限界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ヶ月間の状況しか把握できない。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・回答を頂けなかった施設については把握できない。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・調査票に記入する際の間違いや記入漏れなどがある。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2563" indent="-182563">
              <a:buFont typeface="Arial" panose="020B0604020202020204" pitchFamily="34" charset="0"/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・「精神科訪問看護」だけに関わっているスタッフ数や加算は把握できない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915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3876" y="517058"/>
            <a:ext cx="6455664" cy="1103066"/>
          </a:xfrm>
        </p:spPr>
        <p:txBody>
          <a:bodyPr>
            <a:normAutofit/>
          </a:bodyPr>
          <a:lstStyle/>
          <a:p>
            <a:pPr algn="ctr"/>
            <a:r>
              <a:rPr lang="en-US" altLang="ja-JP" sz="3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630</a:t>
            </a:r>
            <a:r>
              <a:rPr lang="ja-JP" altLang="en-US" sz="3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調査をどのように活用できるか</a:t>
            </a:r>
            <a:endParaRPr lang="ja-JP" altLang="en-US" sz="3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13716" y="1545336"/>
            <a:ext cx="9144000" cy="445312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各地域における訪問看護提供体制の特徴を知る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712788" indent="-712788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→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訪問看護の現状</a:t>
            </a:r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を総合的に把握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精神科訪問看護を担う医療機関やステーションが、　</a:t>
            </a:r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連携・協議の場</a:t>
            </a: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に参加する機会づくり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精神科訪問看護に関する指標として</a:t>
            </a:r>
            <a:r>
              <a:rPr lang="en-US" altLang="ja-JP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医療計画や障害福祉計画における目標値</a:t>
            </a:r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として全国的な活用を</a:t>
            </a:r>
            <a:r>
              <a:rPr lang="en-US" altLang="ja-JP" sz="3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750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奥行">
  <a:themeElements>
    <a:clrScheme name="奥行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奥行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クォータブル</Template>
  <TotalTime>2476</TotalTime>
  <Words>6150</Words>
  <Application>Microsoft Office PowerPoint</Application>
  <PresentationFormat>画面に合わせる (4:3)</PresentationFormat>
  <Paragraphs>2747</Paragraphs>
  <Slides>23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5" baseType="lpstr">
      <vt:lpstr>HGｺﾞｼｯｸM</vt:lpstr>
      <vt:lpstr>Meiryo UI</vt:lpstr>
      <vt:lpstr>ＭＳ Ｐゴシック</vt:lpstr>
      <vt:lpstr>Meiryo</vt:lpstr>
      <vt:lpstr>Meiryo</vt:lpstr>
      <vt:lpstr>Arial</vt:lpstr>
      <vt:lpstr>Calibri</vt:lpstr>
      <vt:lpstr>Calibri Light</vt:lpstr>
      <vt:lpstr>Corbel</vt:lpstr>
      <vt:lpstr>Office テーマ</vt:lpstr>
      <vt:lpstr>奥行</vt:lpstr>
      <vt:lpstr>グラフ</vt:lpstr>
      <vt:lpstr>ー　精神保健福祉資料の見方と使い方　ー   精神科訪問看護について</vt:lpstr>
      <vt:lpstr>精神科訪問看護とは</vt:lpstr>
      <vt:lpstr>PowerPoint プレゼンテーション</vt:lpstr>
      <vt:lpstr>PowerPoint プレゼンテーション</vt:lpstr>
      <vt:lpstr>地域の精神科訪問看護の状況を把握するために</vt:lpstr>
      <vt:lpstr>PowerPoint プレゼンテーション</vt:lpstr>
      <vt:lpstr>精神科訪問看護の実施主体と診療報酬の概要</vt:lpstr>
      <vt:lpstr>新630調査で集計しているもの</vt:lpstr>
      <vt:lpstr>630調査をどのように活用できるか</vt:lpstr>
      <vt:lpstr>医療計画における指標例（千葉県保健医療計画H30-35）</vt:lpstr>
      <vt:lpstr>平成30年度630調査（訪問看護）の結果について</vt:lpstr>
      <vt:lpstr>H30年度精神保健福祉資料から得られる訪問看護データ</vt:lpstr>
      <vt:lpstr>PowerPoint プレゼンテーション</vt:lpstr>
      <vt:lpstr>平成30年度630調査 1.施設種別集計（人口１０万人対：都道府県別）</vt:lpstr>
      <vt:lpstr>平成30年度630調査 2．精神病床をもつ医療機関集計（都道府県別）-1</vt:lpstr>
      <vt:lpstr>平成30年度630調査 2．精神病床をもつ医療機関集計（都道府県別）-2</vt:lpstr>
      <vt:lpstr>平成30年度630調査 3．精神病床をもたない医療機関集計（都道府県別）</vt:lpstr>
      <vt:lpstr>平成30年度630調査 4．訪問看護ステーション集計（都道府県別）-1</vt:lpstr>
      <vt:lpstr>PowerPoint プレゼンテーション</vt:lpstr>
      <vt:lpstr>平成30年度630調査 5．二次医療圏別集計（都道府県毎に1シート）　北海道の例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630調査（訪問看護調査）について</dc:title>
  <dc:creator>Kayama</dc:creator>
  <cp:lastModifiedBy>NS</cp:lastModifiedBy>
  <cp:revision>154</cp:revision>
  <cp:lastPrinted>2019-06-14T03:18:28Z</cp:lastPrinted>
  <dcterms:created xsi:type="dcterms:W3CDTF">2018-06-13T03:17:47Z</dcterms:created>
  <dcterms:modified xsi:type="dcterms:W3CDTF">2019-09-27T00:13:35Z</dcterms:modified>
</cp:coreProperties>
</file>