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83" r:id="rId3"/>
    <p:sldId id="315" r:id="rId4"/>
    <p:sldId id="284" r:id="rId5"/>
    <p:sldId id="305" r:id="rId6"/>
    <p:sldId id="306" r:id="rId7"/>
    <p:sldId id="286" r:id="rId8"/>
    <p:sldId id="287" r:id="rId9"/>
    <p:sldId id="263" r:id="rId10"/>
    <p:sldId id="288" r:id="rId11"/>
    <p:sldId id="261" r:id="rId12"/>
    <p:sldId id="262" r:id="rId13"/>
    <p:sldId id="273" r:id="rId14"/>
    <p:sldId id="264" r:id="rId15"/>
    <p:sldId id="265" r:id="rId16"/>
    <p:sldId id="270" r:id="rId17"/>
    <p:sldId id="274" r:id="rId18"/>
    <p:sldId id="275" r:id="rId19"/>
    <p:sldId id="276" r:id="rId20"/>
    <p:sldId id="271" r:id="rId21"/>
    <p:sldId id="278" r:id="rId22"/>
    <p:sldId id="279" r:id="rId23"/>
    <p:sldId id="281" r:id="rId24"/>
    <p:sldId id="289" r:id="rId25"/>
    <p:sldId id="308" r:id="rId26"/>
    <p:sldId id="309" r:id="rId27"/>
    <p:sldId id="310" r:id="rId28"/>
    <p:sldId id="316" r:id="rId29"/>
    <p:sldId id="294" r:id="rId30"/>
    <p:sldId id="311" r:id="rId31"/>
    <p:sldId id="312" r:id="rId32"/>
    <p:sldId id="297" r:id="rId33"/>
    <p:sldId id="280" r:id="rId34"/>
    <p:sldId id="267" r:id="rId35"/>
    <p:sldId id="299" r:id="rId36"/>
    <p:sldId id="313" r:id="rId37"/>
    <p:sldId id="314" r:id="rId38"/>
    <p:sldId id="317" r:id="rId39"/>
    <p:sldId id="282" r:id="rId40"/>
    <p:sldId id="257" r:id="rId41"/>
    <p:sldId id="301" r:id="rId42"/>
    <p:sldId id="258" r:id="rId43"/>
    <p:sldId id="259" r:id="rId44"/>
    <p:sldId id="307" r:id="rId45"/>
    <p:sldId id="304" r:id="rId46"/>
    <p:sldId id="260" r:id="rId47"/>
    <p:sldId id="302" r:id="rId48"/>
    <p:sldId id="318" r:id="rId49"/>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70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8BE02F-D243-4BF7-B82D-522D6DBEB6C5}"/>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C2368264-928C-4295-B22D-25C365D034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6E192BA2-00C1-4787-AD12-FA60BA84D2A9}"/>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5" name="フッター プレースホルダー 4">
            <a:extLst>
              <a:ext uri="{FF2B5EF4-FFF2-40B4-BE49-F238E27FC236}">
                <a16:creationId xmlns:a16="http://schemas.microsoft.com/office/drawing/2014/main" id="{5EFF381C-3DDC-4781-8BA8-98EE05CE47C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97F43FD-1360-444B-BCE1-22ED13391286}"/>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2792110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88A8190-7DD3-4BA3-AB25-EEBE64750A2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EF40DD3-3C68-4594-A79C-EADDD8C681E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7963E14-33F8-4AF3-92CC-795EF31693BA}"/>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5" name="フッター プレースホルダー 4">
            <a:extLst>
              <a:ext uri="{FF2B5EF4-FFF2-40B4-BE49-F238E27FC236}">
                <a16:creationId xmlns:a16="http://schemas.microsoft.com/office/drawing/2014/main" id="{C58E0B25-E7F6-4B3E-8144-465DE61A4B2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9ABFB68-7D9B-4C54-AF71-A1847D4C4282}"/>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3275166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CB5AE9B-5B0D-49D6-A6BB-8F941DF64144}"/>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21647A8-5910-4F55-9F40-F67C0EEFDC43}"/>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EF77525-72F0-4302-900C-F6DD3AA9379D}"/>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5" name="フッター プレースホルダー 4">
            <a:extLst>
              <a:ext uri="{FF2B5EF4-FFF2-40B4-BE49-F238E27FC236}">
                <a16:creationId xmlns:a16="http://schemas.microsoft.com/office/drawing/2014/main" id="{C020B449-0B70-4CC0-B3E2-84F78619E1F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EAC5E04-B116-4347-AA56-CD7001E60B63}"/>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4208145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4291400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1102206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16513463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2565247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1368902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23225411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11733214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ja-JP" altLang="en-US"/>
              <a:t>マスター タイトルの書式設定</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3520312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E8CB88-7107-4D72-B9FC-1E543DF1BB5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1AD9324-CAF2-43A4-8156-F627C5FF3E3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1AAB25F-BCDE-433B-800D-261CF7C8451A}"/>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5" name="フッター プレースホルダー 4">
            <a:extLst>
              <a:ext uri="{FF2B5EF4-FFF2-40B4-BE49-F238E27FC236}">
                <a16:creationId xmlns:a16="http://schemas.microsoft.com/office/drawing/2014/main" id="{AEF85717-813F-45CB-AF85-B21CA8E25F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5AE2E1B-2F76-40F4-AFCF-87A3D8F012AD}"/>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639264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2120294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12798126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85D125-3097-46E6-B284-086B62BF7146}" type="slidenum">
              <a:rPr kumimoji="1" lang="ja-JP" altLang="en-US" smtClean="0"/>
              <a:t>‹#›</a:t>
            </a:fld>
            <a:endParaRPr kumimoji="1" lang="ja-JP" alt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73088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1480095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5D125-3097-46E6-B284-086B62BF7146}" type="slidenum">
              <a:rPr kumimoji="1" lang="ja-JP" altLang="en-US" smtClean="0"/>
              <a:t>‹#›</a:t>
            </a:fld>
            <a:endParaRPr kumimoji="1" lang="ja-JP" alt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892705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39481250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19905169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D0F13F8-4863-4E1D-8D6A-F4B4ED7D6999}" type="datetimeFigureOut">
              <a:rPr kumimoji="1" lang="ja-JP" altLang="en-US" smtClean="0"/>
              <a:t>2019/10/4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3937376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C6FC0F-F1BC-4903-9998-6E2000B1589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CFB9B06-FD40-40CD-B3A6-478A5749E1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E7FBA9D1-776D-42FF-8D69-C32BBB5E2FD4}"/>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5" name="フッター プレースホルダー 4">
            <a:extLst>
              <a:ext uri="{FF2B5EF4-FFF2-40B4-BE49-F238E27FC236}">
                <a16:creationId xmlns:a16="http://schemas.microsoft.com/office/drawing/2014/main" id="{0FEC6015-7863-470F-8725-781AC967BBA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CF8E482-CA7F-4AD5-A1DD-D0C559B9D43F}"/>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2578389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345249-7D8F-4BD9-A4B9-9C9B0AA6B78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2B3921C-DE9B-47C9-8696-7A7491372444}"/>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B0A26B5-8AAB-4209-B28A-45E1CA8EBED4}"/>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55C3D50-7934-42B4-B42C-3D3414FA2F47}"/>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6" name="フッター プレースホルダー 5">
            <a:extLst>
              <a:ext uri="{FF2B5EF4-FFF2-40B4-BE49-F238E27FC236}">
                <a16:creationId xmlns:a16="http://schemas.microsoft.com/office/drawing/2014/main" id="{398D0C99-B907-45B8-9CE6-B99A17CA7AD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5871D11-BB8A-4FFE-BC21-F679B0FEC423}"/>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2140574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150289-21FB-4748-B548-3E4E9C5A00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4B62119-0E05-4F20-9F4A-F2C8C3966C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8691FDDF-E3F2-49DA-86F1-AC0BF8DEA85F}"/>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6BA303A-CF58-4B14-AEDE-FB6790CA48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D543CFDD-6347-4326-86EA-82012CB85D7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C7423B79-50DF-45C0-A08E-90D9F525F8AB}"/>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8" name="フッター プレースホルダー 7">
            <a:extLst>
              <a:ext uri="{FF2B5EF4-FFF2-40B4-BE49-F238E27FC236}">
                <a16:creationId xmlns:a16="http://schemas.microsoft.com/office/drawing/2014/main" id="{940C081E-EB46-4FFD-8408-C076A94CE518}"/>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C4708C31-FF50-4D54-A931-0FD0DD8E87DF}"/>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1382437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B20D35-7F17-4ACF-8939-D3C8E3904803}"/>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0938D64-1DEC-484E-A766-0AEBAC1D032F}"/>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4" name="フッター プレースホルダー 3">
            <a:extLst>
              <a:ext uri="{FF2B5EF4-FFF2-40B4-BE49-F238E27FC236}">
                <a16:creationId xmlns:a16="http://schemas.microsoft.com/office/drawing/2014/main" id="{4ABE661A-9350-4280-B29B-5232C29E7C1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FA86F2F1-EC73-4A1C-89D3-94CB94B97F5F}"/>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2039402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253E60C-144E-438D-B648-6AA51BBB1BFC}"/>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3" name="フッター プレースホルダー 2">
            <a:extLst>
              <a:ext uri="{FF2B5EF4-FFF2-40B4-BE49-F238E27FC236}">
                <a16:creationId xmlns:a16="http://schemas.microsoft.com/office/drawing/2014/main" id="{105F4FEE-4F70-406A-9EBB-87F262E1220C}"/>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32110CE-EBAE-4DB9-BD9D-E929EDE69F1C}"/>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1663831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A0BA9F-0DFB-4F0D-B73D-CC7C659638F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B4F1FCE-F22D-46BC-8F47-5CBE626731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45F6CB8C-4E5E-4C0A-B6FD-978A0DD636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BA1994A-D82D-48B1-AD38-6FFEA20892B6}"/>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6" name="フッター プレースホルダー 5">
            <a:extLst>
              <a:ext uri="{FF2B5EF4-FFF2-40B4-BE49-F238E27FC236}">
                <a16:creationId xmlns:a16="http://schemas.microsoft.com/office/drawing/2014/main" id="{B40C55EE-9D6B-4F38-933B-AD3AC5FFEA6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1EFB5E9-1128-4CAD-8B77-6D3241A9D8B8}"/>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976093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5CF990F-CC4F-4E0B-9EBB-F6D6CB2E2AA2}"/>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19584D76-E7C8-44C6-9642-3F4574E7E2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32D6577-43B0-49E6-A88D-66F0993454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052866E-8C02-448E-AEB8-DCBC82D642F7}"/>
              </a:ext>
            </a:extLst>
          </p:cNvPr>
          <p:cNvSpPr>
            <a:spLocks noGrp="1"/>
          </p:cNvSpPr>
          <p:nvPr>
            <p:ph type="dt" sz="half" idx="10"/>
          </p:nvPr>
        </p:nvSpPr>
        <p:spPr/>
        <p:txBody>
          <a:bodyPr/>
          <a:lstStyle/>
          <a:p>
            <a:fld id="{6DFDF579-7252-4DAD-AE61-0A3C6256353A}" type="datetimeFigureOut">
              <a:rPr kumimoji="1" lang="ja-JP" altLang="en-US" smtClean="0"/>
              <a:t>2019/10/4</a:t>
            </a:fld>
            <a:endParaRPr kumimoji="1" lang="ja-JP" altLang="en-US"/>
          </a:p>
        </p:txBody>
      </p:sp>
      <p:sp>
        <p:nvSpPr>
          <p:cNvPr id="6" name="フッター プレースホルダー 5">
            <a:extLst>
              <a:ext uri="{FF2B5EF4-FFF2-40B4-BE49-F238E27FC236}">
                <a16:creationId xmlns:a16="http://schemas.microsoft.com/office/drawing/2014/main" id="{3578F29D-1152-42D8-9066-4B9176EB43D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5BCC709-EE19-4FFF-87BD-AE590D82F0EE}"/>
              </a:ext>
            </a:extLst>
          </p:cNvPr>
          <p:cNvSpPr>
            <a:spLocks noGrp="1"/>
          </p:cNvSpPr>
          <p:nvPr>
            <p:ph type="sldNum" sz="quarter" idx="12"/>
          </p:nvPr>
        </p:nvSpPr>
        <p:spPr/>
        <p:txBody>
          <a:body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3754297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D1DF34A-0F53-465A-8B3C-4DB5ABDC46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3686D30-7428-47AA-8D75-60C75061FA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DAA662A-BB92-4E97-9BC1-01E4364619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FDF579-7252-4DAD-AE61-0A3C6256353A}" type="datetimeFigureOut">
              <a:rPr kumimoji="1" lang="ja-JP" altLang="en-US" smtClean="0"/>
              <a:t>2019/10/4</a:t>
            </a:fld>
            <a:endParaRPr kumimoji="1" lang="ja-JP" altLang="en-US"/>
          </a:p>
        </p:txBody>
      </p:sp>
      <p:sp>
        <p:nvSpPr>
          <p:cNvPr id="5" name="フッター プレースホルダー 4">
            <a:extLst>
              <a:ext uri="{FF2B5EF4-FFF2-40B4-BE49-F238E27FC236}">
                <a16:creationId xmlns:a16="http://schemas.microsoft.com/office/drawing/2014/main" id="{CCCC592E-421C-4FBF-85D0-64763EC7A7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E90086DC-C157-49C4-A21C-6949424DA4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3B52B7-0F1B-402F-A0E3-5854B6DE7C33}" type="slidenum">
              <a:rPr kumimoji="1" lang="ja-JP" altLang="en-US" smtClean="0"/>
              <a:t>‹#›</a:t>
            </a:fld>
            <a:endParaRPr kumimoji="1" lang="ja-JP" altLang="en-US"/>
          </a:p>
        </p:txBody>
      </p:sp>
    </p:spTree>
    <p:extLst>
      <p:ext uri="{BB962C8B-B14F-4D97-AF65-F5344CB8AC3E}">
        <p14:creationId xmlns:p14="http://schemas.microsoft.com/office/powerpoint/2010/main" val="1074685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0D0F13F8-4863-4E1D-8D6A-F4B4ED7D6999}" type="datetimeFigureOut">
              <a:rPr kumimoji="1" lang="ja-JP" altLang="en-US" smtClean="0"/>
              <a:t>2019/10/4</a:t>
            </a:fld>
            <a:endParaRPr kumimoji="1" lang="ja-JP" alt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D85D125-3097-46E6-B284-086B62BF7146}" type="slidenum">
              <a:rPr kumimoji="1" lang="ja-JP" altLang="en-US" smtClean="0"/>
              <a:t>‹#›</a:t>
            </a:fld>
            <a:endParaRPr kumimoji="1" lang="ja-JP" altLang="en-US"/>
          </a:p>
        </p:txBody>
      </p:sp>
    </p:spTree>
    <p:extLst>
      <p:ext uri="{BB962C8B-B14F-4D97-AF65-F5344CB8AC3E}">
        <p14:creationId xmlns:p14="http://schemas.microsoft.com/office/powerpoint/2010/main" val="10186912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kumimoji="1" sz="3600" kern="1200">
          <a:solidFill>
            <a:schemeClr val="tx1">
              <a:lumMod val="85000"/>
              <a:lumOff val="1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6.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7.emf"/></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8.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6.xml"/><Relationship Id="rId5" Type="http://schemas.openxmlformats.org/officeDocument/2006/relationships/image" Target="../media/image27.jpg"/><Relationship Id="rId4" Type="http://schemas.openxmlformats.org/officeDocument/2006/relationships/image" Target="../media/image26.jpg"/></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2C38012-E24C-4874-B8A6-A3A4D9E5E21E}"/>
              </a:ext>
            </a:extLst>
          </p:cNvPr>
          <p:cNvSpPr>
            <a:spLocks noGrp="1"/>
          </p:cNvSpPr>
          <p:nvPr>
            <p:ph type="ctrTitle"/>
          </p:nvPr>
        </p:nvSpPr>
        <p:spPr>
          <a:xfrm>
            <a:off x="561315" y="1122363"/>
            <a:ext cx="11099548" cy="2387600"/>
          </a:xfrm>
        </p:spPr>
        <p:txBody>
          <a:bodyPr>
            <a:normAutofit fontScale="90000"/>
          </a:bodyPr>
          <a:lstStyle/>
          <a:p>
            <a:pPr algn="l"/>
            <a:r>
              <a:rPr kumimoji="1" lang="ja-JP" altLang="en-US" dirty="0"/>
              <a:t>演習</a:t>
            </a:r>
            <a:r>
              <a:rPr kumimoji="1" lang="en-US" altLang="ja-JP" dirty="0"/>
              <a:t>1</a:t>
            </a:r>
            <a:br>
              <a:rPr kumimoji="1" lang="en-US" altLang="ja-JP" dirty="0"/>
            </a:br>
            <a:r>
              <a:rPr kumimoji="1" lang="ja-JP" altLang="en-US" dirty="0"/>
              <a:t>自分の地域のデータを見つける。知る。</a:t>
            </a:r>
          </a:p>
        </p:txBody>
      </p:sp>
      <p:sp>
        <p:nvSpPr>
          <p:cNvPr id="3" name="字幕 2">
            <a:extLst>
              <a:ext uri="{FF2B5EF4-FFF2-40B4-BE49-F238E27FC236}">
                <a16:creationId xmlns:a16="http://schemas.microsoft.com/office/drawing/2014/main" id="{8D51CD60-29F3-4848-972E-A1CF66975ECE}"/>
              </a:ext>
            </a:extLst>
          </p:cNvPr>
          <p:cNvSpPr>
            <a:spLocks noGrp="1"/>
          </p:cNvSpPr>
          <p:nvPr>
            <p:ph type="subTitle" idx="1"/>
          </p:nvPr>
        </p:nvSpPr>
        <p:spPr>
          <a:xfrm>
            <a:off x="2643534" y="4397133"/>
            <a:ext cx="8915399" cy="1126283"/>
          </a:xfrm>
        </p:spPr>
        <p:txBody>
          <a:bodyPr>
            <a:noAutofit/>
          </a:bodyPr>
          <a:lstStyle/>
          <a:p>
            <a:pPr algn="r"/>
            <a:r>
              <a:rPr kumimoji="1" lang="ja-JP" altLang="en-US" sz="2400" dirty="0"/>
              <a:t>精神医療政策研究部　臼杵理人</a:t>
            </a:r>
            <a:endParaRPr kumimoji="1" lang="en-US" altLang="ja-JP" sz="2400" dirty="0"/>
          </a:p>
          <a:p>
            <a:pPr algn="r"/>
            <a:r>
              <a:rPr lang="ja-JP" altLang="en-US" sz="2400" dirty="0"/>
              <a:t>　古野考志</a:t>
            </a:r>
            <a:endParaRPr lang="en-US" altLang="ja-JP" sz="2400" dirty="0"/>
          </a:p>
          <a:p>
            <a:pPr algn="r"/>
            <a:r>
              <a:rPr kumimoji="1" lang="ja-JP" altLang="en-US" sz="2400" dirty="0"/>
              <a:t>岡山達志</a:t>
            </a:r>
            <a:endParaRPr kumimoji="1" lang="en-US" altLang="ja-JP" sz="2400" dirty="0"/>
          </a:p>
          <a:p>
            <a:pPr algn="r"/>
            <a:r>
              <a:rPr lang="ja-JP" altLang="en-US" sz="2400" dirty="0"/>
              <a:t>月江ゆかり</a:t>
            </a:r>
            <a:endParaRPr kumimoji="1" lang="ja-JP" altLang="en-US" sz="2400" dirty="0"/>
          </a:p>
        </p:txBody>
      </p:sp>
    </p:spTree>
    <p:extLst>
      <p:ext uri="{BB962C8B-B14F-4D97-AF65-F5344CB8AC3E}">
        <p14:creationId xmlns:p14="http://schemas.microsoft.com/office/powerpoint/2010/main" val="1581087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24E2FF1-1557-4A66-988E-520843E6F105}"/>
              </a:ext>
            </a:extLst>
          </p:cNvPr>
          <p:cNvPicPr>
            <a:picLocks noChangeAspect="1"/>
          </p:cNvPicPr>
          <p:nvPr/>
        </p:nvPicPr>
        <p:blipFill>
          <a:blip r:embed="rId2"/>
          <a:stretch>
            <a:fillRect/>
          </a:stretch>
        </p:blipFill>
        <p:spPr>
          <a:xfrm>
            <a:off x="0" y="602117"/>
            <a:ext cx="12192000" cy="4739365"/>
          </a:xfrm>
          <a:prstGeom prst="rect">
            <a:avLst/>
          </a:prstGeom>
        </p:spPr>
      </p:pic>
      <p:sp>
        <p:nvSpPr>
          <p:cNvPr id="5" name="正方形/長方形 4">
            <a:extLst>
              <a:ext uri="{FF2B5EF4-FFF2-40B4-BE49-F238E27FC236}">
                <a16:creationId xmlns:a16="http://schemas.microsoft.com/office/drawing/2014/main" id="{A875DFDF-B460-47CD-9CE0-97C25BA62098}"/>
              </a:ext>
            </a:extLst>
          </p:cNvPr>
          <p:cNvSpPr/>
          <p:nvPr/>
        </p:nvSpPr>
        <p:spPr>
          <a:xfrm>
            <a:off x="8762999" y="602117"/>
            <a:ext cx="914401" cy="47393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CE731D95-DFED-4D15-ACD2-AB20917F9E78}"/>
              </a:ext>
            </a:extLst>
          </p:cNvPr>
          <p:cNvSpPr txBox="1"/>
          <p:nvPr/>
        </p:nvSpPr>
        <p:spPr>
          <a:xfrm>
            <a:off x="4505872" y="5696634"/>
            <a:ext cx="5352503"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オレンジのところが１０</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以上伸びている項目</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ブルーのところが１０</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以上減っている項目</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7" name="直線矢印コネクタ 6">
            <a:extLst>
              <a:ext uri="{FF2B5EF4-FFF2-40B4-BE49-F238E27FC236}">
                <a16:creationId xmlns:a16="http://schemas.microsoft.com/office/drawing/2014/main" id="{E94A1D70-C7EF-42F2-A475-6304571CD182}"/>
              </a:ext>
            </a:extLst>
          </p:cNvPr>
          <p:cNvCxnSpPr>
            <a:cxnSpLocks/>
            <a:stCxn id="6" idx="0"/>
            <a:endCxn id="5" idx="2"/>
          </p:cNvCxnSpPr>
          <p:nvPr/>
        </p:nvCxnSpPr>
        <p:spPr>
          <a:xfrm flipV="1">
            <a:off x="7182124" y="5341481"/>
            <a:ext cx="2038076" cy="3551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6501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F7184BF-0EEC-4B9E-957B-2A8A12AAEB65}"/>
              </a:ext>
            </a:extLst>
          </p:cNvPr>
          <p:cNvPicPr>
            <a:picLocks noChangeAspect="1"/>
          </p:cNvPicPr>
          <p:nvPr/>
        </p:nvPicPr>
        <p:blipFill>
          <a:blip r:embed="rId2"/>
          <a:stretch>
            <a:fillRect/>
          </a:stretch>
        </p:blipFill>
        <p:spPr>
          <a:xfrm>
            <a:off x="0" y="31867"/>
            <a:ext cx="12192000" cy="5338425"/>
          </a:xfrm>
          <a:prstGeom prst="rect">
            <a:avLst/>
          </a:prstGeom>
        </p:spPr>
      </p:pic>
      <p:sp>
        <p:nvSpPr>
          <p:cNvPr id="5" name="正方形/長方形 4">
            <a:extLst>
              <a:ext uri="{FF2B5EF4-FFF2-40B4-BE49-F238E27FC236}">
                <a16:creationId xmlns:a16="http://schemas.microsoft.com/office/drawing/2014/main" id="{917405BB-08AC-49EB-A9BC-117A6D8018F8}"/>
              </a:ext>
            </a:extLst>
          </p:cNvPr>
          <p:cNvSpPr/>
          <p:nvPr/>
        </p:nvSpPr>
        <p:spPr>
          <a:xfrm>
            <a:off x="8762999" y="35886"/>
            <a:ext cx="876301" cy="533842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88736F68-8424-44B9-A883-BD24FB21178A}"/>
              </a:ext>
            </a:extLst>
          </p:cNvPr>
          <p:cNvSpPr txBox="1"/>
          <p:nvPr/>
        </p:nvSpPr>
        <p:spPr>
          <a:xfrm>
            <a:off x="4344220" y="5649694"/>
            <a:ext cx="5352503"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オレンジのところが１０</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以上伸びている項目</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ブルーのところが１０</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以上減っている項目</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7" name="直線矢印コネクタ 6">
            <a:extLst>
              <a:ext uri="{FF2B5EF4-FFF2-40B4-BE49-F238E27FC236}">
                <a16:creationId xmlns:a16="http://schemas.microsoft.com/office/drawing/2014/main" id="{F673ECEA-9C88-4EBE-9D99-78C9412DEFDB}"/>
              </a:ext>
            </a:extLst>
          </p:cNvPr>
          <p:cNvCxnSpPr>
            <a:cxnSpLocks/>
            <a:stCxn id="6" idx="0"/>
            <a:endCxn id="5" idx="2"/>
          </p:cNvCxnSpPr>
          <p:nvPr/>
        </p:nvCxnSpPr>
        <p:spPr>
          <a:xfrm flipV="1">
            <a:off x="7020472" y="5374311"/>
            <a:ext cx="2180678" cy="2753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3996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0EEB57C7-191F-4944-874A-E49395FC9831}"/>
              </a:ext>
            </a:extLst>
          </p:cNvPr>
          <p:cNvSpPr txBox="1"/>
          <p:nvPr/>
        </p:nvSpPr>
        <p:spPr>
          <a:xfrm>
            <a:off x="224589" y="240632"/>
            <a:ext cx="914400" cy="36896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解答</a:t>
            </a:r>
          </a:p>
        </p:txBody>
      </p:sp>
      <p:graphicFrame>
        <p:nvGraphicFramePr>
          <p:cNvPr id="7" name="表 6">
            <a:extLst>
              <a:ext uri="{FF2B5EF4-FFF2-40B4-BE49-F238E27FC236}">
                <a16:creationId xmlns:a16="http://schemas.microsoft.com/office/drawing/2014/main" id="{F0FA4FCC-976E-461A-A4F9-EDFF2599C161}"/>
              </a:ext>
            </a:extLst>
          </p:cNvPr>
          <p:cNvGraphicFramePr>
            <a:graphicFrameLocks noGrp="1"/>
          </p:cNvGraphicFramePr>
          <p:nvPr/>
        </p:nvGraphicFramePr>
        <p:xfrm>
          <a:off x="4586704" y="609600"/>
          <a:ext cx="6451601" cy="3813810"/>
        </p:xfrm>
        <a:graphic>
          <a:graphicData uri="http://schemas.openxmlformats.org/drawingml/2006/table">
            <a:tbl>
              <a:tblPr/>
              <a:tblGrid>
                <a:gridCol w="2741852">
                  <a:extLst>
                    <a:ext uri="{9D8B030D-6E8A-4147-A177-3AD203B41FA5}">
                      <a16:colId xmlns:a16="http://schemas.microsoft.com/office/drawing/2014/main" val="2764528587"/>
                    </a:ext>
                  </a:extLst>
                </a:gridCol>
                <a:gridCol w="2123030">
                  <a:extLst>
                    <a:ext uri="{9D8B030D-6E8A-4147-A177-3AD203B41FA5}">
                      <a16:colId xmlns:a16="http://schemas.microsoft.com/office/drawing/2014/main" val="1786561340"/>
                    </a:ext>
                  </a:extLst>
                </a:gridCol>
                <a:gridCol w="1586719">
                  <a:extLst>
                    <a:ext uri="{9D8B030D-6E8A-4147-A177-3AD203B41FA5}">
                      <a16:colId xmlns:a16="http://schemas.microsoft.com/office/drawing/2014/main" val="4198091555"/>
                    </a:ext>
                  </a:extLst>
                </a:gridCol>
              </a:tblGrid>
              <a:tr h="247650">
                <a:tc gridSpan="2">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項目</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hMerge="1">
                  <a:txBody>
                    <a:bodyPr/>
                    <a:lstStyle/>
                    <a:p>
                      <a:endParaRPr kumimoji="1" lang="ja-JP" altLang="en-US"/>
                    </a:p>
                  </a:txBody>
                  <a:tcPr/>
                </a:tc>
                <a:tc>
                  <a:txBody>
                    <a:bodyPr/>
                    <a:lstStyle/>
                    <a:p>
                      <a:pPr algn="ctr" fontAlgn="ctr"/>
                      <a:r>
                        <a:rPr lang="en-US" sz="1100" b="1" i="0" u="none" strike="noStrike">
                          <a:solidFill>
                            <a:srgbClr val="000000"/>
                          </a:solidFill>
                          <a:effectLst/>
                          <a:latin typeface="Meiryo UI" panose="020B0604030504040204" pitchFamily="50" charset="-128"/>
                          <a:ea typeface="Meiryo UI" panose="020B0604030504040204" pitchFamily="50" charset="-128"/>
                        </a:rPr>
                        <a:t>H27・28</a:t>
                      </a:r>
                      <a:r>
                        <a:rPr lang="ja-JP" altLang="en-US" sz="1100" b="1" i="0" u="none" strike="noStrike">
                          <a:solidFill>
                            <a:srgbClr val="000000"/>
                          </a:solidFill>
                          <a:effectLst/>
                          <a:latin typeface="Meiryo UI" panose="020B0604030504040204" pitchFamily="50" charset="-128"/>
                          <a:ea typeface="Meiryo UI" panose="020B0604030504040204" pitchFamily="50" charset="-128"/>
                        </a:rPr>
                        <a:t>年度の推移*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3500217312"/>
                  </a:ext>
                </a:extLst>
              </a:tr>
              <a:tr h="238125">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統合失調症を外来診療している医療機関数</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96281119"/>
                  </a:ext>
                </a:extLst>
              </a:tr>
              <a:tr h="238125">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知的障害を外来診療している医療機関数</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5992719"/>
                  </a:ext>
                </a:extLst>
              </a:tr>
              <a:tr h="238125">
                <a:tc gridSpan="2">
                  <a:txBody>
                    <a:bodyPr/>
                    <a:lstStyle/>
                    <a:p>
                      <a:pPr algn="l"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20</a:t>
                      </a:r>
                      <a:r>
                        <a:rPr lang="ja-JP" altLang="en-US" sz="1100" b="0" i="0" u="none" strike="noStrike">
                          <a:solidFill>
                            <a:srgbClr val="000000"/>
                          </a:solidFill>
                          <a:effectLst/>
                          <a:latin typeface="Meiryo UI" panose="020B0604030504040204" pitchFamily="50" charset="-128"/>
                          <a:ea typeface="Meiryo UI" panose="020B0604030504040204" pitchFamily="50" charset="-128"/>
                        </a:rPr>
                        <a:t>歳未満の精神疾患の精神病床での入院患者数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8388951"/>
                  </a:ext>
                </a:extLst>
              </a:tr>
              <a:tr h="238125">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発達障害の精神病床での入院患者数</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75351222"/>
                  </a:ext>
                </a:extLst>
              </a:tr>
              <a:tr h="238125">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発達障害外来患者数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回以上</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精神療法に限定</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16576683"/>
                  </a:ext>
                </a:extLst>
              </a:tr>
              <a:tr h="238125">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発達障害外来患者数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継続</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精神療法に限定</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71359984"/>
                  </a:ext>
                </a:extLst>
              </a:tr>
              <a:tr h="238125">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発達障害外来患者数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回以上</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精神療法に限定しない</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33380189"/>
                  </a:ext>
                </a:extLst>
              </a:tr>
              <a:tr h="247650">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発達障害外来患者数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継続</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精神療法に限定しない</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68340669"/>
                  </a:ext>
                </a:extLst>
              </a:tr>
              <a:tr h="238125">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アルコール依存症を外来診療している医療機関数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0893323"/>
                  </a:ext>
                </a:extLst>
              </a:tr>
              <a:tr h="238125">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摂食障害を外来診療している医療機関数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精神療法に限定しない</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9617894"/>
                  </a:ext>
                </a:extLst>
              </a:tr>
              <a:tr h="247650">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摂食障害外来患者数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回以上</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精神療法に限定しない</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17830624"/>
                  </a:ext>
                </a:extLst>
              </a:tr>
              <a:tr h="238125">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てんかんを外来診療している医療機関数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精神療法に限定</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69026894"/>
                  </a:ext>
                </a:extLst>
              </a:tr>
              <a:tr h="238125">
                <a:tc gridSpan="2">
                  <a:txBody>
                    <a:bodyPr/>
                    <a:lstStyle/>
                    <a:p>
                      <a:pPr algn="l" fontAlgn="t"/>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精神疾患の受け入れ体制を持つ一般病院数</a:t>
                      </a:r>
                      <a:br>
                        <a:rPr lang="ja-JP" altLang="en-US" sz="1100" b="0" i="0" u="none" strike="noStrike">
                          <a:solidFill>
                            <a:srgbClr val="000000"/>
                          </a:solidFill>
                          <a:effectLst/>
                          <a:latin typeface="Meiryo UI" panose="020B0604030504040204" pitchFamily="50" charset="-128"/>
                          <a:ea typeface="Meiryo UI" panose="020B0604030504040204" pitchFamily="50" charset="-128"/>
                        </a:rPr>
                      </a:b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精神疾患診療体制加算</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精神疾患患者受入加算</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140%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2959817"/>
                  </a:ext>
                </a:extLst>
              </a:tr>
              <a:tr h="238125">
                <a:tc gridSpan="2">
                  <a:txBody>
                    <a:bodyPr/>
                    <a:lstStyle/>
                    <a:p>
                      <a:pPr algn="l" fontAlgn="t"/>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体制を持つ一般病院で受け入れた精神疾患の患者数</a:t>
                      </a:r>
                      <a:br>
                        <a:rPr lang="ja-JP" altLang="en-US" sz="1100" b="0" i="0" u="none" strike="noStrike" dirty="0">
                          <a:solidFill>
                            <a:srgbClr val="000000"/>
                          </a:solidFill>
                          <a:effectLst/>
                          <a:latin typeface="Meiryo UI" panose="020B0604030504040204" pitchFamily="50" charset="-128"/>
                          <a:ea typeface="Meiryo UI" panose="020B0604030504040204" pitchFamily="50" charset="-128"/>
                        </a:rPr>
                      </a:b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精神疾患診療体制加算</a:t>
                      </a: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精神疾患患者受入加算</a:t>
                      </a: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318%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73114888"/>
                  </a:ext>
                </a:extLst>
              </a:tr>
            </a:tbl>
          </a:graphicData>
        </a:graphic>
      </p:graphicFrame>
      <p:graphicFrame>
        <p:nvGraphicFramePr>
          <p:cNvPr id="9" name="表 8">
            <a:extLst>
              <a:ext uri="{FF2B5EF4-FFF2-40B4-BE49-F238E27FC236}">
                <a16:creationId xmlns:a16="http://schemas.microsoft.com/office/drawing/2014/main" id="{315646A5-788B-4348-9DEE-07E5DA5368DF}"/>
              </a:ext>
            </a:extLst>
          </p:cNvPr>
          <p:cNvGraphicFramePr>
            <a:graphicFrameLocks noGrp="1"/>
          </p:cNvGraphicFramePr>
          <p:nvPr/>
        </p:nvGraphicFramePr>
        <p:xfrm>
          <a:off x="4586703" y="4807158"/>
          <a:ext cx="6451601" cy="1933575"/>
        </p:xfrm>
        <a:graphic>
          <a:graphicData uri="http://schemas.openxmlformats.org/drawingml/2006/table">
            <a:tbl>
              <a:tblPr/>
              <a:tblGrid>
                <a:gridCol w="2741852">
                  <a:extLst>
                    <a:ext uri="{9D8B030D-6E8A-4147-A177-3AD203B41FA5}">
                      <a16:colId xmlns:a16="http://schemas.microsoft.com/office/drawing/2014/main" val="3964785157"/>
                    </a:ext>
                  </a:extLst>
                </a:gridCol>
                <a:gridCol w="2123030">
                  <a:extLst>
                    <a:ext uri="{9D8B030D-6E8A-4147-A177-3AD203B41FA5}">
                      <a16:colId xmlns:a16="http://schemas.microsoft.com/office/drawing/2014/main" val="2196994587"/>
                    </a:ext>
                  </a:extLst>
                </a:gridCol>
                <a:gridCol w="1586719">
                  <a:extLst>
                    <a:ext uri="{9D8B030D-6E8A-4147-A177-3AD203B41FA5}">
                      <a16:colId xmlns:a16="http://schemas.microsoft.com/office/drawing/2014/main" val="1383384533"/>
                    </a:ext>
                  </a:extLst>
                </a:gridCol>
              </a:tblGrid>
              <a:tr h="247650">
                <a:tc gridSpan="2">
                  <a:txBody>
                    <a:bodyPr/>
                    <a:lstStyle/>
                    <a:p>
                      <a:pPr algn="ctr" fontAlgn="ctr"/>
                      <a:r>
                        <a:rPr lang="ja-JP" altLang="en-US" sz="1100" b="1" i="0" u="none" strike="noStrike">
                          <a:solidFill>
                            <a:srgbClr val="000000"/>
                          </a:solidFill>
                          <a:effectLst/>
                          <a:latin typeface="Meiryo UI" panose="020B0604030504040204" pitchFamily="50" charset="-128"/>
                          <a:ea typeface="Meiryo UI" panose="020B0604030504040204" pitchFamily="50" charset="-128"/>
                        </a:rPr>
                        <a:t>項目</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hMerge="1">
                  <a:txBody>
                    <a:bodyPr/>
                    <a:lstStyle/>
                    <a:p>
                      <a:endParaRPr kumimoji="1" lang="ja-JP" altLang="en-US"/>
                    </a:p>
                  </a:txBody>
                  <a:tcPr/>
                </a:tc>
                <a:tc>
                  <a:txBody>
                    <a:bodyPr/>
                    <a:lstStyle/>
                    <a:p>
                      <a:pPr algn="ctr" fontAlgn="ctr"/>
                      <a:r>
                        <a:rPr lang="en-US" sz="1100" b="1" i="0" u="none" strike="noStrike">
                          <a:solidFill>
                            <a:srgbClr val="000000"/>
                          </a:solidFill>
                          <a:effectLst/>
                          <a:latin typeface="Meiryo UI" panose="020B0604030504040204" pitchFamily="50" charset="-128"/>
                          <a:ea typeface="Meiryo UI" panose="020B0604030504040204" pitchFamily="50" charset="-128"/>
                        </a:rPr>
                        <a:t>H27・28</a:t>
                      </a:r>
                      <a:r>
                        <a:rPr lang="ja-JP" altLang="en-US" sz="1100" b="1" i="0" u="none" strike="noStrike">
                          <a:solidFill>
                            <a:srgbClr val="000000"/>
                          </a:solidFill>
                          <a:effectLst/>
                          <a:latin typeface="Meiryo UI" panose="020B0604030504040204" pitchFamily="50" charset="-128"/>
                          <a:ea typeface="Meiryo UI" panose="020B0604030504040204" pitchFamily="50" charset="-128"/>
                        </a:rPr>
                        <a:t>年度の推移*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4109000255"/>
                  </a:ext>
                </a:extLst>
              </a:tr>
              <a:tr h="238125">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認知行動療法を外来で実施した患者数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回以上</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うつ・躁うつ病に限定しない</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86%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75829922"/>
                  </a:ext>
                </a:extLst>
              </a:tr>
              <a:tr h="238125">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アルコール依存症の精神病床での入院患者数</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22802282"/>
                  </a:ext>
                </a:extLst>
              </a:tr>
              <a:tr h="247650">
                <a:tc>
                  <a:txBody>
                    <a:bodyPr/>
                    <a:lstStyle/>
                    <a:p>
                      <a:pPr algn="l"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PTSD</a:t>
                      </a:r>
                      <a:r>
                        <a:rPr lang="ja-JP" altLang="en-US" sz="1100" b="0" i="0" u="none" strike="noStrike">
                          <a:solidFill>
                            <a:srgbClr val="000000"/>
                          </a:solidFill>
                          <a:effectLst/>
                          <a:latin typeface="Meiryo UI" panose="020B0604030504040204" pitchFamily="50" charset="-128"/>
                          <a:ea typeface="Meiryo UI" panose="020B0604030504040204" pitchFamily="50" charset="-128"/>
                        </a:rPr>
                        <a:t>を外来診療している医療機関数</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58989179"/>
                  </a:ext>
                </a:extLst>
              </a:tr>
              <a:tr h="247650">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摂食障害を入院診療している精神病床を持つ病院数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9940378"/>
                  </a:ext>
                </a:extLst>
              </a:tr>
              <a:tr h="238125">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摂食障害の精神病床での入院患者数</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85815984"/>
                  </a:ext>
                </a:extLst>
              </a:tr>
              <a:tr h="238125">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摂食障害外来患者数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(1</a:t>
                      </a:r>
                      <a:r>
                        <a:rPr lang="ja-JP" altLang="en-US" sz="1100" b="0" i="0" u="none" strike="noStrike">
                          <a:solidFill>
                            <a:srgbClr val="000000"/>
                          </a:solidFill>
                          <a:effectLst/>
                          <a:latin typeface="Meiryo UI" panose="020B0604030504040204" pitchFamily="50" charset="-128"/>
                          <a:ea typeface="Meiryo UI" panose="020B0604030504040204" pitchFamily="50" charset="-128"/>
                        </a:rPr>
                        <a:t>回以上</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精神療法に限定</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a:solidFill>
                            <a:srgbClr val="000000"/>
                          </a:solidFill>
                          <a:effectLst/>
                          <a:latin typeface="Meiryo UI" panose="020B0604030504040204" pitchFamily="50" charset="-128"/>
                          <a:ea typeface="Meiryo UI" panose="020B0604030504040204" pitchFamily="50" charset="-128"/>
                        </a:rPr>
                        <a:t>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1943963"/>
                  </a:ext>
                </a:extLst>
              </a:tr>
              <a:tr h="238125">
                <a:tc gridSpan="2">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摂食障害外来患者数</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継続</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r>
                        <a:rPr lang="ja-JP" altLang="en-US" sz="1100" b="0" i="0" u="none" strike="noStrike">
                          <a:solidFill>
                            <a:srgbClr val="000000"/>
                          </a:solidFill>
                          <a:effectLst/>
                          <a:latin typeface="Meiryo UI" panose="020B0604030504040204" pitchFamily="50" charset="-128"/>
                          <a:ea typeface="Meiryo UI" panose="020B0604030504040204" pitchFamily="50" charset="-128"/>
                        </a:rPr>
                        <a:t>精神療法に限定</a:t>
                      </a:r>
                      <a:r>
                        <a:rPr lang="en-US" altLang="ja-JP" sz="1100" b="0" i="0" u="none" strike="noStrike">
                          <a:solidFill>
                            <a:srgbClr val="000000"/>
                          </a:solidFill>
                          <a:effectLst/>
                          <a:latin typeface="Meiryo UI" panose="020B0604030504040204" pitchFamily="50" charset="-128"/>
                          <a:ea typeface="Meiryo UI" panose="020B060403050404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kumimoji="1" lang="ja-JP" altLang="en-US"/>
                    </a:p>
                  </a:txBody>
                  <a:tcPr/>
                </a:tc>
                <a:tc>
                  <a:txBody>
                    <a:bodyPr/>
                    <a:lstStyle/>
                    <a:p>
                      <a:pPr algn="r"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08274478"/>
                  </a:ext>
                </a:extLst>
              </a:tr>
            </a:tbl>
          </a:graphicData>
        </a:graphic>
      </p:graphicFrame>
      <p:sp>
        <p:nvSpPr>
          <p:cNvPr id="10" name="Rectangle 1">
            <a:extLst>
              <a:ext uri="{FF2B5EF4-FFF2-40B4-BE49-F238E27FC236}">
                <a16:creationId xmlns:a16="http://schemas.microsoft.com/office/drawing/2014/main" id="{D4C0312C-ED54-442C-B011-27BEAD13B680}"/>
              </a:ext>
            </a:extLst>
          </p:cNvPr>
          <p:cNvSpPr>
            <a:spLocks noChangeArrowheads="1"/>
          </p:cNvSpPr>
          <p:nvPr/>
        </p:nvSpPr>
        <p:spPr bwMode="auto">
          <a:xfrm>
            <a:off x="224589" y="883458"/>
            <a:ext cx="387798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ja-JP"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・平成</a:t>
            </a:r>
            <a:r>
              <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２７年度と比べて２８年度が</a:t>
            </a:r>
            <a:endParaRPr kumimoji="0" lang="en-US" altLang="ja-JP"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１０</a:t>
            </a:r>
            <a:r>
              <a:rPr kumimoji="0" lang="en-US" altLang="ja-JP"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a:t>
            </a:r>
            <a:r>
              <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以上</a:t>
            </a:r>
            <a:r>
              <a:rPr kumimoji="0" lang="ja-JP" altLang="en-US" sz="1800" b="0"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伸びている</a:t>
            </a:r>
            <a:r>
              <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項目</a:t>
            </a:r>
            <a:endParaRPr kumimoji="0" lang="en-US" altLang="ja-JP"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endParaRPr>
          </a:p>
        </p:txBody>
      </p:sp>
      <p:sp>
        <p:nvSpPr>
          <p:cNvPr id="11" name="正方形/長方形 10">
            <a:extLst>
              <a:ext uri="{FF2B5EF4-FFF2-40B4-BE49-F238E27FC236}">
                <a16:creationId xmlns:a16="http://schemas.microsoft.com/office/drawing/2014/main" id="{9DE738B2-D41A-41F6-A85C-7572B632EA8B}"/>
              </a:ext>
            </a:extLst>
          </p:cNvPr>
          <p:cNvSpPr/>
          <p:nvPr/>
        </p:nvSpPr>
        <p:spPr>
          <a:xfrm>
            <a:off x="224589" y="4807158"/>
            <a:ext cx="4084053" cy="646331"/>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・平成２７年度と比べて２８年度が</a:t>
            </a:r>
            <a:endParaRPr kumimoji="0" lang="en-US" altLang="ja-JP"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１０</a:t>
            </a:r>
            <a:r>
              <a:rPr kumimoji="0" lang="en-US" altLang="ja-JP"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a:t>
            </a:r>
            <a:r>
              <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以上</a:t>
            </a:r>
            <a:r>
              <a:rPr kumimoji="0" lang="ja-JP" altLang="en-US" sz="1800" b="0"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減っている</a:t>
            </a:r>
            <a:r>
              <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項目</a:t>
            </a:r>
          </a:p>
        </p:txBody>
      </p:sp>
    </p:spTree>
    <p:extLst>
      <p:ext uri="{BB962C8B-B14F-4D97-AF65-F5344CB8AC3E}">
        <p14:creationId xmlns:p14="http://schemas.microsoft.com/office/powerpoint/2010/main" val="2088430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0524BB-77FB-4DD0-8E9F-652E3713DCC3}"/>
              </a:ext>
            </a:extLst>
          </p:cNvPr>
          <p:cNvSpPr>
            <a:spLocks noChangeArrowheads="1"/>
          </p:cNvSpPr>
          <p:nvPr/>
        </p:nvSpPr>
        <p:spPr bwMode="auto">
          <a:xfrm>
            <a:off x="1676360" y="2459504"/>
            <a:ext cx="883927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・平成２８年度の人口</a:t>
            </a:r>
            <a:r>
              <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人当たりの値が、</a:t>
            </a:r>
            <a:endPar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	</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全国の人口</a:t>
            </a:r>
            <a:r>
              <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人当たりの値より１０</a:t>
            </a:r>
            <a:r>
              <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以上</a:t>
            </a:r>
            <a:r>
              <a:rPr kumimoji="0" lang="ja-JP" altLang="en-US" sz="2400" b="0" i="0" u="none" strike="noStrike" kern="1200" cap="none" spc="0" normalizeH="0" baseline="0" noProof="0" dirty="0">
                <a:ln>
                  <a:noFill/>
                </a:ln>
                <a:solidFill>
                  <a:srgbClr val="FFC000"/>
                </a:solidFill>
                <a:effectLst/>
                <a:uLnTx/>
                <a:uFillTx/>
                <a:latin typeface="Arial" panose="020B0604020202020204" pitchFamily="34" charset="0"/>
                <a:ea typeface="游ゴシック" panose="020B0400000000000000" pitchFamily="50" charset="-128"/>
                <a:cs typeface="+mn-cs"/>
              </a:rPr>
              <a:t>多い</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項目</a:t>
            </a:r>
            <a:endPar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・平成２８年度の人口</a:t>
            </a:r>
            <a:r>
              <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人当たりの値が、</a:t>
            </a:r>
            <a:endPar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	</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全国の人口</a:t>
            </a:r>
            <a:r>
              <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人当たりの値より１０</a:t>
            </a:r>
            <a:r>
              <a:rPr kumimoji="0" lang="en-US" altLang="ja-JP"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以上</a:t>
            </a:r>
            <a:r>
              <a:rPr kumimoji="0" lang="ja-JP" altLang="en-US" sz="2400" b="0" i="0" u="none" strike="noStrike" kern="1200" cap="none" spc="0" normalizeH="0" baseline="0" noProof="0" dirty="0">
                <a:ln>
                  <a:noFill/>
                </a:ln>
                <a:solidFill>
                  <a:srgbClr val="0070C0"/>
                </a:solidFill>
                <a:effectLst/>
                <a:uLnTx/>
                <a:uFillTx/>
                <a:latin typeface="Arial" panose="020B0604020202020204" pitchFamily="34" charset="0"/>
                <a:ea typeface="游ゴシック" panose="020B0400000000000000" pitchFamily="50" charset="-128"/>
                <a:cs typeface="+mn-cs"/>
              </a:rPr>
              <a:t>少ない</a:t>
            </a:r>
            <a:r>
              <a:rPr kumimoji="0" lang="ja-JP" altLang="en-US" sz="24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項目</a:t>
            </a:r>
          </a:p>
        </p:txBody>
      </p:sp>
    </p:spTree>
    <p:extLst>
      <p:ext uri="{BB962C8B-B14F-4D97-AF65-F5344CB8AC3E}">
        <p14:creationId xmlns:p14="http://schemas.microsoft.com/office/powerpoint/2010/main" val="936583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FB4F582-DA72-46CD-98A8-D416B7B5950A}"/>
              </a:ext>
            </a:extLst>
          </p:cNvPr>
          <p:cNvPicPr>
            <a:picLocks noChangeAspect="1"/>
          </p:cNvPicPr>
          <p:nvPr/>
        </p:nvPicPr>
        <p:blipFill>
          <a:blip r:embed="rId2"/>
          <a:stretch>
            <a:fillRect/>
          </a:stretch>
        </p:blipFill>
        <p:spPr>
          <a:xfrm>
            <a:off x="0" y="0"/>
            <a:ext cx="12192000" cy="4647239"/>
          </a:xfrm>
          <a:prstGeom prst="rect">
            <a:avLst/>
          </a:prstGeom>
        </p:spPr>
      </p:pic>
      <p:sp>
        <p:nvSpPr>
          <p:cNvPr id="5" name="正方形/長方形 4">
            <a:extLst>
              <a:ext uri="{FF2B5EF4-FFF2-40B4-BE49-F238E27FC236}">
                <a16:creationId xmlns:a16="http://schemas.microsoft.com/office/drawing/2014/main" id="{6AA80C0A-2AA0-47B7-B7F8-797A3C0252B5}"/>
              </a:ext>
            </a:extLst>
          </p:cNvPr>
          <p:cNvSpPr/>
          <p:nvPr/>
        </p:nvSpPr>
        <p:spPr>
          <a:xfrm>
            <a:off x="0" y="419785"/>
            <a:ext cx="10665493" cy="42274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C4B0D71D-6378-4F09-ADBE-B3FEEA2EEA3F}"/>
              </a:ext>
            </a:extLst>
          </p:cNvPr>
          <p:cNvSpPr txBox="1"/>
          <p:nvPr/>
        </p:nvSpPr>
        <p:spPr>
          <a:xfrm>
            <a:off x="5477422" y="5791884"/>
            <a:ext cx="5352503"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一番下の「災害精神医療」まで範囲指定してセルをコピーする</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7" name="直線矢印コネクタ 6">
            <a:extLst>
              <a:ext uri="{FF2B5EF4-FFF2-40B4-BE49-F238E27FC236}">
                <a16:creationId xmlns:a16="http://schemas.microsoft.com/office/drawing/2014/main" id="{C935C1DF-FF66-493F-A40E-5D16A96AAFF0}"/>
              </a:ext>
            </a:extLst>
          </p:cNvPr>
          <p:cNvCxnSpPr>
            <a:cxnSpLocks/>
            <a:stCxn id="6" idx="0"/>
            <a:endCxn id="5" idx="2"/>
          </p:cNvCxnSpPr>
          <p:nvPr/>
        </p:nvCxnSpPr>
        <p:spPr>
          <a:xfrm flipH="1" flipV="1">
            <a:off x="5332747" y="4647239"/>
            <a:ext cx="2820927" cy="11446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612F19D6-97A7-40CC-B507-A66D55BBBD84}"/>
              </a:ext>
            </a:extLst>
          </p:cNvPr>
          <p:cNvSpPr/>
          <p:nvPr/>
        </p:nvSpPr>
        <p:spPr>
          <a:xfrm>
            <a:off x="156995" y="5745717"/>
            <a:ext cx="4528804"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h29_MedicalCarePlanIndex_Saitama.xlsx</a:t>
            </a:r>
            <a:endPar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7B2B8904-3BD1-44F9-8A19-9396981A7D07}"/>
              </a:ext>
            </a:extLst>
          </p:cNvPr>
          <p:cNvSpPr txBox="1"/>
          <p:nvPr/>
        </p:nvSpPr>
        <p:spPr>
          <a:xfrm>
            <a:off x="124919" y="5256049"/>
            <a:ext cx="5352503" cy="369332"/>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先程開いていたファイル</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316210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144EE43-F87C-455C-A257-381AB01A7997}"/>
              </a:ext>
            </a:extLst>
          </p:cNvPr>
          <p:cNvPicPr>
            <a:picLocks noChangeAspect="1"/>
          </p:cNvPicPr>
          <p:nvPr/>
        </p:nvPicPr>
        <p:blipFill>
          <a:blip r:embed="rId2"/>
          <a:stretch>
            <a:fillRect/>
          </a:stretch>
        </p:blipFill>
        <p:spPr>
          <a:xfrm>
            <a:off x="0" y="733425"/>
            <a:ext cx="12192000" cy="5391150"/>
          </a:xfrm>
          <a:prstGeom prst="rect">
            <a:avLst/>
          </a:prstGeom>
        </p:spPr>
      </p:pic>
      <p:sp>
        <p:nvSpPr>
          <p:cNvPr id="6" name="テキスト ボックス 5">
            <a:extLst>
              <a:ext uri="{FF2B5EF4-FFF2-40B4-BE49-F238E27FC236}">
                <a16:creationId xmlns:a16="http://schemas.microsoft.com/office/drawing/2014/main" id="{7E09B13E-7B4A-47C0-9B4D-FF0B3FF4531B}"/>
              </a:ext>
            </a:extLst>
          </p:cNvPr>
          <p:cNvSpPr txBox="1"/>
          <p:nvPr/>
        </p:nvSpPr>
        <p:spPr>
          <a:xfrm>
            <a:off x="7201902" y="6211669"/>
            <a:ext cx="4990098"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新規の</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Excel</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に貼り付けて</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比較しやすいように一部列を削除する</a:t>
            </a:r>
          </a:p>
        </p:txBody>
      </p:sp>
      <p:sp>
        <p:nvSpPr>
          <p:cNvPr id="7" name="正方形/長方形 6">
            <a:extLst>
              <a:ext uri="{FF2B5EF4-FFF2-40B4-BE49-F238E27FC236}">
                <a16:creationId xmlns:a16="http://schemas.microsoft.com/office/drawing/2014/main" id="{10CB0E76-E091-455E-BAA8-BF01146ED56F}"/>
              </a:ext>
            </a:extLst>
          </p:cNvPr>
          <p:cNvSpPr/>
          <p:nvPr/>
        </p:nvSpPr>
        <p:spPr>
          <a:xfrm>
            <a:off x="4820653" y="2037347"/>
            <a:ext cx="6192252" cy="408612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461362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80D7FEF3-DBCA-4493-BB89-082459FF2920}"/>
              </a:ext>
            </a:extLst>
          </p:cNvPr>
          <p:cNvPicPr>
            <a:picLocks noChangeAspect="1"/>
          </p:cNvPicPr>
          <p:nvPr/>
        </p:nvPicPr>
        <p:blipFill>
          <a:blip r:embed="rId2"/>
          <a:stretch>
            <a:fillRect/>
          </a:stretch>
        </p:blipFill>
        <p:spPr>
          <a:xfrm>
            <a:off x="2189251" y="0"/>
            <a:ext cx="7813497" cy="6858000"/>
          </a:xfrm>
          <a:prstGeom prst="rect">
            <a:avLst/>
          </a:prstGeom>
        </p:spPr>
      </p:pic>
      <p:sp>
        <p:nvSpPr>
          <p:cNvPr id="10" name="正方形/長方形 9">
            <a:extLst>
              <a:ext uri="{FF2B5EF4-FFF2-40B4-BE49-F238E27FC236}">
                <a16:creationId xmlns:a16="http://schemas.microsoft.com/office/drawing/2014/main" id="{FAC5DCE5-A41B-49CC-A1A3-2AE48F393899}"/>
              </a:ext>
            </a:extLst>
          </p:cNvPr>
          <p:cNvSpPr/>
          <p:nvPr/>
        </p:nvSpPr>
        <p:spPr>
          <a:xfrm>
            <a:off x="2757545" y="4768153"/>
            <a:ext cx="6959110" cy="19836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8" name="直線矢印コネクタ 7">
            <a:extLst>
              <a:ext uri="{FF2B5EF4-FFF2-40B4-BE49-F238E27FC236}">
                <a16:creationId xmlns:a16="http://schemas.microsoft.com/office/drawing/2014/main" id="{C6F02E6D-D458-4CA6-BED8-81E66CDB69E0}"/>
              </a:ext>
            </a:extLst>
          </p:cNvPr>
          <p:cNvCxnSpPr>
            <a:cxnSpLocks/>
          </p:cNvCxnSpPr>
          <p:nvPr/>
        </p:nvCxnSpPr>
        <p:spPr>
          <a:xfrm>
            <a:off x="2075554" y="5683354"/>
            <a:ext cx="802400" cy="1454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CABC5E3B-80C1-4856-B05F-0CD4FA4713A5}"/>
              </a:ext>
            </a:extLst>
          </p:cNvPr>
          <p:cNvSpPr txBox="1"/>
          <p:nvPr/>
        </p:nvSpPr>
        <p:spPr>
          <a:xfrm>
            <a:off x="312331" y="5498688"/>
            <a:ext cx="21591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「全国」を選択</a:t>
            </a:r>
          </a:p>
        </p:txBody>
      </p:sp>
    </p:spTree>
    <p:extLst>
      <p:ext uri="{BB962C8B-B14F-4D97-AF65-F5344CB8AC3E}">
        <p14:creationId xmlns:p14="http://schemas.microsoft.com/office/powerpoint/2010/main" val="42808650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B2EFB43-B268-4997-B4FB-4BEB3FDF85E0}"/>
              </a:ext>
            </a:extLst>
          </p:cNvPr>
          <p:cNvPicPr>
            <a:picLocks noChangeAspect="1"/>
          </p:cNvPicPr>
          <p:nvPr/>
        </p:nvPicPr>
        <p:blipFill>
          <a:blip r:embed="rId2"/>
          <a:stretch>
            <a:fillRect/>
          </a:stretch>
        </p:blipFill>
        <p:spPr>
          <a:xfrm>
            <a:off x="0" y="0"/>
            <a:ext cx="12192000" cy="4647239"/>
          </a:xfrm>
          <a:prstGeom prst="rect">
            <a:avLst/>
          </a:prstGeom>
        </p:spPr>
      </p:pic>
      <p:sp>
        <p:nvSpPr>
          <p:cNvPr id="5" name="正方形/長方形 4">
            <a:extLst>
              <a:ext uri="{FF2B5EF4-FFF2-40B4-BE49-F238E27FC236}">
                <a16:creationId xmlns:a16="http://schemas.microsoft.com/office/drawing/2014/main" id="{6AA80C0A-2AA0-47B7-B7F8-797A3C0252B5}"/>
              </a:ext>
            </a:extLst>
          </p:cNvPr>
          <p:cNvSpPr/>
          <p:nvPr/>
        </p:nvSpPr>
        <p:spPr>
          <a:xfrm>
            <a:off x="9619246" y="405983"/>
            <a:ext cx="1038226" cy="42412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C4B0D71D-6378-4F09-ADBE-B3FEEA2EEA3F}"/>
              </a:ext>
            </a:extLst>
          </p:cNvPr>
          <p:cNvSpPr txBox="1"/>
          <p:nvPr/>
        </p:nvSpPr>
        <p:spPr>
          <a:xfrm>
            <a:off x="5477422" y="5791884"/>
            <a:ext cx="5352503"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一番下の「災害精神医療」まで範囲指定してセルをコピーする</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7" name="直線矢印コネクタ 6">
            <a:extLst>
              <a:ext uri="{FF2B5EF4-FFF2-40B4-BE49-F238E27FC236}">
                <a16:creationId xmlns:a16="http://schemas.microsoft.com/office/drawing/2014/main" id="{C935C1DF-FF66-493F-A40E-5D16A96AAFF0}"/>
              </a:ext>
            </a:extLst>
          </p:cNvPr>
          <p:cNvCxnSpPr>
            <a:cxnSpLocks/>
            <a:stCxn id="6" idx="0"/>
            <a:endCxn id="5" idx="2"/>
          </p:cNvCxnSpPr>
          <p:nvPr/>
        </p:nvCxnSpPr>
        <p:spPr>
          <a:xfrm flipV="1">
            <a:off x="8153674" y="4647239"/>
            <a:ext cx="1984685" cy="11446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612F19D6-97A7-40CC-B507-A66D55BBBD84}"/>
              </a:ext>
            </a:extLst>
          </p:cNvPr>
          <p:cNvSpPr/>
          <p:nvPr/>
        </p:nvSpPr>
        <p:spPr>
          <a:xfrm>
            <a:off x="156995" y="5745717"/>
            <a:ext cx="457208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h29_MedicalCarePlanIndex_Zenkoku.</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xlsx</a:t>
            </a:r>
            <a:endPar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 name="テキスト ボックス 9">
            <a:extLst>
              <a:ext uri="{FF2B5EF4-FFF2-40B4-BE49-F238E27FC236}">
                <a16:creationId xmlns:a16="http://schemas.microsoft.com/office/drawing/2014/main" id="{B97E3C22-6DD9-4A1B-A831-2B9B898D4B01}"/>
              </a:ext>
            </a:extLst>
          </p:cNvPr>
          <p:cNvSpPr txBox="1"/>
          <p:nvPr/>
        </p:nvSpPr>
        <p:spPr>
          <a:xfrm>
            <a:off x="124919" y="5034895"/>
            <a:ext cx="5352503" cy="369332"/>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Zip</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を解凍してファイルを開く</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7849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A51326B-FAD3-4B25-A7E0-1356DB6E076D}"/>
              </a:ext>
            </a:extLst>
          </p:cNvPr>
          <p:cNvPicPr>
            <a:picLocks noChangeAspect="1"/>
          </p:cNvPicPr>
          <p:nvPr/>
        </p:nvPicPr>
        <p:blipFill>
          <a:blip r:embed="rId2"/>
          <a:stretch>
            <a:fillRect/>
          </a:stretch>
        </p:blipFill>
        <p:spPr>
          <a:xfrm>
            <a:off x="438150" y="0"/>
            <a:ext cx="11315700" cy="6858000"/>
          </a:xfrm>
          <a:prstGeom prst="rect">
            <a:avLst/>
          </a:prstGeom>
        </p:spPr>
      </p:pic>
      <p:sp>
        <p:nvSpPr>
          <p:cNvPr id="6" name="テキスト ボックス 5">
            <a:extLst>
              <a:ext uri="{FF2B5EF4-FFF2-40B4-BE49-F238E27FC236}">
                <a16:creationId xmlns:a16="http://schemas.microsoft.com/office/drawing/2014/main" id="{15D88CC1-B2EA-4AC1-9ECF-BEA502B8A885}"/>
              </a:ext>
            </a:extLst>
          </p:cNvPr>
          <p:cNvSpPr txBox="1"/>
          <p:nvPr/>
        </p:nvSpPr>
        <p:spPr>
          <a:xfrm>
            <a:off x="6977312" y="4495163"/>
            <a:ext cx="4003509" cy="369332"/>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先程の</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Excel</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に貼り付ける</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58A6C6FB-86FB-439D-8D15-C82A50AAEC01}"/>
              </a:ext>
            </a:extLst>
          </p:cNvPr>
          <p:cNvSpPr/>
          <p:nvPr/>
        </p:nvSpPr>
        <p:spPr>
          <a:xfrm>
            <a:off x="5939086" y="1200066"/>
            <a:ext cx="1038226" cy="53050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25707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940FCCB2-9342-46E5-A6DD-C379DE5F02CF}"/>
              </a:ext>
            </a:extLst>
          </p:cNvPr>
          <p:cNvPicPr>
            <a:picLocks noChangeAspect="1"/>
          </p:cNvPicPr>
          <p:nvPr/>
        </p:nvPicPr>
        <p:blipFill>
          <a:blip r:embed="rId2"/>
          <a:stretch>
            <a:fillRect/>
          </a:stretch>
        </p:blipFill>
        <p:spPr>
          <a:xfrm>
            <a:off x="0" y="0"/>
            <a:ext cx="10327919" cy="6858000"/>
          </a:xfrm>
          <a:prstGeom prst="rect">
            <a:avLst/>
          </a:prstGeom>
        </p:spPr>
      </p:pic>
      <p:pic>
        <p:nvPicPr>
          <p:cNvPr id="6" name="図 5">
            <a:extLst>
              <a:ext uri="{FF2B5EF4-FFF2-40B4-BE49-F238E27FC236}">
                <a16:creationId xmlns:a16="http://schemas.microsoft.com/office/drawing/2014/main" id="{B831EE13-DF6B-4DF4-B826-BD936BA3828E}"/>
              </a:ext>
            </a:extLst>
          </p:cNvPr>
          <p:cNvPicPr>
            <a:picLocks noChangeAspect="1"/>
          </p:cNvPicPr>
          <p:nvPr/>
        </p:nvPicPr>
        <p:blipFill>
          <a:blip r:embed="rId3"/>
          <a:stretch>
            <a:fillRect/>
          </a:stretch>
        </p:blipFill>
        <p:spPr>
          <a:xfrm>
            <a:off x="17363" y="2120438"/>
            <a:ext cx="3490779" cy="3537233"/>
          </a:xfrm>
          <a:prstGeom prst="rect">
            <a:avLst/>
          </a:prstGeom>
        </p:spPr>
      </p:pic>
      <p:sp>
        <p:nvSpPr>
          <p:cNvPr id="7" name="正方形/長方形 6">
            <a:extLst>
              <a:ext uri="{FF2B5EF4-FFF2-40B4-BE49-F238E27FC236}">
                <a16:creationId xmlns:a16="http://schemas.microsoft.com/office/drawing/2014/main" id="{5E84305A-57F1-4519-BA33-D6BC943B9097}"/>
              </a:ext>
            </a:extLst>
          </p:cNvPr>
          <p:cNvSpPr/>
          <p:nvPr/>
        </p:nvSpPr>
        <p:spPr>
          <a:xfrm>
            <a:off x="5440596" y="1410817"/>
            <a:ext cx="6486526" cy="369332"/>
          </a:xfrm>
          <a:prstGeom prst="rect">
            <a:avLst/>
          </a:prstGeom>
          <a:solidFill>
            <a:schemeClr val="bg1"/>
          </a:solidFill>
          <a:ln>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「利根の指標値 </a:t>
            </a:r>
            <a:r>
              <a:rPr kumimoji="1" lang="en-US" altLang="ja-JP" sz="18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8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全国の指標値」</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で比率を出して比較する</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8" name="正方形/長方形 7">
            <a:extLst>
              <a:ext uri="{FF2B5EF4-FFF2-40B4-BE49-F238E27FC236}">
                <a16:creationId xmlns:a16="http://schemas.microsoft.com/office/drawing/2014/main" id="{4BDA50A1-CEF4-4BB8-BC04-400BAEB5A8D0}"/>
              </a:ext>
            </a:extLst>
          </p:cNvPr>
          <p:cNvSpPr/>
          <p:nvPr/>
        </p:nvSpPr>
        <p:spPr>
          <a:xfrm>
            <a:off x="9127457" y="2868288"/>
            <a:ext cx="618122" cy="39897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9" name="直線矢印コネクタ 8">
            <a:extLst>
              <a:ext uri="{FF2B5EF4-FFF2-40B4-BE49-F238E27FC236}">
                <a16:creationId xmlns:a16="http://schemas.microsoft.com/office/drawing/2014/main" id="{0368BED3-93E9-4B7F-8A6F-653DD70C8095}"/>
              </a:ext>
            </a:extLst>
          </p:cNvPr>
          <p:cNvCxnSpPr>
            <a:cxnSpLocks/>
            <a:stCxn id="7" idx="2"/>
          </p:cNvCxnSpPr>
          <p:nvPr/>
        </p:nvCxnSpPr>
        <p:spPr>
          <a:xfrm>
            <a:off x="8683859" y="1780149"/>
            <a:ext cx="752659" cy="10881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直線矢印コネクタ 10">
            <a:extLst>
              <a:ext uri="{FF2B5EF4-FFF2-40B4-BE49-F238E27FC236}">
                <a16:creationId xmlns:a16="http://schemas.microsoft.com/office/drawing/2014/main" id="{A0FBF8FF-BDB7-4933-BA18-B7256C4C77A0}"/>
              </a:ext>
            </a:extLst>
          </p:cNvPr>
          <p:cNvCxnSpPr>
            <a:cxnSpLocks/>
            <a:stCxn id="5" idx="3"/>
          </p:cNvCxnSpPr>
          <p:nvPr/>
        </p:nvCxnSpPr>
        <p:spPr>
          <a:xfrm>
            <a:off x="6373595" y="5961786"/>
            <a:ext cx="2761883" cy="15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0A4235-88E5-40B6-B673-66CAB5E4D41E}"/>
              </a:ext>
            </a:extLst>
          </p:cNvPr>
          <p:cNvSpPr txBox="1"/>
          <p:nvPr/>
        </p:nvSpPr>
        <p:spPr>
          <a:xfrm>
            <a:off x="8021" y="5376936"/>
            <a:ext cx="6365574" cy="1477328"/>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右クリック→セルの書式設定→表示形式「パーセンテージ」にして</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110</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％」より多いところが</a:t>
            </a:r>
            <a:r>
              <a:rPr kumimoji="1" lang="ja-JP" altLang="en-US" sz="1800" b="0" i="0" u="none" strike="noStrike" kern="1200" cap="none" spc="0" normalizeH="0" baseline="0" noProof="0" dirty="0">
                <a:ln>
                  <a:noFill/>
                </a:ln>
                <a:solidFill>
                  <a:srgbClr val="FFC000"/>
                </a:solidFill>
                <a:effectLst/>
                <a:uLnTx/>
                <a:uFillTx/>
                <a:latin typeface="游ゴシック" panose="020F0502020204030204"/>
                <a:ea typeface="游ゴシック" panose="020B0400000000000000" pitchFamily="50" charset="-128"/>
                <a:cs typeface="+mn-cs"/>
              </a:rPr>
              <a:t>１０</a:t>
            </a:r>
            <a:r>
              <a:rPr kumimoji="1" lang="en-US" altLang="ja-JP" sz="1800" b="0" i="0" u="none" strike="noStrike" kern="1200" cap="none" spc="0" normalizeH="0" baseline="0" noProof="0" dirty="0">
                <a:ln>
                  <a:noFill/>
                </a:ln>
                <a:solidFill>
                  <a:srgbClr val="FFC000"/>
                </a:solidFill>
                <a:effectLst/>
                <a:uLnTx/>
                <a:uFillTx/>
                <a:latin typeface="游ゴシック" panose="020F0502020204030204"/>
                <a:ea typeface="游ゴシック" panose="020B0400000000000000" pitchFamily="50" charset="-128"/>
                <a:cs typeface="+mn-cs"/>
              </a:rPr>
              <a:t>%</a:t>
            </a:r>
            <a:r>
              <a:rPr kumimoji="1" lang="ja-JP" altLang="en-US" sz="1800" b="0" i="0" u="none" strike="noStrike" kern="1200" cap="none" spc="0" normalizeH="0" baseline="0" noProof="0" dirty="0">
                <a:ln>
                  <a:noFill/>
                </a:ln>
                <a:solidFill>
                  <a:srgbClr val="FFC000"/>
                </a:solidFill>
                <a:effectLst/>
                <a:uLnTx/>
                <a:uFillTx/>
                <a:latin typeface="游ゴシック" panose="020F0502020204030204"/>
                <a:ea typeface="游ゴシック" panose="020B0400000000000000" pitchFamily="50" charset="-128"/>
                <a:cs typeface="+mn-cs"/>
              </a:rPr>
              <a:t>以上多い項目</a:t>
            </a:r>
            <a:endParaRPr kumimoji="1" lang="en-US" altLang="ja-JP" sz="1800" b="0" i="0" u="none" strike="noStrike" kern="1200" cap="none" spc="0" normalizeH="0" baseline="0" noProof="0" dirty="0">
              <a:ln>
                <a:noFill/>
              </a:ln>
              <a:solidFill>
                <a:srgbClr val="FFC000"/>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90%</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」より少ないところが</a:t>
            </a:r>
            <a:r>
              <a:rPr kumimoji="1" lang="ja-JP" altLang="en-US" sz="18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１０</a:t>
            </a:r>
            <a:r>
              <a:rPr kumimoji="1" lang="en-US" altLang="ja-JP" sz="18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a:t>
            </a:r>
            <a:r>
              <a:rPr kumimoji="1" lang="ja-JP" altLang="en-US" sz="18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以上少ない項目</a:t>
            </a:r>
            <a:endParaRPr kumimoji="1" lang="en-US" altLang="ja-JP" sz="1800" b="0"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VALUE!</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」は無視</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72143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74DB9A-857C-4651-B510-F9859DCEEBD2}"/>
              </a:ext>
            </a:extLst>
          </p:cNvPr>
          <p:cNvSpPr>
            <a:spLocks noGrp="1"/>
          </p:cNvSpPr>
          <p:nvPr>
            <p:ph type="title"/>
          </p:nvPr>
        </p:nvSpPr>
        <p:spPr/>
        <p:txBody>
          <a:bodyPr/>
          <a:lstStyle/>
          <a:p>
            <a:r>
              <a:rPr kumimoji="1" lang="ja-JP" altLang="en-US" b="1" dirty="0"/>
              <a:t>今日の大目標</a:t>
            </a:r>
          </a:p>
        </p:txBody>
      </p:sp>
      <p:sp>
        <p:nvSpPr>
          <p:cNvPr id="5" name="コンテンツ プレースホルダー 4">
            <a:extLst>
              <a:ext uri="{FF2B5EF4-FFF2-40B4-BE49-F238E27FC236}">
                <a16:creationId xmlns:a16="http://schemas.microsoft.com/office/drawing/2014/main" id="{F5492751-4C3B-441B-B237-49E1F62EDE98}"/>
              </a:ext>
            </a:extLst>
          </p:cNvPr>
          <p:cNvSpPr>
            <a:spLocks noGrp="1"/>
          </p:cNvSpPr>
          <p:nvPr>
            <p:ph idx="1"/>
          </p:nvPr>
        </p:nvSpPr>
        <p:spPr>
          <a:xfrm>
            <a:off x="600376" y="1950754"/>
            <a:ext cx="10991248" cy="4351338"/>
          </a:xfrm>
        </p:spPr>
        <p:txBody>
          <a:bodyPr>
            <a:normAutofit/>
          </a:bodyPr>
          <a:lstStyle/>
          <a:p>
            <a:pPr marL="0" indent="0">
              <a:buNone/>
            </a:pPr>
            <a:r>
              <a:rPr lang="ja-JP" altLang="en-US" sz="4400" dirty="0"/>
              <a:t>１）</a:t>
            </a:r>
            <a:r>
              <a:rPr kumimoji="1" lang="ja-JP" altLang="en-US" sz="4400" dirty="0"/>
              <a:t>データを見つけられるようになろう！</a:t>
            </a:r>
            <a:endParaRPr kumimoji="1" lang="en-US" altLang="ja-JP" sz="4400" dirty="0"/>
          </a:p>
          <a:p>
            <a:pPr marL="0" indent="0">
              <a:buNone/>
            </a:pPr>
            <a:endParaRPr lang="en-US" altLang="ja-JP" sz="4400" dirty="0"/>
          </a:p>
          <a:p>
            <a:pPr marL="0" indent="0">
              <a:buNone/>
            </a:pPr>
            <a:r>
              <a:rPr kumimoji="1" lang="ja-JP" altLang="en-US" sz="4400" dirty="0"/>
              <a:t>２）データを考えられるようになろう！</a:t>
            </a:r>
          </a:p>
        </p:txBody>
      </p:sp>
    </p:spTree>
    <p:extLst>
      <p:ext uri="{BB962C8B-B14F-4D97-AF65-F5344CB8AC3E}">
        <p14:creationId xmlns:p14="http://schemas.microsoft.com/office/powerpoint/2010/main" val="2605080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0EEB57C7-191F-4944-874A-E49395FC9831}"/>
              </a:ext>
            </a:extLst>
          </p:cNvPr>
          <p:cNvSpPr txBox="1"/>
          <p:nvPr/>
        </p:nvSpPr>
        <p:spPr>
          <a:xfrm>
            <a:off x="224589" y="240632"/>
            <a:ext cx="914400" cy="36896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解答</a:t>
            </a:r>
          </a:p>
        </p:txBody>
      </p:sp>
      <p:sp>
        <p:nvSpPr>
          <p:cNvPr id="10" name="Rectangle 1">
            <a:extLst>
              <a:ext uri="{FF2B5EF4-FFF2-40B4-BE49-F238E27FC236}">
                <a16:creationId xmlns:a16="http://schemas.microsoft.com/office/drawing/2014/main" id="{D4C0312C-ED54-442C-B011-27BEAD13B680}"/>
              </a:ext>
            </a:extLst>
          </p:cNvPr>
          <p:cNvSpPr>
            <a:spLocks noChangeArrowheads="1"/>
          </p:cNvSpPr>
          <p:nvPr/>
        </p:nvSpPr>
        <p:spPr bwMode="auto">
          <a:xfrm>
            <a:off x="224589" y="690952"/>
            <a:ext cx="971349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・平成２８年度の人口</a:t>
            </a:r>
            <a:r>
              <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人当たりの値が、</a:t>
            </a:r>
            <a:endPar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全国の人口</a:t>
            </a:r>
            <a:r>
              <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人当たりの値より１０</a:t>
            </a:r>
            <a:r>
              <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以上</a:t>
            </a:r>
            <a:r>
              <a:rPr kumimoji="0" lang="ja-JP" altLang="en-US" sz="1800" b="0" i="0" u="none" strike="noStrike" kern="1200" cap="none" spc="0" normalizeH="0" baseline="0" noProof="0" dirty="0">
                <a:ln>
                  <a:noFill/>
                </a:ln>
                <a:solidFill>
                  <a:srgbClr val="FFC000"/>
                </a:solidFill>
                <a:effectLst/>
                <a:uLnTx/>
                <a:uFillTx/>
                <a:latin typeface="Arial" panose="020B0604020202020204" pitchFamily="34" charset="0"/>
                <a:ea typeface="游ゴシック" panose="020B0400000000000000" pitchFamily="50" charset="-128"/>
                <a:cs typeface="+mn-cs"/>
              </a:rPr>
              <a:t>多い</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項目</a:t>
            </a:r>
            <a:endPar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ja-JP"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endParaRPr>
          </a:p>
        </p:txBody>
      </p:sp>
      <p:graphicFrame>
        <p:nvGraphicFramePr>
          <p:cNvPr id="3" name="オブジェクト 2">
            <a:extLst>
              <a:ext uri="{FF2B5EF4-FFF2-40B4-BE49-F238E27FC236}">
                <a16:creationId xmlns:a16="http://schemas.microsoft.com/office/drawing/2014/main" id="{065B62C1-4116-4DBD-83C5-291E537A9141}"/>
              </a:ext>
            </a:extLst>
          </p:cNvPr>
          <p:cNvGraphicFramePr>
            <a:graphicFrameLocks noChangeAspect="1"/>
          </p:cNvGraphicFramePr>
          <p:nvPr/>
        </p:nvGraphicFramePr>
        <p:xfrm>
          <a:off x="406949" y="1927057"/>
          <a:ext cx="10966768" cy="4160921"/>
        </p:xfrm>
        <a:graphic>
          <a:graphicData uri="http://schemas.openxmlformats.org/presentationml/2006/ole">
            <mc:AlternateContent xmlns:mc="http://schemas.openxmlformats.org/markup-compatibility/2006">
              <mc:Choice xmlns:v="urn:schemas-microsoft-com:vml" Requires="v">
                <p:oleObj spid="_x0000_s1036" name="Worksheet" r:id="rId3" imgW="9715644" imgH="3686047" progId="Excel.Sheet.12">
                  <p:embed/>
                </p:oleObj>
              </mc:Choice>
              <mc:Fallback>
                <p:oleObj name="Worksheet" r:id="rId3" imgW="9715644" imgH="3686047" progId="Excel.Sheet.12">
                  <p:embed/>
                  <p:pic>
                    <p:nvPicPr>
                      <p:cNvPr id="3" name="オブジェクト 2">
                        <a:extLst>
                          <a:ext uri="{FF2B5EF4-FFF2-40B4-BE49-F238E27FC236}">
                            <a16:creationId xmlns:a16="http://schemas.microsoft.com/office/drawing/2014/main" id="{065B62C1-4116-4DBD-83C5-291E537A9141}"/>
                          </a:ext>
                        </a:extLst>
                      </p:cNvPr>
                      <p:cNvPicPr/>
                      <p:nvPr/>
                    </p:nvPicPr>
                    <p:blipFill>
                      <a:blip r:embed="rId4"/>
                      <a:stretch>
                        <a:fillRect/>
                      </a:stretch>
                    </p:blipFill>
                    <p:spPr>
                      <a:xfrm>
                        <a:off x="406949" y="1927057"/>
                        <a:ext cx="10966768" cy="4160921"/>
                      </a:xfrm>
                      <a:prstGeom prst="rect">
                        <a:avLst/>
                      </a:prstGeom>
                    </p:spPr>
                  </p:pic>
                </p:oleObj>
              </mc:Fallback>
            </mc:AlternateContent>
          </a:graphicData>
        </a:graphic>
      </p:graphicFrame>
    </p:spTree>
    <p:extLst>
      <p:ext uri="{BB962C8B-B14F-4D97-AF65-F5344CB8AC3E}">
        <p14:creationId xmlns:p14="http://schemas.microsoft.com/office/powerpoint/2010/main" val="207738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A7D20F2-B473-4215-BB87-3D34688D725A}"/>
              </a:ext>
            </a:extLst>
          </p:cNvPr>
          <p:cNvSpPr txBox="1"/>
          <p:nvPr/>
        </p:nvSpPr>
        <p:spPr>
          <a:xfrm>
            <a:off x="224589" y="240632"/>
            <a:ext cx="914400" cy="36896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解答</a:t>
            </a:r>
          </a:p>
        </p:txBody>
      </p:sp>
      <p:sp>
        <p:nvSpPr>
          <p:cNvPr id="5" name="正方形/長方形 4">
            <a:extLst>
              <a:ext uri="{FF2B5EF4-FFF2-40B4-BE49-F238E27FC236}">
                <a16:creationId xmlns:a16="http://schemas.microsoft.com/office/drawing/2014/main" id="{59E7423A-F5A5-4DEA-A3CC-4F984C58E820}"/>
              </a:ext>
            </a:extLst>
          </p:cNvPr>
          <p:cNvSpPr/>
          <p:nvPr/>
        </p:nvSpPr>
        <p:spPr>
          <a:xfrm>
            <a:off x="160421" y="609600"/>
            <a:ext cx="11614484" cy="646331"/>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・平成２８年度の人口</a:t>
            </a:r>
            <a:r>
              <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人当たりの値が、</a:t>
            </a:r>
            <a:endPar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全国の人口</a:t>
            </a:r>
            <a:r>
              <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人当たりの値より１０</a:t>
            </a:r>
            <a:r>
              <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以上</a:t>
            </a:r>
            <a:r>
              <a:rPr kumimoji="0" lang="ja-JP" altLang="en-US" sz="1800" b="0" i="0" u="none" strike="noStrike" kern="1200" cap="none" spc="0" normalizeH="0" baseline="0" noProof="0" dirty="0">
                <a:ln>
                  <a:noFill/>
                </a:ln>
                <a:solidFill>
                  <a:srgbClr val="0070C0"/>
                </a:solidFill>
                <a:effectLst/>
                <a:uLnTx/>
                <a:uFillTx/>
                <a:latin typeface="Arial" panose="020B0604020202020204" pitchFamily="34" charset="0"/>
                <a:ea typeface="游ゴシック" panose="020B0400000000000000" pitchFamily="50" charset="-128"/>
                <a:cs typeface="+mn-cs"/>
              </a:rPr>
              <a:t>少ない</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項目</a:t>
            </a:r>
          </a:p>
        </p:txBody>
      </p:sp>
      <p:graphicFrame>
        <p:nvGraphicFramePr>
          <p:cNvPr id="6" name="オブジェクト 5">
            <a:extLst>
              <a:ext uri="{FF2B5EF4-FFF2-40B4-BE49-F238E27FC236}">
                <a16:creationId xmlns:a16="http://schemas.microsoft.com/office/drawing/2014/main" id="{2E143B5F-F477-4971-9012-95C091823670}"/>
              </a:ext>
            </a:extLst>
          </p:cNvPr>
          <p:cNvGraphicFramePr>
            <a:graphicFrameLocks noChangeAspect="1"/>
          </p:cNvGraphicFramePr>
          <p:nvPr/>
        </p:nvGraphicFramePr>
        <p:xfrm>
          <a:off x="1668379" y="1344781"/>
          <a:ext cx="7579263" cy="5513219"/>
        </p:xfrm>
        <a:graphic>
          <a:graphicData uri="http://schemas.openxmlformats.org/presentationml/2006/ole">
            <mc:AlternateContent xmlns:mc="http://schemas.openxmlformats.org/markup-compatibility/2006">
              <mc:Choice xmlns:v="urn:schemas-microsoft-com:vml" Requires="v">
                <p:oleObj spid="_x0000_s2060" name="Worksheet" r:id="rId3" imgW="9715644" imgH="7067706" progId="Excel.Sheet.12">
                  <p:embed/>
                </p:oleObj>
              </mc:Choice>
              <mc:Fallback>
                <p:oleObj name="Worksheet" r:id="rId3" imgW="9715644" imgH="7067706" progId="Excel.Sheet.12">
                  <p:embed/>
                  <p:pic>
                    <p:nvPicPr>
                      <p:cNvPr id="6" name="オブジェクト 5">
                        <a:extLst>
                          <a:ext uri="{FF2B5EF4-FFF2-40B4-BE49-F238E27FC236}">
                            <a16:creationId xmlns:a16="http://schemas.microsoft.com/office/drawing/2014/main" id="{2E143B5F-F477-4971-9012-95C091823670}"/>
                          </a:ext>
                        </a:extLst>
                      </p:cNvPr>
                      <p:cNvPicPr/>
                      <p:nvPr/>
                    </p:nvPicPr>
                    <p:blipFill>
                      <a:blip r:embed="rId4"/>
                      <a:stretch>
                        <a:fillRect/>
                      </a:stretch>
                    </p:blipFill>
                    <p:spPr>
                      <a:xfrm>
                        <a:off x="1668379" y="1344781"/>
                        <a:ext cx="7579263" cy="5513219"/>
                      </a:xfrm>
                      <a:prstGeom prst="rect">
                        <a:avLst/>
                      </a:prstGeom>
                    </p:spPr>
                  </p:pic>
                </p:oleObj>
              </mc:Fallback>
            </mc:AlternateContent>
          </a:graphicData>
        </a:graphic>
      </p:graphicFrame>
    </p:spTree>
    <p:extLst>
      <p:ext uri="{BB962C8B-B14F-4D97-AF65-F5344CB8AC3E}">
        <p14:creationId xmlns:p14="http://schemas.microsoft.com/office/powerpoint/2010/main" val="4022429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A7D20F2-B473-4215-BB87-3D34688D725A}"/>
              </a:ext>
            </a:extLst>
          </p:cNvPr>
          <p:cNvSpPr txBox="1"/>
          <p:nvPr/>
        </p:nvSpPr>
        <p:spPr>
          <a:xfrm>
            <a:off x="224589" y="240632"/>
            <a:ext cx="914400" cy="36896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解答</a:t>
            </a:r>
          </a:p>
        </p:txBody>
      </p:sp>
      <p:sp>
        <p:nvSpPr>
          <p:cNvPr id="5" name="正方形/長方形 4">
            <a:extLst>
              <a:ext uri="{FF2B5EF4-FFF2-40B4-BE49-F238E27FC236}">
                <a16:creationId xmlns:a16="http://schemas.microsoft.com/office/drawing/2014/main" id="{59E7423A-F5A5-4DEA-A3CC-4F984C58E820}"/>
              </a:ext>
            </a:extLst>
          </p:cNvPr>
          <p:cNvSpPr/>
          <p:nvPr/>
        </p:nvSpPr>
        <p:spPr>
          <a:xfrm>
            <a:off x="160421" y="609600"/>
            <a:ext cx="11614484" cy="646331"/>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・平成２８年度の人口</a:t>
            </a:r>
            <a:r>
              <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人当たりの値が、</a:t>
            </a:r>
            <a:endPar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全国の人口</a:t>
            </a:r>
            <a:r>
              <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1000</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人当たりの値より１０</a:t>
            </a:r>
            <a:r>
              <a:rPr kumimoji="0" lang="en-US" altLang="ja-JP"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以上</a:t>
            </a:r>
            <a:r>
              <a:rPr kumimoji="0" lang="ja-JP" altLang="en-US" sz="1800" b="0" i="0" u="none" strike="noStrike" kern="1200" cap="none" spc="0" normalizeH="0" baseline="0" noProof="0" dirty="0">
                <a:ln>
                  <a:noFill/>
                </a:ln>
                <a:solidFill>
                  <a:srgbClr val="0070C0"/>
                </a:solidFill>
                <a:effectLst/>
                <a:uLnTx/>
                <a:uFillTx/>
                <a:latin typeface="Arial" panose="020B0604020202020204" pitchFamily="34" charset="0"/>
                <a:ea typeface="游ゴシック" panose="020B0400000000000000" pitchFamily="50" charset="-128"/>
                <a:cs typeface="+mn-cs"/>
              </a:rPr>
              <a:t>少ない</a:t>
            </a:r>
            <a:r>
              <a:rPr kumimoji="0"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mn-cs"/>
              </a:rPr>
              <a:t>項目</a:t>
            </a:r>
          </a:p>
        </p:txBody>
      </p:sp>
      <p:graphicFrame>
        <p:nvGraphicFramePr>
          <p:cNvPr id="8" name="オブジェクト 7">
            <a:extLst>
              <a:ext uri="{FF2B5EF4-FFF2-40B4-BE49-F238E27FC236}">
                <a16:creationId xmlns:a16="http://schemas.microsoft.com/office/drawing/2014/main" id="{0024E2B7-5812-4D75-ADDF-9AA440B76B13}"/>
              </a:ext>
            </a:extLst>
          </p:cNvPr>
          <p:cNvGraphicFramePr>
            <a:graphicFrameLocks noChangeAspect="1"/>
          </p:cNvGraphicFramePr>
          <p:nvPr/>
        </p:nvGraphicFramePr>
        <p:xfrm>
          <a:off x="1776663" y="1270012"/>
          <a:ext cx="8638674" cy="5587988"/>
        </p:xfrm>
        <a:graphic>
          <a:graphicData uri="http://schemas.openxmlformats.org/presentationml/2006/ole">
            <mc:AlternateContent xmlns:mc="http://schemas.openxmlformats.org/markup-compatibility/2006">
              <mc:Choice xmlns:v="urn:schemas-microsoft-com:vml" Requires="v">
                <p:oleObj spid="_x0000_s3084" name="Worksheet" r:id="rId3" imgW="8334267" imgH="5391079" progId="Excel.Sheet.12">
                  <p:embed/>
                </p:oleObj>
              </mc:Choice>
              <mc:Fallback>
                <p:oleObj name="Worksheet" r:id="rId3" imgW="8334267" imgH="5391079" progId="Excel.Sheet.12">
                  <p:embed/>
                  <p:pic>
                    <p:nvPicPr>
                      <p:cNvPr id="8" name="オブジェクト 7">
                        <a:extLst>
                          <a:ext uri="{FF2B5EF4-FFF2-40B4-BE49-F238E27FC236}">
                            <a16:creationId xmlns:a16="http://schemas.microsoft.com/office/drawing/2014/main" id="{0024E2B7-5812-4D75-ADDF-9AA440B76B13}"/>
                          </a:ext>
                        </a:extLst>
                      </p:cNvPr>
                      <p:cNvPicPr/>
                      <p:nvPr/>
                    </p:nvPicPr>
                    <p:blipFill>
                      <a:blip r:embed="rId4"/>
                      <a:stretch>
                        <a:fillRect/>
                      </a:stretch>
                    </p:blipFill>
                    <p:spPr>
                      <a:xfrm>
                        <a:off x="1776663" y="1270012"/>
                        <a:ext cx="8638674" cy="5587988"/>
                      </a:xfrm>
                      <a:prstGeom prst="rect">
                        <a:avLst/>
                      </a:prstGeom>
                    </p:spPr>
                  </p:pic>
                </p:oleObj>
              </mc:Fallback>
            </mc:AlternateContent>
          </a:graphicData>
        </a:graphic>
      </p:graphicFrame>
    </p:spTree>
    <p:extLst>
      <p:ext uri="{BB962C8B-B14F-4D97-AF65-F5344CB8AC3E}">
        <p14:creationId xmlns:p14="http://schemas.microsoft.com/office/powerpoint/2010/main" val="32740431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1B6380-B8C1-4B48-AB2E-4D96A67B4344}"/>
              </a:ext>
            </a:extLst>
          </p:cNvPr>
          <p:cNvSpPr>
            <a:spLocks noGrp="1"/>
          </p:cNvSpPr>
          <p:nvPr>
            <p:ph type="title"/>
          </p:nvPr>
        </p:nvSpPr>
        <p:spPr>
          <a:xfrm>
            <a:off x="761287" y="2604123"/>
            <a:ext cx="10772827" cy="1325563"/>
          </a:xfrm>
        </p:spPr>
        <p:txBody>
          <a:bodyPr>
            <a:noAutofit/>
          </a:bodyPr>
          <a:lstStyle/>
          <a:p>
            <a:r>
              <a:rPr lang="en-US" altLang="ja-JP" sz="2800" b="1" dirty="0">
                <a:latin typeface="+mn-lt"/>
              </a:rPr>
              <a:t>【</a:t>
            </a:r>
            <a:r>
              <a:rPr lang="ja-JP" altLang="en-US" sz="2800" b="1" dirty="0"/>
              <a:t>問２</a:t>
            </a:r>
            <a:r>
              <a:rPr lang="en-US" altLang="ja-JP" sz="2800" b="1" dirty="0">
                <a:latin typeface="+mn-lt"/>
              </a:rPr>
              <a:t>】</a:t>
            </a:r>
            <a:br>
              <a:rPr lang="en-US" altLang="ja-JP" sz="2800" b="1" dirty="0">
                <a:latin typeface="+mn-lt"/>
              </a:rPr>
            </a:br>
            <a:r>
              <a:rPr lang="en-US" altLang="ja-JP" sz="2800" b="1" dirty="0" err="1">
                <a:latin typeface="+mn-lt"/>
              </a:rPr>
              <a:t>ReHMRAD</a:t>
            </a:r>
            <a:r>
              <a:rPr lang="ja-JP" altLang="en-US" sz="2800" b="1" dirty="0">
                <a:latin typeface="+mn-lt"/>
              </a:rPr>
              <a:t>「福祉資源の多寡」「訪問看護ステーション」を用いて、埼玉県利根医療圏内各市町村の以下の資料を作成してください。</a:t>
            </a:r>
            <a:br>
              <a:rPr lang="en-US" altLang="ja-JP" sz="2800" b="1" dirty="0">
                <a:latin typeface="+mn-lt"/>
              </a:rPr>
            </a:br>
            <a:br>
              <a:rPr lang="ja-JP" altLang="en-US" sz="2800" b="1" dirty="0">
                <a:latin typeface="+mn-lt"/>
              </a:rPr>
            </a:br>
            <a:r>
              <a:rPr lang="ja-JP" altLang="en-US" sz="2800" b="1" dirty="0">
                <a:latin typeface="+mn-lt"/>
              </a:rPr>
              <a:t>１．人口１０万人当たりの相談支援事業所数</a:t>
            </a:r>
            <a:endParaRPr kumimoji="1" lang="ja-JP" altLang="en-US" sz="2800" b="1" dirty="0">
              <a:latin typeface="+mn-lt"/>
            </a:endParaRPr>
          </a:p>
        </p:txBody>
      </p:sp>
    </p:spTree>
    <p:extLst>
      <p:ext uri="{BB962C8B-B14F-4D97-AF65-F5344CB8AC3E}">
        <p14:creationId xmlns:p14="http://schemas.microsoft.com/office/powerpoint/2010/main" val="998354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3AB524B7-F0B8-480F-8CB8-BE6C87AE84C1}"/>
              </a:ext>
            </a:extLst>
          </p:cNvPr>
          <p:cNvPicPr>
            <a:picLocks noChangeAspect="1"/>
          </p:cNvPicPr>
          <p:nvPr/>
        </p:nvPicPr>
        <p:blipFill>
          <a:blip r:embed="rId2"/>
          <a:stretch>
            <a:fillRect/>
          </a:stretch>
        </p:blipFill>
        <p:spPr>
          <a:xfrm>
            <a:off x="0" y="0"/>
            <a:ext cx="12137292" cy="6315801"/>
          </a:xfrm>
          <a:prstGeom prst="rect">
            <a:avLst/>
          </a:prstGeom>
        </p:spPr>
      </p:pic>
      <p:grpSp>
        <p:nvGrpSpPr>
          <p:cNvPr id="13" name="グループ化 12">
            <a:extLst>
              <a:ext uri="{FF2B5EF4-FFF2-40B4-BE49-F238E27FC236}">
                <a16:creationId xmlns:a16="http://schemas.microsoft.com/office/drawing/2014/main" id="{C84873D3-E97A-4649-94A9-BCDE2B0766DE}"/>
              </a:ext>
            </a:extLst>
          </p:cNvPr>
          <p:cNvGrpSpPr/>
          <p:nvPr/>
        </p:nvGrpSpPr>
        <p:grpSpPr>
          <a:xfrm>
            <a:off x="4973761" y="729103"/>
            <a:ext cx="3469593" cy="369332"/>
            <a:chOff x="4768553" y="700755"/>
            <a:chExt cx="3469593" cy="369332"/>
          </a:xfrm>
        </p:grpSpPr>
        <p:sp>
          <p:nvSpPr>
            <p:cNvPr id="14" name="テキスト ボックス 13">
              <a:extLst>
                <a:ext uri="{FF2B5EF4-FFF2-40B4-BE49-F238E27FC236}">
                  <a16:creationId xmlns:a16="http://schemas.microsoft.com/office/drawing/2014/main" id="{E1F57CC9-53A7-43BB-A983-C10C10711B02}"/>
                </a:ext>
              </a:extLst>
            </p:cNvPr>
            <p:cNvSpPr txBox="1"/>
            <p:nvPr/>
          </p:nvSpPr>
          <p:spPr>
            <a:xfrm>
              <a:off x="5101839" y="700755"/>
              <a:ext cx="3136307" cy="369332"/>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①“</a:t>
              </a:r>
              <a:r>
                <a:rPr kumimoji="1" lang="en-US" altLang="ja-JP" sz="18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remhrad</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”で検索</a:t>
              </a:r>
            </a:p>
          </p:txBody>
        </p:sp>
        <p:cxnSp>
          <p:nvCxnSpPr>
            <p:cNvPr id="15" name="直線矢印コネクタ 14">
              <a:extLst>
                <a:ext uri="{FF2B5EF4-FFF2-40B4-BE49-F238E27FC236}">
                  <a16:creationId xmlns:a16="http://schemas.microsoft.com/office/drawing/2014/main" id="{D38DC966-231F-4528-AFC7-A8AE1A4870C3}"/>
                </a:ext>
              </a:extLst>
            </p:cNvPr>
            <p:cNvCxnSpPr/>
            <p:nvPr/>
          </p:nvCxnSpPr>
          <p:spPr>
            <a:xfrm flipH="1">
              <a:off x="4768553" y="863125"/>
              <a:ext cx="33328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42C45DAB-DC94-4A4B-AE39-741DBEFF8668}"/>
              </a:ext>
            </a:extLst>
          </p:cNvPr>
          <p:cNvGrpSpPr/>
          <p:nvPr/>
        </p:nvGrpSpPr>
        <p:grpSpPr>
          <a:xfrm>
            <a:off x="4029085" y="1449538"/>
            <a:ext cx="3743059" cy="369332"/>
            <a:chOff x="4332717" y="1599251"/>
            <a:chExt cx="3743059" cy="369332"/>
          </a:xfrm>
        </p:grpSpPr>
        <p:sp>
          <p:nvSpPr>
            <p:cNvPr id="17" name="テキスト ボックス 16">
              <a:extLst>
                <a:ext uri="{FF2B5EF4-FFF2-40B4-BE49-F238E27FC236}">
                  <a16:creationId xmlns:a16="http://schemas.microsoft.com/office/drawing/2014/main" id="{746A64DA-AB91-4707-B3A6-FC17E45D7E60}"/>
                </a:ext>
              </a:extLst>
            </p:cNvPr>
            <p:cNvSpPr txBox="1"/>
            <p:nvPr/>
          </p:nvSpPr>
          <p:spPr>
            <a:xfrm>
              <a:off x="4768553" y="1599251"/>
              <a:ext cx="3307223" cy="369332"/>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②一番上のサイトをクリック</a:t>
              </a:r>
            </a:p>
          </p:txBody>
        </p:sp>
        <p:cxnSp>
          <p:nvCxnSpPr>
            <p:cNvPr id="18" name="直線矢印コネクタ 17">
              <a:extLst>
                <a:ext uri="{FF2B5EF4-FFF2-40B4-BE49-F238E27FC236}">
                  <a16:creationId xmlns:a16="http://schemas.microsoft.com/office/drawing/2014/main" id="{FDECD176-DF1B-474C-BAB2-702CC4651305}"/>
                </a:ext>
              </a:extLst>
            </p:cNvPr>
            <p:cNvCxnSpPr>
              <a:cxnSpLocks/>
            </p:cNvCxnSpPr>
            <p:nvPr/>
          </p:nvCxnSpPr>
          <p:spPr>
            <a:xfrm flipH="1">
              <a:off x="4332717" y="1773947"/>
              <a:ext cx="435836" cy="19463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456320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FAEF98EA-F5E7-45DB-896A-F91D74CC2F76}"/>
              </a:ext>
            </a:extLst>
          </p:cNvPr>
          <p:cNvGrpSpPr/>
          <p:nvPr/>
        </p:nvGrpSpPr>
        <p:grpSpPr>
          <a:xfrm>
            <a:off x="1631463" y="23447"/>
            <a:ext cx="10262507" cy="6858000"/>
            <a:chOff x="964746" y="23447"/>
            <a:chExt cx="10262507" cy="6858000"/>
          </a:xfrm>
        </p:grpSpPr>
        <p:pic>
          <p:nvPicPr>
            <p:cNvPr id="2" name="図 1">
              <a:extLst>
                <a:ext uri="{FF2B5EF4-FFF2-40B4-BE49-F238E27FC236}">
                  <a16:creationId xmlns:a16="http://schemas.microsoft.com/office/drawing/2014/main" id="{BAE51038-5113-4242-BEA4-4CA3A304CA10}"/>
                </a:ext>
              </a:extLst>
            </p:cNvPr>
            <p:cNvPicPr>
              <a:picLocks noChangeAspect="1"/>
            </p:cNvPicPr>
            <p:nvPr/>
          </p:nvPicPr>
          <p:blipFill>
            <a:blip r:embed="rId2"/>
            <a:stretch>
              <a:fillRect/>
            </a:stretch>
          </p:blipFill>
          <p:spPr>
            <a:xfrm>
              <a:off x="964746" y="23447"/>
              <a:ext cx="10262507" cy="6858000"/>
            </a:xfrm>
            <a:prstGeom prst="rect">
              <a:avLst/>
            </a:prstGeom>
          </p:spPr>
        </p:pic>
        <p:sp>
          <p:nvSpPr>
            <p:cNvPr id="3" name="正方形/長方形 2">
              <a:extLst>
                <a:ext uri="{FF2B5EF4-FFF2-40B4-BE49-F238E27FC236}">
                  <a16:creationId xmlns:a16="http://schemas.microsoft.com/office/drawing/2014/main" id="{939238DC-C716-4E3F-8942-AB6A10D967B0}"/>
                </a:ext>
              </a:extLst>
            </p:cNvPr>
            <p:cNvSpPr/>
            <p:nvPr/>
          </p:nvSpPr>
          <p:spPr>
            <a:xfrm>
              <a:off x="5955323" y="54708"/>
              <a:ext cx="2282092" cy="4767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D226A535-33CF-4048-9B11-4C09498DB601}"/>
                </a:ext>
              </a:extLst>
            </p:cNvPr>
            <p:cNvSpPr/>
            <p:nvPr/>
          </p:nvSpPr>
          <p:spPr>
            <a:xfrm>
              <a:off x="1184030" y="1899138"/>
              <a:ext cx="847969" cy="29698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23376314-10E7-44E9-8804-C67604EB5F26}"/>
                </a:ext>
              </a:extLst>
            </p:cNvPr>
            <p:cNvSpPr/>
            <p:nvPr/>
          </p:nvSpPr>
          <p:spPr>
            <a:xfrm>
              <a:off x="1168399" y="2938586"/>
              <a:ext cx="2317263" cy="2188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F8305DA5-3143-4325-BCBE-D2A3070522E8}"/>
                </a:ext>
              </a:extLst>
            </p:cNvPr>
            <p:cNvSpPr/>
            <p:nvPr/>
          </p:nvSpPr>
          <p:spPr>
            <a:xfrm>
              <a:off x="1144953" y="4071814"/>
              <a:ext cx="2340709" cy="2188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 name="正方形/長方形 7">
              <a:extLst>
                <a:ext uri="{FF2B5EF4-FFF2-40B4-BE49-F238E27FC236}">
                  <a16:creationId xmlns:a16="http://schemas.microsoft.com/office/drawing/2014/main" id="{9B6EE18A-EC5B-4957-B976-9046FE4250D8}"/>
                </a:ext>
              </a:extLst>
            </p:cNvPr>
            <p:cNvSpPr/>
            <p:nvPr/>
          </p:nvSpPr>
          <p:spPr>
            <a:xfrm>
              <a:off x="1144953" y="5201132"/>
              <a:ext cx="2317263" cy="2188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正方形/長方形 8">
              <a:extLst>
                <a:ext uri="{FF2B5EF4-FFF2-40B4-BE49-F238E27FC236}">
                  <a16:creationId xmlns:a16="http://schemas.microsoft.com/office/drawing/2014/main" id="{9C27FD7E-9063-449F-968A-F8B53B035F3F}"/>
                </a:ext>
              </a:extLst>
            </p:cNvPr>
            <p:cNvSpPr/>
            <p:nvPr/>
          </p:nvSpPr>
          <p:spPr>
            <a:xfrm>
              <a:off x="1227015" y="6498491"/>
              <a:ext cx="2317263" cy="2188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0" name="正方形/長方形 9">
              <a:extLst>
                <a:ext uri="{FF2B5EF4-FFF2-40B4-BE49-F238E27FC236}">
                  <a16:creationId xmlns:a16="http://schemas.microsoft.com/office/drawing/2014/main" id="{E10FF7C9-7CB9-4AAB-AF96-CB737B71AFEA}"/>
                </a:ext>
              </a:extLst>
            </p:cNvPr>
            <p:cNvSpPr/>
            <p:nvPr/>
          </p:nvSpPr>
          <p:spPr>
            <a:xfrm>
              <a:off x="1184029" y="5959226"/>
              <a:ext cx="2317264" cy="2188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2" name="正方形/長方形 11">
            <a:extLst>
              <a:ext uri="{FF2B5EF4-FFF2-40B4-BE49-F238E27FC236}">
                <a16:creationId xmlns:a16="http://schemas.microsoft.com/office/drawing/2014/main" id="{33745460-9D88-4E15-AC0D-864E379C2917}"/>
              </a:ext>
            </a:extLst>
          </p:cNvPr>
          <p:cNvSpPr/>
          <p:nvPr/>
        </p:nvSpPr>
        <p:spPr>
          <a:xfrm>
            <a:off x="457201" y="2037858"/>
            <a:ext cx="687754" cy="21883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3" name="テキスト ボックス 12">
            <a:extLst>
              <a:ext uri="{FF2B5EF4-FFF2-40B4-BE49-F238E27FC236}">
                <a16:creationId xmlns:a16="http://schemas.microsoft.com/office/drawing/2014/main" id="{B0006AEF-BF7B-4A55-A050-5C2F21CCE719}"/>
              </a:ext>
            </a:extLst>
          </p:cNvPr>
          <p:cNvSpPr txBox="1"/>
          <p:nvPr/>
        </p:nvSpPr>
        <p:spPr>
          <a:xfrm>
            <a:off x="187569" y="2317260"/>
            <a:ext cx="124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を選択。</a:t>
            </a:r>
          </a:p>
        </p:txBody>
      </p:sp>
      <p:sp>
        <p:nvSpPr>
          <p:cNvPr id="14" name="テキスト ボックス 13">
            <a:extLst>
              <a:ext uri="{FF2B5EF4-FFF2-40B4-BE49-F238E27FC236}">
                <a16:creationId xmlns:a16="http://schemas.microsoft.com/office/drawing/2014/main" id="{9B05DBCF-FE43-44B9-9F9B-6B5589176CCF}"/>
              </a:ext>
            </a:extLst>
          </p:cNvPr>
          <p:cNvSpPr txBox="1"/>
          <p:nvPr/>
        </p:nvSpPr>
        <p:spPr>
          <a:xfrm>
            <a:off x="52753" y="1986055"/>
            <a:ext cx="2032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③</a:t>
            </a:r>
          </a:p>
        </p:txBody>
      </p:sp>
    </p:spTree>
    <p:extLst>
      <p:ext uri="{BB962C8B-B14F-4D97-AF65-F5344CB8AC3E}">
        <p14:creationId xmlns:p14="http://schemas.microsoft.com/office/powerpoint/2010/main" val="2171111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1E0726-A6E6-499B-BCD3-4279451E78D5}"/>
              </a:ext>
            </a:extLst>
          </p:cNvPr>
          <p:cNvSpPr>
            <a:spLocks noGrp="1"/>
          </p:cNvSpPr>
          <p:nvPr>
            <p:ph type="title"/>
          </p:nvPr>
        </p:nvSpPr>
        <p:spPr>
          <a:xfrm>
            <a:off x="242582" y="0"/>
            <a:ext cx="10515600" cy="1325563"/>
          </a:xfrm>
        </p:spPr>
        <p:txBody>
          <a:bodyPr/>
          <a:lstStyle/>
          <a:p>
            <a:r>
              <a:rPr kumimoji="1" lang="ja-JP" altLang="en-US" dirty="0"/>
              <a:t>ちなみに利根医療圏は・・</a:t>
            </a:r>
          </a:p>
        </p:txBody>
      </p:sp>
      <p:pic>
        <p:nvPicPr>
          <p:cNvPr id="4" name="図 3">
            <a:extLst>
              <a:ext uri="{FF2B5EF4-FFF2-40B4-BE49-F238E27FC236}">
                <a16:creationId xmlns:a16="http://schemas.microsoft.com/office/drawing/2014/main" id="{6D22F87F-C8E9-40D3-8DB2-39B845E84B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539" y="1607890"/>
            <a:ext cx="8763000" cy="5334000"/>
          </a:xfrm>
          <a:prstGeom prst="rect">
            <a:avLst/>
          </a:prstGeom>
        </p:spPr>
      </p:pic>
      <p:cxnSp>
        <p:nvCxnSpPr>
          <p:cNvPr id="8" name="直線矢印コネクタ 7">
            <a:extLst>
              <a:ext uri="{FF2B5EF4-FFF2-40B4-BE49-F238E27FC236}">
                <a16:creationId xmlns:a16="http://schemas.microsoft.com/office/drawing/2014/main" id="{76DEEF6B-FBC3-492C-9344-ECF7D127AD51}"/>
              </a:ext>
            </a:extLst>
          </p:cNvPr>
          <p:cNvCxnSpPr/>
          <p:nvPr/>
        </p:nvCxnSpPr>
        <p:spPr>
          <a:xfrm flipH="1">
            <a:off x="7877262" y="2852257"/>
            <a:ext cx="1073791"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23D54BC4-4FF1-48DF-BF8C-6B9CA7F2BF07}"/>
              </a:ext>
            </a:extLst>
          </p:cNvPr>
          <p:cNvSpPr txBox="1"/>
          <p:nvPr/>
        </p:nvSpPr>
        <p:spPr>
          <a:xfrm>
            <a:off x="8951053" y="2390592"/>
            <a:ext cx="2793534" cy="1200329"/>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行田市、羽生市、加須市、</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久喜市、幸手市、蓮田市、白岡市、宮代町、杉戸町</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の</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9</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つ</a:t>
            </a:r>
          </a:p>
        </p:txBody>
      </p:sp>
    </p:spTree>
    <p:extLst>
      <p:ext uri="{BB962C8B-B14F-4D97-AF65-F5344CB8AC3E}">
        <p14:creationId xmlns:p14="http://schemas.microsoft.com/office/powerpoint/2010/main" val="817218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A23DAB7-1D68-4CC4-B063-D76613CBFFA5}"/>
              </a:ext>
            </a:extLst>
          </p:cNvPr>
          <p:cNvSpPr>
            <a:spLocks noGrp="1"/>
          </p:cNvSpPr>
          <p:nvPr>
            <p:ph type="title"/>
          </p:nvPr>
        </p:nvSpPr>
        <p:spPr>
          <a:xfrm>
            <a:off x="356937" y="470685"/>
            <a:ext cx="10515600" cy="289393"/>
          </a:xfrm>
        </p:spPr>
        <p:txBody>
          <a:bodyPr>
            <a:normAutofit fontScale="90000"/>
          </a:bodyPr>
          <a:lstStyle/>
          <a:p>
            <a:r>
              <a:rPr kumimoji="1" lang="ja-JP" altLang="en-US" dirty="0"/>
              <a:t>実際の状況を知ろう</a:t>
            </a:r>
          </a:p>
        </p:txBody>
      </p:sp>
      <p:pic>
        <p:nvPicPr>
          <p:cNvPr id="4" name="図 3">
            <a:extLst>
              <a:ext uri="{FF2B5EF4-FFF2-40B4-BE49-F238E27FC236}">
                <a16:creationId xmlns:a16="http://schemas.microsoft.com/office/drawing/2014/main" id="{DD8C9257-D3D2-4687-8BA5-CE2DAA229A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8402"/>
            <a:ext cx="5826298" cy="4481196"/>
          </a:xfrm>
          <a:prstGeom prst="rect">
            <a:avLst/>
          </a:prstGeom>
        </p:spPr>
      </p:pic>
      <p:pic>
        <p:nvPicPr>
          <p:cNvPr id="6" name="図 5">
            <a:extLst>
              <a:ext uri="{FF2B5EF4-FFF2-40B4-BE49-F238E27FC236}">
                <a16:creationId xmlns:a16="http://schemas.microsoft.com/office/drawing/2014/main" id="{CBA1E0AE-8513-4933-9F5F-C7BD3177E3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1207" y="1178624"/>
            <a:ext cx="5261614" cy="4490974"/>
          </a:xfrm>
          <a:prstGeom prst="rect">
            <a:avLst/>
          </a:prstGeom>
        </p:spPr>
      </p:pic>
    </p:spTree>
    <p:extLst>
      <p:ext uri="{BB962C8B-B14F-4D97-AF65-F5344CB8AC3E}">
        <p14:creationId xmlns:p14="http://schemas.microsoft.com/office/powerpoint/2010/main" val="3929119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5F5C3091-BDFA-46BB-B43D-55587B737F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5928" y="2682872"/>
            <a:ext cx="6216072" cy="4175128"/>
          </a:xfrm>
          <a:prstGeom prst="rect">
            <a:avLst/>
          </a:prstGeom>
        </p:spPr>
      </p:pic>
      <p:sp>
        <p:nvSpPr>
          <p:cNvPr id="2" name="タイトル 1">
            <a:extLst>
              <a:ext uri="{FF2B5EF4-FFF2-40B4-BE49-F238E27FC236}">
                <a16:creationId xmlns:a16="http://schemas.microsoft.com/office/drawing/2014/main" id="{2CFA987B-41F7-455F-93E4-EB3E37999529}"/>
              </a:ext>
            </a:extLst>
          </p:cNvPr>
          <p:cNvSpPr>
            <a:spLocks noGrp="1"/>
          </p:cNvSpPr>
          <p:nvPr>
            <p:ph type="title"/>
          </p:nvPr>
        </p:nvSpPr>
        <p:spPr/>
        <p:txBody>
          <a:bodyPr/>
          <a:lstStyle/>
          <a:p>
            <a:endParaRPr kumimoji="1" lang="ja-JP" altLang="en-US" dirty="0"/>
          </a:p>
        </p:txBody>
      </p:sp>
      <p:pic>
        <p:nvPicPr>
          <p:cNvPr id="4" name="図 3">
            <a:extLst>
              <a:ext uri="{FF2B5EF4-FFF2-40B4-BE49-F238E27FC236}">
                <a16:creationId xmlns:a16="http://schemas.microsoft.com/office/drawing/2014/main" id="{30CEA8FB-19BE-47A9-AAFF-AF66F4056E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4127" y="3786795"/>
            <a:ext cx="4241801" cy="3095368"/>
          </a:xfrm>
          <a:prstGeom prst="rect">
            <a:avLst/>
          </a:prstGeom>
        </p:spPr>
      </p:pic>
      <p:pic>
        <p:nvPicPr>
          <p:cNvPr id="6" name="図 5">
            <a:extLst>
              <a:ext uri="{FF2B5EF4-FFF2-40B4-BE49-F238E27FC236}">
                <a16:creationId xmlns:a16="http://schemas.microsoft.com/office/drawing/2014/main" id="{1A5D83A5-8E16-4A29-A529-95A704A9C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4340" y="125441"/>
            <a:ext cx="4686588" cy="2371698"/>
          </a:xfrm>
          <a:prstGeom prst="rect">
            <a:avLst/>
          </a:prstGeom>
        </p:spPr>
      </p:pic>
      <p:sp>
        <p:nvSpPr>
          <p:cNvPr id="9" name="正方形/長方形 8">
            <a:extLst>
              <a:ext uri="{FF2B5EF4-FFF2-40B4-BE49-F238E27FC236}">
                <a16:creationId xmlns:a16="http://schemas.microsoft.com/office/drawing/2014/main" id="{39427A20-AB94-4AFE-AD90-E467092153DC}"/>
              </a:ext>
            </a:extLst>
          </p:cNvPr>
          <p:cNvSpPr/>
          <p:nvPr/>
        </p:nvSpPr>
        <p:spPr>
          <a:xfrm>
            <a:off x="1734127" y="6518576"/>
            <a:ext cx="1570182" cy="3509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加須うどん</a:t>
            </a:r>
          </a:p>
        </p:txBody>
      </p:sp>
      <p:sp>
        <p:nvSpPr>
          <p:cNvPr id="10" name="正方形/長方形 9">
            <a:extLst>
              <a:ext uri="{FF2B5EF4-FFF2-40B4-BE49-F238E27FC236}">
                <a16:creationId xmlns:a16="http://schemas.microsoft.com/office/drawing/2014/main" id="{5CBD912F-6CEB-4766-8A7F-4DBDD13EE8E8}"/>
              </a:ext>
            </a:extLst>
          </p:cNvPr>
          <p:cNvSpPr/>
          <p:nvPr/>
        </p:nvSpPr>
        <p:spPr>
          <a:xfrm>
            <a:off x="9882909" y="2307728"/>
            <a:ext cx="2309091" cy="3509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羽生の藍染</a:t>
            </a:r>
          </a:p>
        </p:txBody>
      </p:sp>
      <p:sp>
        <p:nvSpPr>
          <p:cNvPr id="11" name="正方形/長方形 10">
            <a:extLst>
              <a:ext uri="{FF2B5EF4-FFF2-40B4-BE49-F238E27FC236}">
                <a16:creationId xmlns:a16="http://schemas.microsoft.com/office/drawing/2014/main" id="{303D2850-D238-48EA-AC8E-36BA29C7AA4D}"/>
              </a:ext>
            </a:extLst>
          </p:cNvPr>
          <p:cNvSpPr/>
          <p:nvPr/>
        </p:nvSpPr>
        <p:spPr>
          <a:xfrm>
            <a:off x="5975927" y="6497783"/>
            <a:ext cx="2309091" cy="3509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久喜の提灯祭り</a:t>
            </a:r>
          </a:p>
        </p:txBody>
      </p:sp>
      <p:pic>
        <p:nvPicPr>
          <p:cNvPr id="19" name="図 18">
            <a:extLst>
              <a:ext uri="{FF2B5EF4-FFF2-40B4-BE49-F238E27FC236}">
                <a16:creationId xmlns:a16="http://schemas.microsoft.com/office/drawing/2014/main" id="{840BE043-8F8B-430F-A6BE-A481818953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36" y="18472"/>
            <a:ext cx="5988909" cy="3990110"/>
          </a:xfrm>
          <a:prstGeom prst="rect">
            <a:avLst/>
          </a:prstGeom>
        </p:spPr>
      </p:pic>
      <p:sp>
        <p:nvSpPr>
          <p:cNvPr id="23" name="正方形/長方形 22">
            <a:extLst>
              <a:ext uri="{FF2B5EF4-FFF2-40B4-BE49-F238E27FC236}">
                <a16:creationId xmlns:a16="http://schemas.microsoft.com/office/drawing/2014/main" id="{5975522D-56C9-41AC-B6A0-17BB0D337037}"/>
              </a:ext>
            </a:extLst>
          </p:cNvPr>
          <p:cNvSpPr/>
          <p:nvPr/>
        </p:nvSpPr>
        <p:spPr>
          <a:xfrm>
            <a:off x="-9237" y="69793"/>
            <a:ext cx="1810327" cy="3509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rPr>
              <a:t>行田の古墳群</a:t>
            </a:r>
          </a:p>
        </p:txBody>
      </p:sp>
    </p:spTree>
    <p:extLst>
      <p:ext uri="{BB962C8B-B14F-4D97-AF65-F5344CB8AC3E}">
        <p14:creationId xmlns:p14="http://schemas.microsoft.com/office/powerpoint/2010/main" val="978589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2A44490-3B4B-4E42-BAAE-745B115475BE}"/>
              </a:ext>
            </a:extLst>
          </p:cNvPr>
          <p:cNvPicPr>
            <a:picLocks noChangeAspect="1"/>
          </p:cNvPicPr>
          <p:nvPr/>
        </p:nvPicPr>
        <p:blipFill>
          <a:blip r:embed="rId2"/>
          <a:stretch>
            <a:fillRect/>
          </a:stretch>
        </p:blipFill>
        <p:spPr>
          <a:xfrm>
            <a:off x="728939" y="273538"/>
            <a:ext cx="4153567" cy="6506308"/>
          </a:xfrm>
          <a:prstGeom prst="rect">
            <a:avLst/>
          </a:prstGeom>
        </p:spPr>
      </p:pic>
      <p:sp>
        <p:nvSpPr>
          <p:cNvPr id="4" name="正方形/長方形 3">
            <a:extLst>
              <a:ext uri="{FF2B5EF4-FFF2-40B4-BE49-F238E27FC236}">
                <a16:creationId xmlns:a16="http://schemas.microsoft.com/office/drawing/2014/main" id="{85DABFF2-5138-4987-B326-13554B06021C}"/>
              </a:ext>
            </a:extLst>
          </p:cNvPr>
          <p:cNvSpPr/>
          <p:nvPr/>
        </p:nvSpPr>
        <p:spPr>
          <a:xfrm>
            <a:off x="1228969" y="633046"/>
            <a:ext cx="3038232" cy="2637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正方形/長方形 4">
            <a:extLst>
              <a:ext uri="{FF2B5EF4-FFF2-40B4-BE49-F238E27FC236}">
                <a16:creationId xmlns:a16="http://schemas.microsoft.com/office/drawing/2014/main" id="{A551A22B-D9BB-4A45-887B-A5DB8196174E}"/>
              </a:ext>
            </a:extLst>
          </p:cNvPr>
          <p:cNvSpPr/>
          <p:nvPr/>
        </p:nvSpPr>
        <p:spPr>
          <a:xfrm>
            <a:off x="1228969" y="2919046"/>
            <a:ext cx="3038232" cy="2637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15BCEF4F-8480-4162-B5E1-1DD6E8EF5DEF}"/>
              </a:ext>
            </a:extLst>
          </p:cNvPr>
          <p:cNvSpPr/>
          <p:nvPr/>
        </p:nvSpPr>
        <p:spPr>
          <a:xfrm>
            <a:off x="1228969" y="1644163"/>
            <a:ext cx="3038232" cy="2637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13B85655-ECEE-4486-89C8-7477977E8106}"/>
              </a:ext>
            </a:extLst>
          </p:cNvPr>
          <p:cNvSpPr/>
          <p:nvPr/>
        </p:nvSpPr>
        <p:spPr>
          <a:xfrm>
            <a:off x="1228969" y="6460394"/>
            <a:ext cx="3038232" cy="2637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5BF96AD5-98BE-468A-AEB6-34386B087E16}"/>
              </a:ext>
            </a:extLst>
          </p:cNvPr>
          <p:cNvSpPr txBox="1"/>
          <p:nvPr/>
        </p:nvSpPr>
        <p:spPr>
          <a:xfrm>
            <a:off x="6533043" y="2377690"/>
            <a:ext cx="3690970" cy="923330"/>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④同じページの下の方に</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左図のような表が出てくるので、</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利根医療圏域の市町村を選択</a:t>
            </a:r>
          </a:p>
        </p:txBody>
      </p:sp>
      <p:cxnSp>
        <p:nvCxnSpPr>
          <p:cNvPr id="10" name="直線矢印コネクタ 9">
            <a:extLst>
              <a:ext uri="{FF2B5EF4-FFF2-40B4-BE49-F238E27FC236}">
                <a16:creationId xmlns:a16="http://schemas.microsoft.com/office/drawing/2014/main" id="{6471B09C-9B3D-4D16-85EA-A00E27F72185}"/>
              </a:ext>
            </a:extLst>
          </p:cNvPr>
          <p:cNvCxnSpPr/>
          <p:nvPr/>
        </p:nvCxnSpPr>
        <p:spPr>
          <a:xfrm flipH="1" flipV="1">
            <a:off x="4267201" y="764928"/>
            <a:ext cx="2274276" cy="17281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224756C9-CB61-4912-9B1E-33D66283AD76}"/>
              </a:ext>
            </a:extLst>
          </p:cNvPr>
          <p:cNvCxnSpPr>
            <a:stCxn id="8" idx="1"/>
          </p:cNvCxnSpPr>
          <p:nvPr/>
        </p:nvCxnSpPr>
        <p:spPr>
          <a:xfrm flipH="1" flipV="1">
            <a:off x="4267201" y="1776045"/>
            <a:ext cx="2265842" cy="106331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F0A02BAE-8A34-418B-955A-07A3A25F72A0}"/>
              </a:ext>
            </a:extLst>
          </p:cNvPr>
          <p:cNvCxnSpPr/>
          <p:nvPr/>
        </p:nvCxnSpPr>
        <p:spPr>
          <a:xfrm flipH="1">
            <a:off x="4267201" y="3050928"/>
            <a:ext cx="227427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DCCAAB15-A196-4780-91AF-F7FE81662DCD}"/>
              </a:ext>
            </a:extLst>
          </p:cNvPr>
          <p:cNvCxnSpPr/>
          <p:nvPr/>
        </p:nvCxnSpPr>
        <p:spPr>
          <a:xfrm flipH="1">
            <a:off x="4329723" y="3301020"/>
            <a:ext cx="2211754" cy="329125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8936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AB66627D-1FC0-4E2C-824B-288A9B45D617}"/>
              </a:ext>
            </a:extLst>
          </p:cNvPr>
          <p:cNvSpPr>
            <a:spLocks noChangeArrowheads="1"/>
          </p:cNvSpPr>
          <p:nvPr/>
        </p:nvSpPr>
        <p:spPr bwMode="auto">
          <a:xfrm>
            <a:off x="1240845" y="915205"/>
            <a:ext cx="10121254"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問１</a:t>
            </a: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２９年度精神保健福祉資料において、埼玉県の利根医療圏の以下の項目名を列挙し、その値がわかるようなエクセル資料を作成してください。</a:t>
            </a:r>
            <a:endPar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・平成</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２７年度と比べて２８年度が１０</a:t>
            </a: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a:t>
            </a:r>
            <a:r>
              <a:rPr kumimoji="0" lang="ja-JP" altLang="en-US" sz="2400" b="1" i="0" u="none" strike="noStrike" kern="1200" cap="none" spc="0" normalizeH="0" baseline="0" noProof="0" dirty="0">
                <a:ln>
                  <a:noFill/>
                </a:ln>
                <a:solidFill>
                  <a:srgbClr val="FFC000"/>
                </a:solidFill>
                <a:effectLst/>
                <a:uLnTx/>
                <a:uFillTx/>
                <a:latin typeface="游ゴシック" panose="020F0502020204030204"/>
                <a:ea typeface="游ゴシック" panose="020B0400000000000000" pitchFamily="50" charset="-128"/>
                <a:cs typeface="+mn-cs"/>
              </a:rPr>
              <a:t>伸びている</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項目</a:t>
            </a:r>
            <a:endPar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・平成２７年度と比べて２８年度が１０</a:t>
            </a: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a:t>
            </a:r>
            <a:r>
              <a:rPr kumimoji="0" lang="ja-JP" altLang="en-US" sz="2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減っている</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項目</a:t>
            </a:r>
            <a:endPar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・平成２８年度の人口</a:t>
            </a: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1000</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人当たりの値が、</a:t>
            </a:r>
            <a:endPar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全国の人口</a:t>
            </a: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1000</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人当たりの値より１０</a:t>
            </a: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a:t>
            </a:r>
            <a:r>
              <a:rPr kumimoji="0" lang="ja-JP" altLang="en-US" sz="2400" b="1" i="0" u="none" strike="noStrike" kern="1200" cap="none" spc="0" normalizeH="0" baseline="0" noProof="0" dirty="0">
                <a:ln>
                  <a:noFill/>
                </a:ln>
                <a:solidFill>
                  <a:srgbClr val="FFC000"/>
                </a:solidFill>
                <a:effectLst/>
                <a:uLnTx/>
                <a:uFillTx/>
                <a:latin typeface="游ゴシック" panose="020F0502020204030204"/>
                <a:ea typeface="游ゴシック" panose="020B0400000000000000" pitchFamily="50" charset="-128"/>
                <a:cs typeface="+mn-cs"/>
              </a:rPr>
              <a:t>多い</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項目</a:t>
            </a:r>
            <a:endPar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・平成２８年度の人口</a:t>
            </a: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1000</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人当たりの値が、</a:t>
            </a:r>
            <a:endPar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全国の人口</a:t>
            </a: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1000</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人当たりの値より１０</a:t>
            </a:r>
            <a:r>
              <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a:t>
            </a:r>
            <a:r>
              <a:rPr kumimoji="0" lang="ja-JP" altLang="en-US" sz="24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少ない</a:t>
            </a:r>
            <a:r>
              <a:rPr kumimoji="0"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項目</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ja-JP"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135686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912AC37A-46BD-473B-AAD2-9FD55D03A108}"/>
              </a:ext>
            </a:extLst>
          </p:cNvPr>
          <p:cNvGraphicFramePr>
            <a:graphicFrameLocks noGrp="1"/>
          </p:cNvGraphicFramePr>
          <p:nvPr>
            <p:extLst/>
          </p:nvPr>
        </p:nvGraphicFramePr>
        <p:xfrm>
          <a:off x="2097247" y="1348530"/>
          <a:ext cx="7063530" cy="4160940"/>
        </p:xfrm>
        <a:graphic>
          <a:graphicData uri="http://schemas.openxmlformats.org/drawingml/2006/table">
            <a:tbl>
              <a:tblPr firstRow="1">
                <a:tableStyleId>{21E4AEA4-8DFA-4A89-87EB-49C32662AFE0}</a:tableStyleId>
              </a:tblPr>
              <a:tblGrid>
                <a:gridCol w="1687398">
                  <a:extLst>
                    <a:ext uri="{9D8B030D-6E8A-4147-A177-3AD203B41FA5}">
                      <a16:colId xmlns:a16="http://schemas.microsoft.com/office/drawing/2014/main" val="1190554963"/>
                    </a:ext>
                  </a:extLst>
                </a:gridCol>
                <a:gridCol w="5376132">
                  <a:extLst>
                    <a:ext uri="{9D8B030D-6E8A-4147-A177-3AD203B41FA5}">
                      <a16:colId xmlns:a16="http://schemas.microsoft.com/office/drawing/2014/main" val="1782538972"/>
                    </a:ext>
                  </a:extLst>
                </a:gridCol>
              </a:tblGrid>
              <a:tr h="416094">
                <a:tc>
                  <a:txBody>
                    <a:bodyPr/>
                    <a:lstStyle/>
                    <a:p>
                      <a:pPr algn="ctr" fontAlgn="ctr"/>
                      <a:r>
                        <a:rPr lang="ja-JP" altLang="en-US" sz="1100" u="none" strike="noStrike" dirty="0">
                          <a:effectLst/>
                        </a:rPr>
                        <a:t>利根医療圏</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ja-JP" altLang="en-US" sz="1100" u="none" strike="noStrike" dirty="0">
                          <a:effectLst/>
                        </a:rPr>
                        <a:t>人口１０万人当たりの相談支援事業所数</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1896700189"/>
                  </a:ext>
                </a:extLst>
              </a:tr>
              <a:tr h="416094">
                <a:tc>
                  <a:txBody>
                    <a:bodyPr/>
                    <a:lstStyle/>
                    <a:p>
                      <a:pPr algn="ctr" fontAlgn="ctr"/>
                      <a:r>
                        <a:rPr lang="ja-JP" altLang="en-US" sz="1100" u="none" strike="noStrike" dirty="0">
                          <a:effectLst/>
                        </a:rPr>
                        <a:t>行田市</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4.88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294759378"/>
                  </a:ext>
                </a:extLst>
              </a:tr>
              <a:tr h="416094">
                <a:tc>
                  <a:txBody>
                    <a:bodyPr/>
                    <a:lstStyle/>
                    <a:p>
                      <a:pPr algn="ctr" fontAlgn="ctr"/>
                      <a:r>
                        <a:rPr lang="ja-JP" altLang="en-US" sz="1100" u="none" strike="noStrike">
                          <a:effectLst/>
                        </a:rPr>
                        <a:t>羽生市</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10.86</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889595121"/>
                  </a:ext>
                </a:extLst>
              </a:tr>
              <a:tr h="416094">
                <a:tc>
                  <a:txBody>
                    <a:bodyPr/>
                    <a:lstStyle/>
                    <a:p>
                      <a:pPr algn="ctr" fontAlgn="ctr"/>
                      <a:r>
                        <a:rPr lang="ja-JP" altLang="en-US" sz="1100" u="none" strike="noStrike">
                          <a:effectLst/>
                        </a:rPr>
                        <a:t>加須市</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4.40</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3613080637"/>
                  </a:ext>
                </a:extLst>
              </a:tr>
              <a:tr h="416094">
                <a:tc>
                  <a:txBody>
                    <a:bodyPr/>
                    <a:lstStyle/>
                    <a:p>
                      <a:pPr algn="ctr" fontAlgn="ctr"/>
                      <a:r>
                        <a:rPr lang="ja-JP" altLang="en-US" sz="1100" u="none" strike="noStrike">
                          <a:effectLst/>
                        </a:rPr>
                        <a:t>久喜市</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5.19</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886884117"/>
                  </a:ext>
                </a:extLst>
              </a:tr>
              <a:tr h="416094">
                <a:tc>
                  <a:txBody>
                    <a:bodyPr/>
                    <a:lstStyle/>
                    <a:p>
                      <a:pPr algn="ctr" fontAlgn="ctr"/>
                      <a:r>
                        <a:rPr lang="ja-JP" altLang="en-US" sz="1100" u="none" strike="noStrike">
                          <a:effectLst/>
                        </a:rPr>
                        <a:t>幸手市</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3.85</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1361397424"/>
                  </a:ext>
                </a:extLst>
              </a:tr>
              <a:tr h="416094">
                <a:tc>
                  <a:txBody>
                    <a:bodyPr/>
                    <a:lstStyle/>
                    <a:p>
                      <a:pPr algn="ctr" fontAlgn="ctr"/>
                      <a:r>
                        <a:rPr lang="ja-JP" altLang="en-US" sz="1100" u="none" strike="noStrike" dirty="0">
                          <a:effectLst/>
                        </a:rPr>
                        <a:t>蓮田市</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1.61</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1568889414"/>
                  </a:ext>
                </a:extLst>
              </a:tr>
              <a:tr h="416094">
                <a:tc>
                  <a:txBody>
                    <a:bodyPr/>
                    <a:lstStyle/>
                    <a:p>
                      <a:pPr algn="ctr" fontAlgn="ctr"/>
                      <a:r>
                        <a:rPr lang="ja-JP" altLang="en-US" sz="1100" u="none" strike="noStrike" dirty="0">
                          <a:effectLst/>
                        </a:rPr>
                        <a:t>白岡市</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3.81</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2764527866"/>
                  </a:ext>
                </a:extLst>
              </a:tr>
              <a:tr h="416094">
                <a:tc>
                  <a:txBody>
                    <a:bodyPr/>
                    <a:lstStyle/>
                    <a:p>
                      <a:pPr algn="ctr" fontAlgn="ctr"/>
                      <a:r>
                        <a:rPr lang="ja-JP" altLang="en-US" sz="1100" u="none" strike="noStrike" dirty="0">
                          <a:effectLst/>
                        </a:rPr>
                        <a:t>宮代町</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5.88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1468988270"/>
                  </a:ext>
                </a:extLst>
              </a:tr>
              <a:tr h="416094">
                <a:tc>
                  <a:txBody>
                    <a:bodyPr/>
                    <a:lstStyle/>
                    <a:p>
                      <a:pPr algn="ctr" fontAlgn="ctr"/>
                      <a:r>
                        <a:rPr lang="ja-JP" altLang="en-US" sz="1100" u="none" strike="noStrike" dirty="0">
                          <a:effectLst/>
                        </a:rPr>
                        <a:t>杉戸町</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2.20</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1687401959"/>
                  </a:ext>
                </a:extLst>
              </a:tr>
            </a:tbl>
          </a:graphicData>
        </a:graphic>
      </p:graphicFrame>
      <p:sp>
        <p:nvSpPr>
          <p:cNvPr id="4" name="テキスト ボックス 3">
            <a:extLst>
              <a:ext uri="{FF2B5EF4-FFF2-40B4-BE49-F238E27FC236}">
                <a16:creationId xmlns:a16="http://schemas.microsoft.com/office/drawing/2014/main" id="{7467B0D2-EFA8-4731-B678-7EAEFC3DD902}"/>
              </a:ext>
            </a:extLst>
          </p:cNvPr>
          <p:cNvSpPr txBox="1"/>
          <p:nvPr/>
        </p:nvSpPr>
        <p:spPr>
          <a:xfrm>
            <a:off x="2743201" y="415256"/>
            <a:ext cx="598135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以下のような</a:t>
            </a:r>
            <a:r>
              <a:rPr kumimoji="1" lang="en-US" altLang="ja-JP"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Excel</a:t>
            </a:r>
            <a:r>
              <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表ができます！</a:t>
            </a:r>
          </a:p>
        </p:txBody>
      </p:sp>
    </p:spTree>
    <p:extLst>
      <p:ext uri="{BB962C8B-B14F-4D97-AF65-F5344CB8AC3E}">
        <p14:creationId xmlns:p14="http://schemas.microsoft.com/office/powerpoint/2010/main" val="32300651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1B6380-B8C1-4B48-AB2E-4D96A67B4344}"/>
              </a:ext>
            </a:extLst>
          </p:cNvPr>
          <p:cNvSpPr>
            <a:spLocks noGrp="1"/>
          </p:cNvSpPr>
          <p:nvPr>
            <p:ph type="title"/>
          </p:nvPr>
        </p:nvSpPr>
        <p:spPr>
          <a:xfrm>
            <a:off x="761288" y="2604123"/>
            <a:ext cx="10515600" cy="1325563"/>
          </a:xfrm>
        </p:spPr>
        <p:txBody>
          <a:bodyPr>
            <a:normAutofit fontScale="90000"/>
          </a:bodyPr>
          <a:lstStyle/>
          <a:p>
            <a:r>
              <a:rPr lang="en-US" altLang="ja-JP" sz="2700" b="1" dirty="0" err="1">
                <a:latin typeface="+mn-lt"/>
              </a:rPr>
              <a:t>ReHMRAD</a:t>
            </a:r>
            <a:r>
              <a:rPr lang="ja-JP" altLang="en-US" sz="2700" b="1" dirty="0">
                <a:latin typeface="+mn-lt"/>
              </a:rPr>
              <a:t>「福祉資源の多寡」「訪問看護ステーション」を用いて、</a:t>
            </a:r>
            <a:br>
              <a:rPr lang="en-US" altLang="ja-JP" sz="2700" b="1" dirty="0">
                <a:latin typeface="+mn-lt"/>
              </a:rPr>
            </a:br>
            <a:r>
              <a:rPr lang="ja-JP" altLang="en-US" sz="2700" b="1" dirty="0">
                <a:latin typeface="+mn-lt"/>
              </a:rPr>
              <a:t>埼玉県利根医療圏内各市町村の以下の資料を作成してください。</a:t>
            </a:r>
            <a:br>
              <a:rPr lang="ja-JP" altLang="en-US" sz="2700" b="1" dirty="0">
                <a:latin typeface="+mn-lt"/>
              </a:rPr>
            </a:br>
            <a:br>
              <a:rPr lang="en-US" altLang="ja-JP" sz="2700" b="1" dirty="0">
                <a:latin typeface="+mn-lt"/>
              </a:rPr>
            </a:br>
            <a:r>
              <a:rPr lang="ja-JP" altLang="en-US" sz="2700" b="1" dirty="0">
                <a:latin typeface="+mn-lt"/>
              </a:rPr>
              <a:t>２．人口１０万人当たりの</a:t>
            </a:r>
            <a:r>
              <a:rPr lang="en-US" altLang="ja-JP" sz="2700" b="1" dirty="0">
                <a:latin typeface="+mn-lt"/>
              </a:rPr>
              <a:t>B</a:t>
            </a:r>
            <a:r>
              <a:rPr lang="ja-JP" altLang="en-US" sz="2700" b="1" dirty="0">
                <a:latin typeface="+mn-lt"/>
              </a:rPr>
              <a:t>型就労継続事業所数</a:t>
            </a:r>
            <a:endParaRPr kumimoji="1" lang="ja-JP" altLang="en-US" b="1" dirty="0">
              <a:latin typeface="+mn-lt"/>
            </a:endParaRPr>
          </a:p>
        </p:txBody>
      </p:sp>
    </p:spTree>
    <p:extLst>
      <p:ext uri="{BB962C8B-B14F-4D97-AF65-F5344CB8AC3E}">
        <p14:creationId xmlns:p14="http://schemas.microsoft.com/office/powerpoint/2010/main" val="3061985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37B89ECC-AB51-4D0A-9312-000220C68314}"/>
              </a:ext>
            </a:extLst>
          </p:cNvPr>
          <p:cNvGrpSpPr/>
          <p:nvPr/>
        </p:nvGrpSpPr>
        <p:grpSpPr>
          <a:xfrm>
            <a:off x="1954576" y="0"/>
            <a:ext cx="10237424" cy="6858000"/>
            <a:chOff x="1954576" y="146540"/>
            <a:chExt cx="10237424" cy="6858000"/>
          </a:xfrm>
        </p:grpSpPr>
        <p:pic>
          <p:nvPicPr>
            <p:cNvPr id="4" name="図 3">
              <a:extLst>
                <a:ext uri="{FF2B5EF4-FFF2-40B4-BE49-F238E27FC236}">
                  <a16:creationId xmlns:a16="http://schemas.microsoft.com/office/drawing/2014/main" id="{09CCE204-CDDE-4EC5-9CB4-17B1CA0E8510}"/>
                </a:ext>
              </a:extLst>
            </p:cNvPr>
            <p:cNvPicPr>
              <a:picLocks noChangeAspect="1"/>
            </p:cNvPicPr>
            <p:nvPr/>
          </p:nvPicPr>
          <p:blipFill>
            <a:blip r:embed="rId2"/>
            <a:stretch>
              <a:fillRect/>
            </a:stretch>
          </p:blipFill>
          <p:spPr>
            <a:xfrm>
              <a:off x="1954576" y="146540"/>
              <a:ext cx="10237424" cy="6858000"/>
            </a:xfrm>
            <a:prstGeom prst="rect">
              <a:avLst/>
            </a:prstGeom>
          </p:spPr>
        </p:pic>
        <p:sp>
          <p:nvSpPr>
            <p:cNvPr id="5" name="正方形/長方形 4">
              <a:extLst>
                <a:ext uri="{FF2B5EF4-FFF2-40B4-BE49-F238E27FC236}">
                  <a16:creationId xmlns:a16="http://schemas.microsoft.com/office/drawing/2014/main" id="{9B8A98BD-DB7A-4838-99EE-28F4D41B096F}"/>
                </a:ext>
              </a:extLst>
            </p:cNvPr>
            <p:cNvSpPr/>
            <p:nvPr/>
          </p:nvSpPr>
          <p:spPr>
            <a:xfrm>
              <a:off x="2160953" y="3813908"/>
              <a:ext cx="2317263" cy="23446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C433662C-4C3F-4759-9E69-E46218EC10A3}"/>
                </a:ext>
              </a:extLst>
            </p:cNvPr>
            <p:cNvSpPr/>
            <p:nvPr/>
          </p:nvSpPr>
          <p:spPr>
            <a:xfrm>
              <a:off x="2160953" y="6609859"/>
              <a:ext cx="2317263" cy="23446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8" name="テキスト ボックス 7">
            <a:extLst>
              <a:ext uri="{FF2B5EF4-FFF2-40B4-BE49-F238E27FC236}">
                <a16:creationId xmlns:a16="http://schemas.microsoft.com/office/drawing/2014/main" id="{E2973ED8-9F4B-4CAA-9AC6-3F0B60B874B1}"/>
              </a:ext>
            </a:extLst>
          </p:cNvPr>
          <p:cNvSpPr txBox="1"/>
          <p:nvPr/>
        </p:nvSpPr>
        <p:spPr>
          <a:xfrm>
            <a:off x="1" y="3016738"/>
            <a:ext cx="207107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①先ほどと同じページで　　部分を変更</a:t>
            </a:r>
          </a:p>
        </p:txBody>
      </p:sp>
      <p:sp>
        <p:nvSpPr>
          <p:cNvPr id="9" name="正方形/長方形 8">
            <a:extLst>
              <a:ext uri="{FF2B5EF4-FFF2-40B4-BE49-F238E27FC236}">
                <a16:creationId xmlns:a16="http://schemas.microsoft.com/office/drawing/2014/main" id="{D74F345F-D80F-479F-88C6-9C1D3FEA98C0}"/>
              </a:ext>
            </a:extLst>
          </p:cNvPr>
          <p:cNvSpPr/>
          <p:nvPr/>
        </p:nvSpPr>
        <p:spPr>
          <a:xfrm>
            <a:off x="1035539" y="3361172"/>
            <a:ext cx="379046" cy="23446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30888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7666F02-A300-4034-BF23-A14EC59BCC8B}"/>
              </a:ext>
            </a:extLst>
          </p:cNvPr>
          <p:cNvGraphicFramePr>
            <a:graphicFrameLocks noGrp="1"/>
          </p:cNvGraphicFramePr>
          <p:nvPr>
            <p:extLst/>
          </p:nvPr>
        </p:nvGraphicFramePr>
        <p:xfrm>
          <a:off x="2592197" y="1694576"/>
          <a:ext cx="6694415" cy="4077050"/>
        </p:xfrm>
        <a:graphic>
          <a:graphicData uri="http://schemas.openxmlformats.org/drawingml/2006/table">
            <a:tbl>
              <a:tblPr firstRow="1">
                <a:tableStyleId>{21E4AEA4-8DFA-4A89-87EB-49C32662AFE0}</a:tableStyleId>
              </a:tblPr>
              <a:tblGrid>
                <a:gridCol w="1599222">
                  <a:extLst>
                    <a:ext uri="{9D8B030D-6E8A-4147-A177-3AD203B41FA5}">
                      <a16:colId xmlns:a16="http://schemas.microsoft.com/office/drawing/2014/main" val="3074320564"/>
                    </a:ext>
                  </a:extLst>
                </a:gridCol>
                <a:gridCol w="5095193">
                  <a:extLst>
                    <a:ext uri="{9D8B030D-6E8A-4147-A177-3AD203B41FA5}">
                      <a16:colId xmlns:a16="http://schemas.microsoft.com/office/drawing/2014/main" val="962922884"/>
                    </a:ext>
                  </a:extLst>
                </a:gridCol>
              </a:tblGrid>
              <a:tr h="407705">
                <a:tc>
                  <a:txBody>
                    <a:bodyPr/>
                    <a:lstStyle/>
                    <a:p>
                      <a:pPr algn="ctr" fontAlgn="ctr"/>
                      <a:r>
                        <a:rPr lang="ja-JP" altLang="en-US" sz="1100" u="none" strike="noStrike" dirty="0">
                          <a:effectLst/>
                        </a:rPr>
                        <a:t>利根医療圏</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ja-JP" altLang="en-US" sz="1100" u="none" strike="noStrike">
                          <a:effectLst/>
                        </a:rPr>
                        <a:t>人口１０万人当たりの</a:t>
                      </a:r>
                      <a:r>
                        <a:rPr lang="en-US" altLang="ja-JP" sz="1100" u="none" strike="noStrike">
                          <a:effectLst/>
                        </a:rPr>
                        <a:t>B</a:t>
                      </a:r>
                      <a:r>
                        <a:rPr lang="ja-JP" altLang="en-US" sz="1100" u="none" strike="noStrike">
                          <a:effectLst/>
                        </a:rPr>
                        <a:t>型就労継続事業所数</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1967055738"/>
                  </a:ext>
                </a:extLst>
              </a:tr>
              <a:tr h="407705">
                <a:tc>
                  <a:txBody>
                    <a:bodyPr/>
                    <a:lstStyle/>
                    <a:p>
                      <a:pPr algn="ctr" fontAlgn="ctr"/>
                      <a:r>
                        <a:rPr lang="ja-JP" altLang="en-US" sz="1100" u="none" strike="noStrike" dirty="0">
                          <a:effectLst/>
                        </a:rPr>
                        <a:t>行田市</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8.53</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4146382003"/>
                  </a:ext>
                </a:extLst>
              </a:tr>
              <a:tr h="407705">
                <a:tc>
                  <a:txBody>
                    <a:bodyPr/>
                    <a:lstStyle/>
                    <a:p>
                      <a:pPr algn="ctr" fontAlgn="ctr"/>
                      <a:r>
                        <a:rPr lang="ja-JP" altLang="en-US" sz="1100" u="none" strike="noStrike" dirty="0">
                          <a:effectLst/>
                        </a:rPr>
                        <a:t>羽生市</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5.43</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3081560085"/>
                  </a:ext>
                </a:extLst>
              </a:tr>
              <a:tr h="407705">
                <a:tc>
                  <a:txBody>
                    <a:bodyPr/>
                    <a:lstStyle/>
                    <a:p>
                      <a:pPr algn="ctr" fontAlgn="ctr"/>
                      <a:r>
                        <a:rPr lang="ja-JP" altLang="en-US" sz="1100" u="none" strike="noStrike">
                          <a:effectLst/>
                        </a:rPr>
                        <a:t>加須市</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1.76</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2415791817"/>
                  </a:ext>
                </a:extLst>
              </a:tr>
              <a:tr h="407705">
                <a:tc>
                  <a:txBody>
                    <a:bodyPr/>
                    <a:lstStyle/>
                    <a:p>
                      <a:pPr algn="ctr" fontAlgn="ctr"/>
                      <a:r>
                        <a:rPr lang="ja-JP" altLang="en-US" sz="1100" u="none" strike="noStrike">
                          <a:effectLst/>
                        </a:rPr>
                        <a:t>久喜市</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2.60</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3972447308"/>
                  </a:ext>
                </a:extLst>
              </a:tr>
              <a:tr h="407705">
                <a:tc>
                  <a:txBody>
                    <a:bodyPr/>
                    <a:lstStyle/>
                    <a:p>
                      <a:pPr algn="ctr" fontAlgn="ctr"/>
                      <a:r>
                        <a:rPr lang="ja-JP" altLang="en-US" sz="1100" u="none" strike="noStrike">
                          <a:effectLst/>
                        </a:rPr>
                        <a:t>幸手市</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1.93</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3398802800"/>
                  </a:ext>
                </a:extLst>
              </a:tr>
              <a:tr h="407705">
                <a:tc>
                  <a:txBody>
                    <a:bodyPr/>
                    <a:lstStyle/>
                    <a:p>
                      <a:pPr algn="ctr" fontAlgn="ctr"/>
                      <a:r>
                        <a:rPr lang="ja-JP" altLang="en-US" sz="1100" u="none" strike="noStrike">
                          <a:effectLst/>
                        </a:rPr>
                        <a:t>蓮田市</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1.61</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627792598"/>
                  </a:ext>
                </a:extLst>
              </a:tr>
              <a:tr h="407705">
                <a:tc>
                  <a:txBody>
                    <a:bodyPr/>
                    <a:lstStyle/>
                    <a:p>
                      <a:pPr algn="ctr" fontAlgn="ctr"/>
                      <a:r>
                        <a:rPr lang="ja-JP" altLang="en-US" sz="1100" u="none" strike="noStrike">
                          <a:effectLst/>
                        </a:rPr>
                        <a:t>白岡市</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1.90</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426201588"/>
                  </a:ext>
                </a:extLst>
              </a:tr>
              <a:tr h="407705">
                <a:tc>
                  <a:txBody>
                    <a:bodyPr/>
                    <a:lstStyle/>
                    <a:p>
                      <a:pPr algn="ctr" fontAlgn="ctr"/>
                      <a:r>
                        <a:rPr lang="ja-JP" altLang="en-US" sz="1100" u="none" strike="noStrike">
                          <a:effectLst/>
                        </a:rPr>
                        <a:t>宮代町</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5.88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733702243"/>
                  </a:ext>
                </a:extLst>
              </a:tr>
              <a:tr h="407705">
                <a:tc>
                  <a:txBody>
                    <a:bodyPr/>
                    <a:lstStyle/>
                    <a:p>
                      <a:pPr algn="ctr" fontAlgn="ctr"/>
                      <a:r>
                        <a:rPr lang="ja-JP" altLang="en-US" sz="1100" u="none" strike="noStrike">
                          <a:effectLst/>
                        </a:rPr>
                        <a:t>杉戸町</a:t>
                      </a: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en-US" altLang="ja-JP" sz="1100" u="none" strike="noStrike" dirty="0">
                          <a:effectLst/>
                        </a:rPr>
                        <a:t>0.00</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3382277102"/>
                  </a:ext>
                </a:extLst>
              </a:tr>
            </a:tbl>
          </a:graphicData>
        </a:graphic>
      </p:graphicFrame>
      <p:sp>
        <p:nvSpPr>
          <p:cNvPr id="3" name="テキスト ボックス 2">
            <a:extLst>
              <a:ext uri="{FF2B5EF4-FFF2-40B4-BE49-F238E27FC236}">
                <a16:creationId xmlns:a16="http://schemas.microsoft.com/office/drawing/2014/main" id="{F36FEA85-DEDA-48D1-8561-02ABD70F75E1}"/>
              </a:ext>
            </a:extLst>
          </p:cNvPr>
          <p:cNvSpPr txBox="1"/>
          <p:nvPr/>
        </p:nvSpPr>
        <p:spPr>
          <a:xfrm>
            <a:off x="254000" y="461590"/>
            <a:ext cx="11684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a:t>
            </a:r>
            <a:r>
              <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と同様にページ下表を参照すると、以下のような</a:t>
            </a:r>
            <a:r>
              <a:rPr kumimoji="1" lang="en-US" altLang="ja-JP"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Excel</a:t>
            </a:r>
            <a:r>
              <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表ができます！</a:t>
            </a:r>
          </a:p>
        </p:txBody>
      </p:sp>
    </p:spTree>
    <p:extLst>
      <p:ext uri="{BB962C8B-B14F-4D97-AF65-F5344CB8AC3E}">
        <p14:creationId xmlns:p14="http://schemas.microsoft.com/office/powerpoint/2010/main" val="650365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1B6380-B8C1-4B48-AB2E-4D96A67B4344}"/>
              </a:ext>
            </a:extLst>
          </p:cNvPr>
          <p:cNvSpPr>
            <a:spLocks noGrp="1"/>
          </p:cNvSpPr>
          <p:nvPr>
            <p:ph type="title"/>
          </p:nvPr>
        </p:nvSpPr>
        <p:spPr>
          <a:xfrm>
            <a:off x="761288" y="2604123"/>
            <a:ext cx="10515600" cy="1325563"/>
          </a:xfrm>
        </p:spPr>
        <p:txBody>
          <a:bodyPr>
            <a:normAutofit fontScale="90000"/>
          </a:bodyPr>
          <a:lstStyle/>
          <a:p>
            <a:r>
              <a:rPr lang="en-US" altLang="ja-JP" sz="2700" b="1" dirty="0" err="1">
                <a:latin typeface="+mn-lt"/>
              </a:rPr>
              <a:t>ReHMRAD</a:t>
            </a:r>
            <a:r>
              <a:rPr lang="ja-JP" altLang="en-US" sz="2700" b="1" dirty="0">
                <a:latin typeface="+mn-lt"/>
              </a:rPr>
              <a:t>「福祉資源の多寡」「訪問看護ステーション」を用いて、</a:t>
            </a:r>
            <a:br>
              <a:rPr lang="en-US" altLang="ja-JP" sz="2700" b="1" dirty="0">
                <a:latin typeface="+mn-lt"/>
              </a:rPr>
            </a:br>
            <a:r>
              <a:rPr lang="ja-JP" altLang="en-US" sz="2700" b="1" dirty="0">
                <a:latin typeface="+mn-lt"/>
              </a:rPr>
              <a:t>埼玉県利根医療圏内各市町村の以下の資料を作成してください。</a:t>
            </a:r>
            <a:br>
              <a:rPr lang="ja-JP" altLang="en-US" sz="2700" b="1" dirty="0">
                <a:latin typeface="+mn-lt"/>
              </a:rPr>
            </a:br>
            <a:br>
              <a:rPr lang="en-US" altLang="ja-JP" sz="2700" b="1" dirty="0">
                <a:latin typeface="+mn-lt"/>
              </a:rPr>
            </a:br>
            <a:r>
              <a:rPr lang="ja-JP" altLang="en-US" sz="2700" b="1" dirty="0">
                <a:latin typeface="+mn-lt"/>
              </a:rPr>
              <a:t>３．人口１０万人当たりの精神科を扱う訪問看護ステーション数と</a:t>
            </a:r>
            <a:br>
              <a:rPr lang="en-US" altLang="ja-JP" sz="2700" b="1" dirty="0">
                <a:latin typeface="+mn-lt"/>
              </a:rPr>
            </a:br>
            <a:r>
              <a:rPr lang="ja-JP" altLang="en-US" sz="2700" b="1" dirty="0">
                <a:latin typeface="+mn-lt"/>
              </a:rPr>
              <a:t>　　それらの特性所見</a:t>
            </a:r>
            <a:br>
              <a:rPr lang="ja-JP" altLang="en-US" b="1" dirty="0">
                <a:latin typeface="+mn-lt"/>
              </a:rPr>
            </a:br>
            <a:endParaRPr kumimoji="1" lang="ja-JP" altLang="en-US" b="1" dirty="0">
              <a:latin typeface="+mn-lt"/>
            </a:endParaRPr>
          </a:p>
        </p:txBody>
      </p:sp>
    </p:spTree>
    <p:extLst>
      <p:ext uri="{BB962C8B-B14F-4D97-AF65-F5344CB8AC3E}">
        <p14:creationId xmlns:p14="http://schemas.microsoft.com/office/powerpoint/2010/main" val="11445395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F526BD9-383D-46E3-91FA-2949723EC6DE}"/>
              </a:ext>
            </a:extLst>
          </p:cNvPr>
          <p:cNvPicPr>
            <a:picLocks noChangeAspect="1"/>
          </p:cNvPicPr>
          <p:nvPr/>
        </p:nvPicPr>
        <p:blipFill>
          <a:blip r:embed="rId2"/>
          <a:stretch>
            <a:fillRect/>
          </a:stretch>
        </p:blipFill>
        <p:spPr>
          <a:xfrm>
            <a:off x="2051807" y="0"/>
            <a:ext cx="9839031" cy="6858000"/>
          </a:xfrm>
          <a:prstGeom prst="rect">
            <a:avLst/>
          </a:prstGeom>
        </p:spPr>
      </p:pic>
      <p:sp>
        <p:nvSpPr>
          <p:cNvPr id="4" name="テキスト ボックス 3">
            <a:extLst>
              <a:ext uri="{FF2B5EF4-FFF2-40B4-BE49-F238E27FC236}">
                <a16:creationId xmlns:a16="http://schemas.microsoft.com/office/drawing/2014/main" id="{3602BE95-18DF-4EAB-B443-B92784914DFF}"/>
              </a:ext>
            </a:extLst>
          </p:cNvPr>
          <p:cNvSpPr txBox="1"/>
          <p:nvPr/>
        </p:nvSpPr>
        <p:spPr>
          <a:xfrm>
            <a:off x="64612" y="4196861"/>
            <a:ext cx="207107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①先ほどと同じページで　　部分を変更</a:t>
            </a:r>
          </a:p>
        </p:txBody>
      </p:sp>
      <p:sp>
        <p:nvSpPr>
          <p:cNvPr id="5" name="正方形/長方形 4">
            <a:extLst>
              <a:ext uri="{FF2B5EF4-FFF2-40B4-BE49-F238E27FC236}">
                <a16:creationId xmlns:a16="http://schemas.microsoft.com/office/drawing/2014/main" id="{447388D4-E73C-4CE5-A906-19BD856FCED4}"/>
              </a:ext>
            </a:extLst>
          </p:cNvPr>
          <p:cNvSpPr/>
          <p:nvPr/>
        </p:nvSpPr>
        <p:spPr>
          <a:xfrm>
            <a:off x="1100150" y="4541295"/>
            <a:ext cx="379046" cy="23446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40B64D3C-572D-465A-AFDB-A3D69D5ACE0A}"/>
              </a:ext>
            </a:extLst>
          </p:cNvPr>
          <p:cNvSpPr/>
          <p:nvPr/>
        </p:nvSpPr>
        <p:spPr>
          <a:xfrm>
            <a:off x="2219569" y="4810926"/>
            <a:ext cx="2344615" cy="3941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871E0507-8BE7-4079-B2C6-3EDD4024483C}"/>
              </a:ext>
            </a:extLst>
          </p:cNvPr>
          <p:cNvSpPr txBox="1"/>
          <p:nvPr/>
        </p:nvSpPr>
        <p:spPr>
          <a:xfrm>
            <a:off x="64612" y="6146517"/>
            <a:ext cx="144089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②各々選択</a:t>
            </a:r>
          </a:p>
        </p:txBody>
      </p:sp>
      <p:cxnSp>
        <p:nvCxnSpPr>
          <p:cNvPr id="10" name="直線矢印コネクタ 9">
            <a:extLst>
              <a:ext uri="{FF2B5EF4-FFF2-40B4-BE49-F238E27FC236}">
                <a16:creationId xmlns:a16="http://schemas.microsoft.com/office/drawing/2014/main" id="{38AA3F3E-7074-493F-81A3-5AD8569CD631}"/>
              </a:ext>
            </a:extLst>
          </p:cNvPr>
          <p:cNvCxnSpPr>
            <a:cxnSpLocks/>
            <a:stCxn id="8" idx="3"/>
          </p:cNvCxnSpPr>
          <p:nvPr/>
        </p:nvCxnSpPr>
        <p:spPr>
          <a:xfrm>
            <a:off x="1505506" y="6331183"/>
            <a:ext cx="792217" cy="149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a:extLst>
              <a:ext uri="{FF2B5EF4-FFF2-40B4-BE49-F238E27FC236}">
                <a16:creationId xmlns:a16="http://schemas.microsoft.com/office/drawing/2014/main" id="{37451678-1DB4-4473-8563-DDE6E2784A69}"/>
              </a:ext>
            </a:extLst>
          </p:cNvPr>
          <p:cNvCxnSpPr>
            <a:cxnSpLocks/>
            <a:stCxn id="8" idx="3"/>
          </p:cNvCxnSpPr>
          <p:nvPr/>
        </p:nvCxnSpPr>
        <p:spPr>
          <a:xfrm flipV="1">
            <a:off x="1505506" y="6061639"/>
            <a:ext cx="792217" cy="26954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a:extLst>
              <a:ext uri="{FF2B5EF4-FFF2-40B4-BE49-F238E27FC236}">
                <a16:creationId xmlns:a16="http://schemas.microsoft.com/office/drawing/2014/main" id="{7E362E14-FEDD-4811-A3A6-3B47CB19D42D}"/>
              </a:ext>
            </a:extLst>
          </p:cNvPr>
          <p:cNvCxnSpPr>
            <a:cxnSpLocks/>
            <a:stCxn id="8" idx="3"/>
          </p:cNvCxnSpPr>
          <p:nvPr/>
        </p:nvCxnSpPr>
        <p:spPr>
          <a:xfrm>
            <a:off x="1505506" y="6331183"/>
            <a:ext cx="765907" cy="29471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29613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768FF476-110E-4CD2-8E18-A0BBE43294A7}"/>
              </a:ext>
            </a:extLst>
          </p:cNvPr>
          <p:cNvGraphicFramePr>
            <a:graphicFrameLocks noGrp="1"/>
          </p:cNvGraphicFramePr>
          <p:nvPr>
            <p:extLst/>
          </p:nvPr>
        </p:nvGraphicFramePr>
        <p:xfrm>
          <a:off x="2087319" y="1030000"/>
          <a:ext cx="8017361" cy="3187820"/>
        </p:xfrm>
        <a:graphic>
          <a:graphicData uri="http://schemas.openxmlformats.org/drawingml/2006/table">
            <a:tbl>
              <a:tblPr firstRow="1">
                <a:tableStyleId>{21E4AEA4-8DFA-4A89-87EB-49C32662AFE0}</a:tableStyleId>
              </a:tblPr>
              <a:tblGrid>
                <a:gridCol w="898948">
                  <a:extLst>
                    <a:ext uri="{9D8B030D-6E8A-4147-A177-3AD203B41FA5}">
                      <a16:colId xmlns:a16="http://schemas.microsoft.com/office/drawing/2014/main" val="2580650827"/>
                    </a:ext>
                  </a:extLst>
                </a:gridCol>
                <a:gridCol w="2498239">
                  <a:extLst>
                    <a:ext uri="{9D8B030D-6E8A-4147-A177-3AD203B41FA5}">
                      <a16:colId xmlns:a16="http://schemas.microsoft.com/office/drawing/2014/main" val="2810184412"/>
                    </a:ext>
                  </a:extLst>
                </a:gridCol>
                <a:gridCol w="2519145">
                  <a:extLst>
                    <a:ext uri="{9D8B030D-6E8A-4147-A177-3AD203B41FA5}">
                      <a16:colId xmlns:a16="http://schemas.microsoft.com/office/drawing/2014/main" val="1884134471"/>
                    </a:ext>
                  </a:extLst>
                </a:gridCol>
                <a:gridCol w="2101029">
                  <a:extLst>
                    <a:ext uri="{9D8B030D-6E8A-4147-A177-3AD203B41FA5}">
                      <a16:colId xmlns:a16="http://schemas.microsoft.com/office/drawing/2014/main" val="91307000"/>
                    </a:ext>
                  </a:extLst>
                </a:gridCol>
              </a:tblGrid>
              <a:tr h="318782">
                <a:tc>
                  <a:txBody>
                    <a:bodyPr/>
                    <a:lstStyle/>
                    <a:p>
                      <a:pPr algn="ctr" fontAlgn="ctr"/>
                      <a:r>
                        <a:rPr lang="ja-JP" altLang="en-US" sz="900" u="none" strike="noStrike" dirty="0">
                          <a:effectLst/>
                        </a:rPr>
                        <a:t>利根医療圏</a:t>
                      </a:r>
                      <a:endPar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ja-JP" altLang="en-US" sz="900" u="none" strike="noStrike" dirty="0">
                          <a:effectLst/>
                        </a:rPr>
                        <a:t>全体</a:t>
                      </a:r>
                      <a:endPar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ja-JP" altLang="en-US" sz="900" u="none" strike="noStrike">
                          <a:effectLst/>
                        </a:rPr>
                        <a:t>自立支援医療機関の指定を受けたステーション</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ja-JP" altLang="en-US" sz="900" u="none" strike="noStrike">
                          <a:effectLst/>
                        </a:rPr>
                        <a:t>介護保険の利用者がいるステーション</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1203197250"/>
                  </a:ext>
                </a:extLst>
              </a:tr>
              <a:tr h="318782">
                <a:tc>
                  <a:txBody>
                    <a:bodyPr/>
                    <a:lstStyle/>
                    <a:p>
                      <a:pPr algn="ctr" fontAlgn="ctr"/>
                      <a:r>
                        <a:rPr lang="ja-JP" altLang="en-US" sz="900" u="none" strike="noStrike">
                          <a:effectLst/>
                        </a:rPr>
                        <a:t>行田市</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4.875</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3.656</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1.219</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3022137927"/>
                  </a:ext>
                </a:extLst>
              </a:tr>
              <a:tr h="318782">
                <a:tc>
                  <a:txBody>
                    <a:bodyPr/>
                    <a:lstStyle/>
                    <a:p>
                      <a:pPr algn="ctr" fontAlgn="ctr"/>
                      <a:r>
                        <a:rPr lang="ja-JP" altLang="en-US" sz="900" u="none" strike="noStrike">
                          <a:effectLst/>
                        </a:rPr>
                        <a:t>羽生市</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1.81</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1.81</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763658169"/>
                  </a:ext>
                </a:extLst>
              </a:tr>
              <a:tr h="318782">
                <a:tc>
                  <a:txBody>
                    <a:bodyPr/>
                    <a:lstStyle/>
                    <a:p>
                      <a:pPr algn="ctr" fontAlgn="ctr"/>
                      <a:r>
                        <a:rPr lang="ja-JP" altLang="en-US" sz="900" u="none" strike="noStrike">
                          <a:effectLst/>
                        </a:rPr>
                        <a:t>加須市</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1.758</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0.879</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669863655"/>
                  </a:ext>
                </a:extLst>
              </a:tr>
              <a:tr h="318782">
                <a:tc>
                  <a:txBody>
                    <a:bodyPr/>
                    <a:lstStyle/>
                    <a:p>
                      <a:pPr algn="ctr" fontAlgn="ctr"/>
                      <a:r>
                        <a:rPr lang="ja-JP" altLang="en-US" sz="900" u="none" strike="noStrike">
                          <a:effectLst/>
                        </a:rPr>
                        <a:t>久喜市</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2.595</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2.595</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1.947</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3371147178"/>
                  </a:ext>
                </a:extLst>
              </a:tr>
              <a:tr h="318782">
                <a:tc>
                  <a:txBody>
                    <a:bodyPr/>
                    <a:lstStyle/>
                    <a:p>
                      <a:pPr algn="ctr" fontAlgn="ctr"/>
                      <a:r>
                        <a:rPr lang="ja-JP" altLang="en-US" sz="900" u="none" strike="noStrike" dirty="0">
                          <a:effectLst/>
                        </a:rPr>
                        <a:t>幸手市</a:t>
                      </a:r>
                      <a:endPar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4084491773"/>
                  </a:ext>
                </a:extLst>
              </a:tr>
              <a:tr h="318782">
                <a:tc>
                  <a:txBody>
                    <a:bodyPr/>
                    <a:lstStyle/>
                    <a:p>
                      <a:pPr algn="ctr" fontAlgn="ctr"/>
                      <a:r>
                        <a:rPr lang="ja-JP" altLang="en-US" sz="900" u="none" strike="noStrike">
                          <a:effectLst/>
                        </a:rPr>
                        <a:t>蓮田市</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3.214</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1.607</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3.214</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1149078176"/>
                  </a:ext>
                </a:extLst>
              </a:tr>
              <a:tr h="318782">
                <a:tc>
                  <a:txBody>
                    <a:bodyPr/>
                    <a:lstStyle/>
                    <a:p>
                      <a:pPr algn="ctr" fontAlgn="ctr"/>
                      <a:r>
                        <a:rPr lang="ja-JP" altLang="en-US" sz="900" u="none" strike="noStrike">
                          <a:effectLst/>
                        </a:rPr>
                        <a:t>白岡市</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a:effectLst/>
                        </a:rPr>
                        <a:t>0</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a:effectLst/>
                        </a:rPr>
                        <a:t>0</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a:effectLst/>
                        </a:rPr>
                        <a:t>0</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3475879548"/>
                  </a:ext>
                </a:extLst>
              </a:tr>
              <a:tr h="318782">
                <a:tc>
                  <a:txBody>
                    <a:bodyPr/>
                    <a:lstStyle/>
                    <a:p>
                      <a:pPr algn="ctr" fontAlgn="ctr"/>
                      <a:r>
                        <a:rPr lang="ja-JP" altLang="en-US" sz="900" u="none" strike="noStrike">
                          <a:effectLst/>
                        </a:rPr>
                        <a:t>宮代町</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2.939</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2.939</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2.939</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4115528896"/>
                  </a:ext>
                </a:extLst>
              </a:tr>
              <a:tr h="318782">
                <a:tc>
                  <a:txBody>
                    <a:bodyPr/>
                    <a:lstStyle/>
                    <a:p>
                      <a:pPr algn="ctr" fontAlgn="ctr"/>
                      <a:r>
                        <a:rPr lang="ja-JP" altLang="en-US" sz="900" u="none" strike="noStrike">
                          <a:effectLst/>
                        </a:rPr>
                        <a:t>杉戸町</a:t>
                      </a:r>
                      <a:endParaRPr lang="ja-JP" altLang="en-US"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2.201</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2.201</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tc>
                  <a:txBody>
                    <a:bodyPr/>
                    <a:lstStyle/>
                    <a:p>
                      <a:pPr algn="ctr" fontAlgn="ctr"/>
                      <a:r>
                        <a:rPr lang="en-US" altLang="ja-JP" sz="900" u="none" strike="noStrike" dirty="0">
                          <a:effectLst/>
                        </a:rPr>
                        <a:t>2.201</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840" marR="7840" marT="7840" marB="0" anchor="ctr"/>
                </a:tc>
                <a:extLst>
                  <a:ext uri="{0D108BD9-81ED-4DB2-BD59-A6C34878D82A}">
                    <a16:rowId xmlns:a16="http://schemas.microsoft.com/office/drawing/2014/main" val="1334762642"/>
                  </a:ext>
                </a:extLst>
              </a:tr>
            </a:tbl>
          </a:graphicData>
        </a:graphic>
      </p:graphicFrame>
      <p:sp>
        <p:nvSpPr>
          <p:cNvPr id="3" name="テキスト ボックス 2">
            <a:extLst>
              <a:ext uri="{FF2B5EF4-FFF2-40B4-BE49-F238E27FC236}">
                <a16:creationId xmlns:a16="http://schemas.microsoft.com/office/drawing/2014/main" id="{4A726DCB-1E9C-4F71-B48A-81122B73A858}"/>
              </a:ext>
            </a:extLst>
          </p:cNvPr>
          <p:cNvSpPr txBox="1"/>
          <p:nvPr/>
        </p:nvSpPr>
        <p:spPr>
          <a:xfrm>
            <a:off x="3075209" y="234297"/>
            <a:ext cx="604158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以下のような</a:t>
            </a:r>
            <a:r>
              <a:rPr kumimoji="1" lang="en-US" altLang="ja-JP"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Excel</a:t>
            </a:r>
            <a:r>
              <a:rPr kumimoji="1" lang="ja-JP" altLang="en-US" sz="2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表ができます！</a:t>
            </a:r>
          </a:p>
        </p:txBody>
      </p:sp>
      <p:sp>
        <p:nvSpPr>
          <p:cNvPr id="4" name="テキスト ボックス 3">
            <a:extLst>
              <a:ext uri="{FF2B5EF4-FFF2-40B4-BE49-F238E27FC236}">
                <a16:creationId xmlns:a16="http://schemas.microsoft.com/office/drawing/2014/main" id="{D43288E9-404E-4384-810C-0071C1832837}"/>
              </a:ext>
            </a:extLst>
          </p:cNvPr>
          <p:cNvSpPr txBox="1"/>
          <p:nvPr/>
        </p:nvSpPr>
        <p:spPr>
          <a:xfrm>
            <a:off x="492370" y="4350101"/>
            <a:ext cx="10816491"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この</a:t>
            </a:r>
            <a:r>
              <a:rPr kumimoji="1" lang="en-US" altLang="ja-JP" sz="1600" b="0"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Excel</a:t>
            </a:r>
            <a:r>
              <a:rPr kumimoji="1" lang="ja-JP" altLang="en-US" sz="1600" b="0"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表から推測される特性として、</a:t>
            </a:r>
            <a:endParaRPr kumimoji="1" lang="en-US" altLang="ja-JP" sz="1600" b="0"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①行田市では、</a:t>
            </a:r>
            <a:r>
              <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3/4</a:t>
            </a: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が自立支援医療機関の指定を受けており、</a:t>
            </a:r>
            <a:r>
              <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1/4</a:t>
            </a: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が介護保険の利用者がいる？</a:t>
            </a:r>
            <a:endPar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②羽生市では、すべて自立支援医療機関の指定を受けているが、介護保険の利用者はいない？</a:t>
            </a:r>
            <a:endPar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③加須市では、</a:t>
            </a:r>
            <a:r>
              <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1/2</a:t>
            </a: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が自立支援医療機関の指定を受けているが、介護保険の利用者はいない？</a:t>
            </a:r>
            <a:endPar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④久喜市では、すべて自立支援医療機関の指定を受けており、</a:t>
            </a:r>
            <a:r>
              <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3/4</a:t>
            </a: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が介護保険の利用者がいる？</a:t>
            </a:r>
            <a:endPar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⑤蓮田市では、すべて介護保険の利用者がいるが、自立支援医療機関の指定を受けているのは</a:t>
            </a:r>
            <a:r>
              <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1/2</a:t>
            </a:r>
            <a:r>
              <a:rPr lang="ja-JP" altLang="en-US" sz="1600" dirty="0">
                <a:solidFill>
                  <a:prstClr val="black"/>
                </a:solidFill>
                <a:latin typeface="游ゴシック" panose="020F0502020204030204"/>
                <a:ea typeface="游ゴシック" panose="020B0400000000000000" pitchFamily="50" charset="-128"/>
              </a:rPr>
              <a:t>？</a:t>
            </a:r>
            <a:endPar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⑥宮代町、杉戸町ではすべて自立支援医療機関の指定を受けており、介護保険の利用者もいる？</a:t>
            </a:r>
            <a:endPar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⑦幸手市、白岡市には訪問看護ステーションがない？</a:t>
            </a:r>
            <a:endParaRPr kumimoji="1" lang="en-US" altLang="ja-JP"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⑧前年度入力の無かった自治体についても、入力が増えていた。</a:t>
            </a:r>
          </a:p>
        </p:txBody>
      </p:sp>
    </p:spTree>
    <p:extLst>
      <p:ext uri="{BB962C8B-B14F-4D97-AF65-F5344CB8AC3E}">
        <p14:creationId xmlns:p14="http://schemas.microsoft.com/office/powerpoint/2010/main" val="23137611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3C309EE-47ED-43E9-BBDD-45D6406E093A}"/>
              </a:ext>
            </a:extLst>
          </p:cNvPr>
          <p:cNvSpPr txBox="1"/>
          <p:nvPr/>
        </p:nvSpPr>
        <p:spPr>
          <a:xfrm>
            <a:off x="1742173" y="2705725"/>
            <a:ext cx="9509760" cy="1446550"/>
          </a:xfrm>
          <a:prstGeom prst="rect">
            <a:avLst/>
          </a:prstGeom>
          <a:noFill/>
        </p:spPr>
        <p:txBody>
          <a:bodyPr wrap="square" rtlCol="0">
            <a:spAutoFit/>
          </a:bodyPr>
          <a:lstStyle/>
          <a:p>
            <a:r>
              <a:rPr kumimoji="1" lang="ja-JP" altLang="en-US" sz="4400" dirty="0"/>
              <a:t>データの解釈には注意が必要！</a:t>
            </a:r>
            <a:endParaRPr kumimoji="1" lang="en-US" altLang="ja-JP" sz="4400" dirty="0"/>
          </a:p>
          <a:p>
            <a:r>
              <a:rPr lang="ja-JP" altLang="en-US" sz="4400" dirty="0"/>
              <a:t>可能なら、必ず実態を把握すること。</a:t>
            </a:r>
            <a:endParaRPr kumimoji="1" lang="ja-JP" altLang="en-US" sz="4400" dirty="0"/>
          </a:p>
        </p:txBody>
      </p:sp>
    </p:spTree>
    <p:extLst>
      <p:ext uri="{BB962C8B-B14F-4D97-AF65-F5344CB8AC3E}">
        <p14:creationId xmlns:p14="http://schemas.microsoft.com/office/powerpoint/2010/main" val="10767940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AB66627D-1FC0-4E2C-824B-288A9B45D617}"/>
              </a:ext>
            </a:extLst>
          </p:cNvPr>
          <p:cNvSpPr>
            <a:spLocks noChangeArrowheads="1"/>
          </p:cNvSpPr>
          <p:nvPr/>
        </p:nvSpPr>
        <p:spPr bwMode="auto">
          <a:xfrm>
            <a:off x="1240845" y="2130923"/>
            <a:ext cx="10121254" cy="2831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r>
              <a:rPr kumimoji="0" lang="en-US" altLang="ja-JP" sz="3200" b="1" dirty="0"/>
              <a:t>【</a:t>
            </a:r>
            <a:r>
              <a:rPr kumimoji="0" lang="ja-JP" altLang="en-US" sz="3200" b="1" dirty="0"/>
              <a:t>問３</a:t>
            </a:r>
            <a:r>
              <a:rPr kumimoji="0" lang="en-US" altLang="ja-JP" sz="3200" b="1" dirty="0"/>
              <a:t>】</a:t>
            </a:r>
            <a:endParaRPr lang="en-US" altLang="ja-JP" sz="3200" b="1" dirty="0"/>
          </a:p>
          <a:p>
            <a:pPr fontAlgn="base"/>
            <a:r>
              <a:rPr lang="en-US" altLang="ja-JP" sz="3200" b="1" dirty="0" err="1"/>
              <a:t>ReHMRAD</a:t>
            </a:r>
            <a:r>
              <a:rPr lang="en-US" altLang="ja-JP" sz="3200" b="1" dirty="0"/>
              <a:t> </a:t>
            </a:r>
            <a:r>
              <a:rPr lang="ja-JP" altLang="en-US" sz="3200" b="1" dirty="0"/>
              <a:t>「入院患者」を用いて、埼玉県利根医療圏内各市町村が元住所である１年以上の入院患者が、どこの市町村の病院に入院しているか一覧表を作成してください。</a:t>
            </a:r>
          </a:p>
          <a:p>
            <a:pPr fontAlgn="base"/>
            <a:r>
              <a:rPr lang="ja-JP" altLang="en-US" b="1" dirty="0"/>
              <a:t> </a:t>
            </a:r>
            <a:endParaRPr kumimoji="0" lang="en-US" altLang="ja-JP" sz="2400" b="1" i="0" u="none" strike="noStrike" cap="none" normalizeH="0" baseline="0" dirty="0">
              <a:ln>
                <a:noFill/>
              </a:ln>
              <a:solidFill>
                <a:schemeClr val="tx1"/>
              </a:solidFill>
            </a:endParaRPr>
          </a:p>
        </p:txBody>
      </p:sp>
    </p:spTree>
    <p:extLst>
      <p:ext uri="{BB962C8B-B14F-4D97-AF65-F5344CB8AC3E}">
        <p14:creationId xmlns:p14="http://schemas.microsoft.com/office/powerpoint/2010/main" val="32792357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a:extLst>
              <a:ext uri="{FF2B5EF4-FFF2-40B4-BE49-F238E27FC236}">
                <a16:creationId xmlns:a16="http://schemas.microsoft.com/office/drawing/2014/main" id="{CE1DE3B4-8ADB-4473-8302-280072B9FEA9}"/>
              </a:ext>
            </a:extLst>
          </p:cNvPr>
          <p:cNvSpPr txBox="1"/>
          <p:nvPr/>
        </p:nvSpPr>
        <p:spPr>
          <a:xfrm>
            <a:off x="8369202" y="6116854"/>
            <a:ext cx="3645504" cy="707886"/>
          </a:xfrm>
          <a:prstGeom prst="rect">
            <a:avLst/>
          </a:prstGeom>
          <a:noFill/>
        </p:spPr>
        <p:txBody>
          <a:bodyPr wrap="square" rtlCol="0">
            <a:spAutoFit/>
          </a:bodyPr>
          <a:lstStyle/>
          <a:p>
            <a:r>
              <a:rPr kumimoji="1" lang="ja-JP" altLang="en-US" sz="2000" b="1" dirty="0">
                <a:latin typeface="メイリオ" panose="020B0604030504040204" pitchFamily="50" charset="-128"/>
                <a:ea typeface="メイリオ" panose="020B0604030504040204" pitchFamily="50" charset="-128"/>
              </a:rPr>
              <a:t>精神保健福祉資料（</a:t>
            </a:r>
            <a:r>
              <a:rPr kumimoji="1" lang="en-US" altLang="ja-JP" sz="2000" b="1" dirty="0">
                <a:latin typeface="メイリオ" panose="020B0604030504040204" pitchFamily="50" charset="-128"/>
                <a:ea typeface="メイリオ" panose="020B0604030504040204" pitchFamily="50" charset="-128"/>
              </a:rPr>
              <a:t>630</a:t>
            </a:r>
            <a:r>
              <a:rPr kumimoji="1" lang="ja-JP" altLang="en-US" sz="2000" b="1" dirty="0">
                <a:latin typeface="メイリオ" panose="020B0604030504040204" pitchFamily="50" charset="-128"/>
                <a:ea typeface="メイリオ" panose="020B0604030504040204" pitchFamily="50" charset="-128"/>
              </a:rPr>
              <a:t>）の</a:t>
            </a:r>
            <a:r>
              <a:rPr kumimoji="1" lang="en-US" altLang="ja-JP" sz="2000" b="1" dirty="0">
                <a:latin typeface="メイリオ" panose="020B0604030504040204" pitchFamily="50" charset="-128"/>
                <a:ea typeface="メイリオ" panose="020B0604030504040204" pitchFamily="50" charset="-128"/>
              </a:rPr>
              <a:t>HP</a:t>
            </a:r>
            <a:r>
              <a:rPr kumimoji="1" lang="ja-JP" altLang="en-US" sz="2000" b="1" dirty="0">
                <a:latin typeface="メイリオ" panose="020B0604030504040204" pitchFamily="50" charset="-128"/>
                <a:ea typeface="メイリオ" panose="020B0604030504040204" pitchFamily="50" charset="-128"/>
              </a:rPr>
              <a:t>から調べてみよう！</a:t>
            </a:r>
          </a:p>
        </p:txBody>
      </p:sp>
      <p:sp>
        <p:nvSpPr>
          <p:cNvPr id="19" name="テキスト ボックス 18">
            <a:extLst>
              <a:ext uri="{FF2B5EF4-FFF2-40B4-BE49-F238E27FC236}">
                <a16:creationId xmlns:a16="http://schemas.microsoft.com/office/drawing/2014/main" id="{90198893-0ABB-4529-A559-A72364C51612}"/>
              </a:ext>
            </a:extLst>
          </p:cNvPr>
          <p:cNvSpPr txBox="1"/>
          <p:nvPr/>
        </p:nvSpPr>
        <p:spPr>
          <a:xfrm>
            <a:off x="7653095" y="2179590"/>
            <a:ext cx="461665" cy="2933700"/>
          </a:xfrm>
          <a:prstGeom prst="rect">
            <a:avLst/>
          </a:prstGeom>
          <a:noFill/>
        </p:spPr>
        <p:txBody>
          <a:bodyPr vert="eaVert" wrap="square" rtlCol="0">
            <a:spAutoFit/>
          </a:bodyPr>
          <a:lstStyle/>
          <a:p>
            <a:r>
              <a:rPr lang="ja-JP" altLang="en-US" b="1" dirty="0">
                <a:solidFill>
                  <a:schemeClr val="bg1"/>
                </a:solidFill>
              </a:rPr>
              <a:t>スクロールを下げていくと</a:t>
            </a:r>
            <a:endParaRPr kumimoji="1" lang="ja-JP" altLang="en-US" b="1" dirty="0">
              <a:solidFill>
                <a:schemeClr val="bg1"/>
              </a:solidFill>
            </a:endParaRPr>
          </a:p>
        </p:txBody>
      </p:sp>
      <p:pic>
        <p:nvPicPr>
          <p:cNvPr id="23" name="図 22">
            <a:extLst>
              <a:ext uri="{FF2B5EF4-FFF2-40B4-BE49-F238E27FC236}">
                <a16:creationId xmlns:a16="http://schemas.microsoft.com/office/drawing/2014/main" id="{80E8CB0B-12E1-40C7-9460-A4E694D749B2}"/>
              </a:ext>
            </a:extLst>
          </p:cNvPr>
          <p:cNvPicPr>
            <a:picLocks noChangeAspect="1"/>
          </p:cNvPicPr>
          <p:nvPr/>
        </p:nvPicPr>
        <p:blipFill>
          <a:blip r:embed="rId2"/>
          <a:stretch>
            <a:fillRect/>
          </a:stretch>
        </p:blipFill>
        <p:spPr>
          <a:xfrm>
            <a:off x="313966" y="365760"/>
            <a:ext cx="1914525" cy="2381250"/>
          </a:xfrm>
          <a:prstGeom prst="rect">
            <a:avLst/>
          </a:prstGeom>
        </p:spPr>
      </p:pic>
      <p:sp>
        <p:nvSpPr>
          <p:cNvPr id="6" name="楕円 5">
            <a:extLst>
              <a:ext uri="{FF2B5EF4-FFF2-40B4-BE49-F238E27FC236}">
                <a16:creationId xmlns:a16="http://schemas.microsoft.com/office/drawing/2014/main" id="{B827F511-66D9-4099-A5B9-E9D85DB96F02}"/>
              </a:ext>
            </a:extLst>
          </p:cNvPr>
          <p:cNvSpPr/>
          <p:nvPr/>
        </p:nvSpPr>
        <p:spPr>
          <a:xfrm>
            <a:off x="422744" y="1701580"/>
            <a:ext cx="11346511" cy="45060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ja-JP" altLang="en-US" sz="2800" b="1" dirty="0">
                <a:solidFill>
                  <a:prstClr val="white"/>
                </a:solidFill>
                <a:latin typeface="メイリオ" panose="020B0604030504040204" pitchFamily="50" charset="-128"/>
                <a:ea typeface="メイリオ" panose="020B0604030504040204" pitchFamily="50" charset="-128"/>
              </a:rPr>
              <a:t>埼玉県の利根医療圏内各市町村に住所がある人で、１年以上入院している人たちはどこの市町村の</a:t>
            </a:r>
            <a:endParaRPr lang="en-US" altLang="ja-JP" sz="2800" b="1" dirty="0">
              <a:solidFill>
                <a:prstClr val="white"/>
              </a:solidFill>
              <a:latin typeface="メイリオ" panose="020B0604030504040204" pitchFamily="50" charset="-128"/>
              <a:ea typeface="メイリオ" panose="020B0604030504040204" pitchFamily="50" charset="-128"/>
            </a:endParaRPr>
          </a:p>
          <a:p>
            <a:pPr lvl="0">
              <a:lnSpc>
                <a:spcPct val="150000"/>
              </a:lnSpc>
            </a:pPr>
            <a:r>
              <a:rPr lang="ja-JP" altLang="en-US" sz="2800" b="1" dirty="0">
                <a:solidFill>
                  <a:prstClr val="white"/>
                </a:solidFill>
                <a:latin typeface="メイリオ" panose="020B0604030504040204" pitchFamily="50" charset="-128"/>
                <a:ea typeface="メイリオ" panose="020B0604030504040204" pitchFamily="50" charset="-128"/>
              </a:rPr>
              <a:t>病院に入院しているの？</a:t>
            </a:r>
          </a:p>
        </p:txBody>
      </p:sp>
    </p:spTree>
    <p:extLst>
      <p:ext uri="{BB962C8B-B14F-4D97-AF65-F5344CB8AC3E}">
        <p14:creationId xmlns:p14="http://schemas.microsoft.com/office/powerpoint/2010/main" val="2538988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993568FE-F335-41DC-B873-0F7A6AE3BFA7}"/>
              </a:ext>
            </a:extLst>
          </p:cNvPr>
          <p:cNvPicPr>
            <a:picLocks noChangeAspect="1"/>
          </p:cNvPicPr>
          <p:nvPr/>
        </p:nvPicPr>
        <p:blipFill rotWithShape="1">
          <a:blip r:embed="rId2"/>
          <a:srcRect l="22761" t="3917" r="24375" b="13428"/>
          <a:stretch/>
        </p:blipFill>
        <p:spPr>
          <a:xfrm>
            <a:off x="6621324" y="1104505"/>
            <a:ext cx="5217229" cy="4588505"/>
          </a:xfrm>
          <a:prstGeom prst="rect">
            <a:avLst/>
          </a:prstGeom>
          <a:ln>
            <a:noFill/>
          </a:ln>
        </p:spPr>
      </p:pic>
      <p:pic>
        <p:nvPicPr>
          <p:cNvPr id="2" name="図 1">
            <a:extLst>
              <a:ext uri="{FF2B5EF4-FFF2-40B4-BE49-F238E27FC236}">
                <a16:creationId xmlns:a16="http://schemas.microsoft.com/office/drawing/2014/main" id="{7E10AF41-15FC-460D-BF2F-D8107E487A47}"/>
              </a:ext>
            </a:extLst>
          </p:cNvPr>
          <p:cNvPicPr>
            <a:picLocks noChangeAspect="1"/>
          </p:cNvPicPr>
          <p:nvPr/>
        </p:nvPicPr>
        <p:blipFill>
          <a:blip r:embed="rId3"/>
          <a:stretch>
            <a:fillRect/>
          </a:stretch>
        </p:blipFill>
        <p:spPr>
          <a:xfrm>
            <a:off x="81625" y="1217934"/>
            <a:ext cx="5217229" cy="4290125"/>
          </a:xfrm>
          <a:prstGeom prst="rect">
            <a:avLst/>
          </a:prstGeom>
        </p:spPr>
      </p:pic>
      <p:sp>
        <p:nvSpPr>
          <p:cNvPr id="6" name="正方形/長方形 5">
            <a:extLst>
              <a:ext uri="{FF2B5EF4-FFF2-40B4-BE49-F238E27FC236}">
                <a16:creationId xmlns:a16="http://schemas.microsoft.com/office/drawing/2014/main" id="{A9A18DB2-2431-40B3-B6EF-10CADFA5A5A9}"/>
              </a:ext>
            </a:extLst>
          </p:cNvPr>
          <p:cNvSpPr/>
          <p:nvPr/>
        </p:nvSpPr>
        <p:spPr>
          <a:xfrm>
            <a:off x="1485721" y="1284969"/>
            <a:ext cx="1237505" cy="120687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a:extLst>
              <a:ext uri="{FF2B5EF4-FFF2-40B4-BE49-F238E27FC236}">
                <a16:creationId xmlns:a16="http://schemas.microsoft.com/office/drawing/2014/main" id="{8C482E7C-20C1-4767-9BE0-CE00C40A24B6}"/>
              </a:ext>
            </a:extLst>
          </p:cNvPr>
          <p:cNvSpPr/>
          <p:nvPr/>
        </p:nvSpPr>
        <p:spPr>
          <a:xfrm>
            <a:off x="9266263" y="4288671"/>
            <a:ext cx="2430583" cy="8909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 name="矢印: 右 2">
            <a:extLst>
              <a:ext uri="{FF2B5EF4-FFF2-40B4-BE49-F238E27FC236}">
                <a16:creationId xmlns:a16="http://schemas.microsoft.com/office/drawing/2014/main" id="{F7477974-A23D-41E0-BF8F-C89AB1E3B440}"/>
              </a:ext>
            </a:extLst>
          </p:cNvPr>
          <p:cNvSpPr/>
          <p:nvPr/>
        </p:nvSpPr>
        <p:spPr>
          <a:xfrm>
            <a:off x="5625520" y="3203752"/>
            <a:ext cx="940959" cy="7943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294493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E2958B98-7D4F-465A-9E94-C993EAC74B2D}"/>
              </a:ext>
            </a:extLst>
          </p:cNvPr>
          <p:cNvPicPr>
            <a:picLocks noChangeAspect="1"/>
          </p:cNvPicPr>
          <p:nvPr/>
        </p:nvPicPr>
        <p:blipFill rotWithShape="1">
          <a:blip r:embed="rId2"/>
          <a:srcRect l="17347" t="3710" r="18544" b="8290"/>
          <a:stretch/>
        </p:blipFill>
        <p:spPr>
          <a:xfrm>
            <a:off x="6213802" y="1515815"/>
            <a:ext cx="5942689" cy="4588505"/>
          </a:xfrm>
          <a:prstGeom prst="rect">
            <a:avLst/>
          </a:prstGeom>
          <a:ln>
            <a:solidFill>
              <a:schemeClr val="accent1"/>
            </a:solidFill>
          </a:ln>
        </p:spPr>
      </p:pic>
      <p:pic>
        <p:nvPicPr>
          <p:cNvPr id="2" name="図 1">
            <a:extLst>
              <a:ext uri="{FF2B5EF4-FFF2-40B4-BE49-F238E27FC236}">
                <a16:creationId xmlns:a16="http://schemas.microsoft.com/office/drawing/2014/main" id="{993568FE-F335-41DC-B873-0F7A6AE3BFA7}"/>
              </a:ext>
            </a:extLst>
          </p:cNvPr>
          <p:cNvPicPr>
            <a:picLocks noChangeAspect="1"/>
          </p:cNvPicPr>
          <p:nvPr/>
        </p:nvPicPr>
        <p:blipFill rotWithShape="1">
          <a:blip r:embed="rId3"/>
          <a:srcRect l="22761" t="3917" r="24375" b="13428"/>
          <a:stretch/>
        </p:blipFill>
        <p:spPr>
          <a:xfrm>
            <a:off x="271113" y="1515815"/>
            <a:ext cx="5217229" cy="4588505"/>
          </a:xfrm>
          <a:prstGeom prst="rect">
            <a:avLst/>
          </a:prstGeom>
          <a:ln>
            <a:solidFill>
              <a:schemeClr val="accent1"/>
            </a:solidFill>
          </a:ln>
        </p:spPr>
      </p:pic>
      <p:sp>
        <p:nvSpPr>
          <p:cNvPr id="16" name="矢印: 右 15">
            <a:extLst>
              <a:ext uri="{FF2B5EF4-FFF2-40B4-BE49-F238E27FC236}">
                <a16:creationId xmlns:a16="http://schemas.microsoft.com/office/drawing/2014/main" id="{FDA4EE19-CF9C-4C4B-84F3-E58DA7707C68}"/>
              </a:ext>
            </a:extLst>
          </p:cNvPr>
          <p:cNvSpPr/>
          <p:nvPr/>
        </p:nvSpPr>
        <p:spPr>
          <a:xfrm rot="20185713">
            <a:off x="2584758" y="3756115"/>
            <a:ext cx="746860" cy="54112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四角形: 角を丸くする 19">
            <a:extLst>
              <a:ext uri="{FF2B5EF4-FFF2-40B4-BE49-F238E27FC236}">
                <a16:creationId xmlns:a16="http://schemas.microsoft.com/office/drawing/2014/main" id="{4C8AADC9-6067-4F61-9D4D-DE94FA4D1473}"/>
              </a:ext>
            </a:extLst>
          </p:cNvPr>
          <p:cNvSpPr/>
          <p:nvPr/>
        </p:nvSpPr>
        <p:spPr>
          <a:xfrm>
            <a:off x="290340" y="2721040"/>
            <a:ext cx="5099564" cy="146134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AE12BB18-A0A5-49DC-A66D-748DF63D6951}"/>
              </a:ext>
            </a:extLst>
          </p:cNvPr>
          <p:cNvSpPr txBox="1"/>
          <p:nvPr/>
        </p:nvSpPr>
        <p:spPr>
          <a:xfrm>
            <a:off x="4083618" y="3695650"/>
            <a:ext cx="1404724" cy="461665"/>
          </a:xfrm>
          <a:prstGeom prst="rect">
            <a:avLst/>
          </a:prstGeom>
          <a:noFill/>
        </p:spPr>
        <p:txBody>
          <a:bodyPr wrap="square" rtlCol="0">
            <a:spAutoFit/>
          </a:bodyPr>
          <a:lstStyle/>
          <a:p>
            <a:r>
              <a:rPr lang="ja-JP" altLang="en-US" sz="2400" b="1" dirty="0">
                <a:latin typeface="メイリオ" panose="020B0604030504040204" pitchFamily="50" charset="-128"/>
                <a:ea typeface="メイリオ" panose="020B0604030504040204" pitchFamily="50" charset="-128"/>
              </a:rPr>
              <a:t>クリック</a:t>
            </a:r>
            <a:endParaRPr kumimoji="1" lang="ja-JP" altLang="en-US" sz="2400" b="1" dirty="0">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2F2AFFC1-6BAD-43A5-B798-80C1D287168F}"/>
              </a:ext>
            </a:extLst>
          </p:cNvPr>
          <p:cNvSpPr txBox="1"/>
          <p:nvPr/>
        </p:nvSpPr>
        <p:spPr>
          <a:xfrm>
            <a:off x="3880418" y="2977550"/>
            <a:ext cx="562273" cy="584775"/>
          </a:xfrm>
          <a:prstGeom prst="rect">
            <a:avLst/>
          </a:prstGeom>
          <a:noFill/>
        </p:spPr>
        <p:txBody>
          <a:bodyPr wrap="square" rtlCol="0">
            <a:spAutoFit/>
          </a:bodyPr>
          <a:lstStyle/>
          <a:p>
            <a:r>
              <a:rPr lang="ja-JP" altLang="en-US" sz="3200" b="1" dirty="0">
                <a:latin typeface="メイリオ" panose="020B0604030504040204" pitchFamily="50" charset="-128"/>
                <a:ea typeface="メイリオ" panose="020B0604030504040204" pitchFamily="50" charset="-128"/>
              </a:rPr>
              <a:t>①</a:t>
            </a:r>
            <a:endParaRPr kumimoji="1" lang="ja-JP" altLang="en-US" sz="3200" b="1" dirty="0">
              <a:latin typeface="メイリオ" panose="020B0604030504040204" pitchFamily="50" charset="-128"/>
              <a:ea typeface="メイリオ" panose="020B0604030504040204" pitchFamily="50" charset="-128"/>
            </a:endParaRPr>
          </a:p>
        </p:txBody>
      </p:sp>
      <p:pic>
        <p:nvPicPr>
          <p:cNvPr id="4" name="図 3">
            <a:extLst>
              <a:ext uri="{FF2B5EF4-FFF2-40B4-BE49-F238E27FC236}">
                <a16:creationId xmlns:a16="http://schemas.microsoft.com/office/drawing/2014/main" id="{B0578806-FE73-49E6-8768-5E2A2700915C}"/>
              </a:ext>
            </a:extLst>
          </p:cNvPr>
          <p:cNvPicPr>
            <a:picLocks noChangeAspect="1"/>
          </p:cNvPicPr>
          <p:nvPr/>
        </p:nvPicPr>
        <p:blipFill>
          <a:blip r:embed="rId4"/>
          <a:stretch>
            <a:fillRect/>
          </a:stretch>
        </p:blipFill>
        <p:spPr>
          <a:xfrm rot="6805211">
            <a:off x="7973324" y="1365927"/>
            <a:ext cx="762066" cy="591363"/>
          </a:xfrm>
          <a:prstGeom prst="rect">
            <a:avLst/>
          </a:prstGeom>
        </p:spPr>
      </p:pic>
      <p:sp>
        <p:nvSpPr>
          <p:cNvPr id="21" name="テキスト ボックス 20">
            <a:extLst>
              <a:ext uri="{FF2B5EF4-FFF2-40B4-BE49-F238E27FC236}">
                <a16:creationId xmlns:a16="http://schemas.microsoft.com/office/drawing/2014/main" id="{EF10D407-83CB-43C6-AD2F-D98675D7CAC7}"/>
              </a:ext>
            </a:extLst>
          </p:cNvPr>
          <p:cNvSpPr txBox="1"/>
          <p:nvPr/>
        </p:nvSpPr>
        <p:spPr>
          <a:xfrm>
            <a:off x="7274964" y="731543"/>
            <a:ext cx="441603" cy="584775"/>
          </a:xfrm>
          <a:prstGeom prst="rect">
            <a:avLst/>
          </a:prstGeom>
          <a:noFill/>
        </p:spPr>
        <p:txBody>
          <a:bodyPr wrap="square" rtlCol="0">
            <a:spAutoFit/>
          </a:bodyPr>
          <a:lstStyle/>
          <a:p>
            <a:r>
              <a:rPr kumimoji="1" lang="ja-JP" altLang="en-US" sz="3200" b="1" dirty="0">
                <a:latin typeface="メイリオ" panose="020B0604030504040204" pitchFamily="50" charset="-128"/>
                <a:ea typeface="メイリオ" panose="020B0604030504040204" pitchFamily="50" charset="-128"/>
              </a:rPr>
              <a:t>②</a:t>
            </a:r>
          </a:p>
        </p:txBody>
      </p:sp>
      <p:sp>
        <p:nvSpPr>
          <p:cNvPr id="7" name="正方形/長方形 6">
            <a:extLst>
              <a:ext uri="{FF2B5EF4-FFF2-40B4-BE49-F238E27FC236}">
                <a16:creationId xmlns:a16="http://schemas.microsoft.com/office/drawing/2014/main" id="{BB5EEFC4-624D-4AEC-BA6C-C11939CE0DCF}"/>
              </a:ext>
            </a:extLst>
          </p:cNvPr>
          <p:cNvSpPr/>
          <p:nvPr/>
        </p:nvSpPr>
        <p:spPr>
          <a:xfrm>
            <a:off x="7816426" y="839265"/>
            <a:ext cx="3570208" cy="461665"/>
          </a:xfrm>
          <a:prstGeom prst="rect">
            <a:avLst/>
          </a:prstGeom>
        </p:spPr>
        <p:txBody>
          <a:bodyPr wrap="none">
            <a:spAutoFit/>
          </a:bodyPr>
          <a:lstStyle/>
          <a:p>
            <a:r>
              <a:rPr lang="ja-JP" altLang="en-US" sz="2400" b="1" dirty="0">
                <a:latin typeface="メイリオ" panose="020B0604030504040204" pitchFamily="50" charset="-128"/>
                <a:ea typeface="メイリオ" panose="020B0604030504040204" pitchFamily="50" charset="-128"/>
              </a:rPr>
              <a:t>入院者の状況を選択する</a:t>
            </a:r>
          </a:p>
        </p:txBody>
      </p:sp>
      <p:sp>
        <p:nvSpPr>
          <p:cNvPr id="24" name="四角形: 角を丸くする 23">
            <a:extLst>
              <a:ext uri="{FF2B5EF4-FFF2-40B4-BE49-F238E27FC236}">
                <a16:creationId xmlns:a16="http://schemas.microsoft.com/office/drawing/2014/main" id="{0F013B0E-8E59-4D7F-B02F-DE532846AE30}"/>
              </a:ext>
            </a:extLst>
          </p:cNvPr>
          <p:cNvSpPr/>
          <p:nvPr/>
        </p:nvSpPr>
        <p:spPr>
          <a:xfrm>
            <a:off x="7816426" y="2130252"/>
            <a:ext cx="1396522" cy="40773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右 17">
            <a:extLst>
              <a:ext uri="{FF2B5EF4-FFF2-40B4-BE49-F238E27FC236}">
                <a16:creationId xmlns:a16="http://schemas.microsoft.com/office/drawing/2014/main" id="{4D45C978-AC3A-46D6-BCF9-DF49534B7E2F}"/>
              </a:ext>
            </a:extLst>
          </p:cNvPr>
          <p:cNvSpPr/>
          <p:nvPr/>
        </p:nvSpPr>
        <p:spPr>
          <a:xfrm>
            <a:off x="5507569" y="2887878"/>
            <a:ext cx="746860" cy="541122"/>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1407E5B0-ECBD-471F-9D94-0F4587C1F30D}"/>
              </a:ext>
            </a:extLst>
          </p:cNvPr>
          <p:cNvSpPr txBox="1"/>
          <p:nvPr/>
        </p:nvSpPr>
        <p:spPr>
          <a:xfrm>
            <a:off x="290340" y="500711"/>
            <a:ext cx="5217228" cy="830997"/>
          </a:xfrm>
          <a:prstGeom prst="rect">
            <a:avLst/>
          </a:prstGeom>
          <a:noFill/>
        </p:spPr>
        <p:txBody>
          <a:bodyPr wrap="square" rtlCol="0">
            <a:spAutoFit/>
          </a:bodyPr>
          <a:lstStyle/>
          <a:p>
            <a:r>
              <a:rPr kumimoji="1" lang="ja-JP" altLang="en-US" sz="2400" b="1" dirty="0">
                <a:latin typeface="メイリオ" panose="020B0604030504040204" pitchFamily="50" charset="-128"/>
                <a:ea typeface="メイリオ" panose="020B0604030504040204" pitchFamily="50" charset="-128"/>
              </a:rPr>
              <a:t>精神保健福祉資料（</a:t>
            </a:r>
            <a:r>
              <a:rPr kumimoji="1" lang="en-US" altLang="ja-JP" sz="2400" b="1" dirty="0">
                <a:latin typeface="メイリオ" panose="020B0604030504040204" pitchFamily="50" charset="-128"/>
                <a:ea typeface="メイリオ" panose="020B0604030504040204" pitchFamily="50" charset="-128"/>
              </a:rPr>
              <a:t>630</a:t>
            </a:r>
            <a:r>
              <a:rPr kumimoji="1" lang="ja-JP" altLang="en-US" sz="2400" b="1" dirty="0">
                <a:latin typeface="メイリオ" panose="020B0604030504040204" pitchFamily="50" charset="-128"/>
                <a:ea typeface="メイリオ" panose="020B0604030504040204" pitchFamily="50" charset="-128"/>
              </a:rPr>
              <a:t>）の</a:t>
            </a:r>
            <a:r>
              <a:rPr kumimoji="1" lang="en-US" altLang="ja-JP" sz="2400" b="1" dirty="0">
                <a:latin typeface="メイリオ" panose="020B0604030504040204" pitchFamily="50" charset="-128"/>
                <a:ea typeface="メイリオ" panose="020B0604030504040204" pitchFamily="50" charset="-128"/>
              </a:rPr>
              <a:t>HP</a:t>
            </a:r>
            <a:r>
              <a:rPr kumimoji="1" lang="ja-JP" altLang="en-US" sz="2400" b="1" dirty="0">
                <a:latin typeface="メイリオ" panose="020B0604030504040204" pitchFamily="50" charset="-128"/>
                <a:ea typeface="メイリオ" panose="020B0604030504040204" pitchFamily="50" charset="-128"/>
              </a:rPr>
              <a:t>を開いて</a:t>
            </a:r>
          </a:p>
        </p:txBody>
      </p:sp>
    </p:spTree>
    <p:extLst>
      <p:ext uri="{BB962C8B-B14F-4D97-AF65-F5344CB8AC3E}">
        <p14:creationId xmlns:p14="http://schemas.microsoft.com/office/powerpoint/2010/main" val="395924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852B2EB0-FB84-49E1-9DFE-86280F533CAE}"/>
              </a:ext>
            </a:extLst>
          </p:cNvPr>
          <p:cNvPicPr>
            <a:picLocks noChangeAspect="1"/>
          </p:cNvPicPr>
          <p:nvPr/>
        </p:nvPicPr>
        <p:blipFill>
          <a:blip r:embed="rId2"/>
          <a:stretch>
            <a:fillRect/>
          </a:stretch>
        </p:blipFill>
        <p:spPr>
          <a:xfrm>
            <a:off x="9779851" y="4096944"/>
            <a:ext cx="2076450" cy="2209800"/>
          </a:xfrm>
          <a:prstGeom prst="rect">
            <a:avLst/>
          </a:prstGeom>
        </p:spPr>
      </p:pic>
      <p:pic>
        <p:nvPicPr>
          <p:cNvPr id="13" name="図 12">
            <a:extLst>
              <a:ext uri="{FF2B5EF4-FFF2-40B4-BE49-F238E27FC236}">
                <a16:creationId xmlns:a16="http://schemas.microsoft.com/office/drawing/2014/main" id="{D586EA09-AE05-4A42-9BCD-175DCD5FAF2E}"/>
              </a:ext>
            </a:extLst>
          </p:cNvPr>
          <p:cNvPicPr>
            <a:picLocks noChangeAspect="1"/>
          </p:cNvPicPr>
          <p:nvPr/>
        </p:nvPicPr>
        <p:blipFill rotWithShape="1">
          <a:blip r:embed="rId3"/>
          <a:srcRect l="17938" t="6852" r="18854" b="8233"/>
          <a:stretch/>
        </p:blipFill>
        <p:spPr>
          <a:xfrm>
            <a:off x="2490846" y="1396272"/>
            <a:ext cx="6498038" cy="4910472"/>
          </a:xfrm>
          <a:prstGeom prst="rect">
            <a:avLst/>
          </a:prstGeom>
        </p:spPr>
      </p:pic>
      <p:sp>
        <p:nvSpPr>
          <p:cNvPr id="14" name="正方形/長方形 13">
            <a:extLst>
              <a:ext uri="{FF2B5EF4-FFF2-40B4-BE49-F238E27FC236}">
                <a16:creationId xmlns:a16="http://schemas.microsoft.com/office/drawing/2014/main" id="{780AE9EF-F2DC-4E8D-BFCB-6C33431C098F}"/>
              </a:ext>
            </a:extLst>
          </p:cNvPr>
          <p:cNvSpPr/>
          <p:nvPr/>
        </p:nvSpPr>
        <p:spPr>
          <a:xfrm>
            <a:off x="2818106" y="551256"/>
            <a:ext cx="4185761" cy="461665"/>
          </a:xfrm>
          <a:prstGeom prst="rect">
            <a:avLst/>
          </a:prstGeom>
        </p:spPr>
        <p:txBody>
          <a:bodyPr wrap="none">
            <a:spAutoFit/>
          </a:bodyPr>
          <a:lstStyle/>
          <a:p>
            <a:r>
              <a:rPr lang="ja-JP" altLang="en-US" sz="2400" b="1" dirty="0">
                <a:latin typeface="メイリオ" panose="020B0604030504040204" pitchFamily="50" charset="-128"/>
                <a:ea typeface="メイリオ" panose="020B0604030504040204" pitchFamily="50" charset="-128"/>
              </a:rPr>
              <a:t>すると、この画面になります</a:t>
            </a:r>
          </a:p>
        </p:txBody>
      </p:sp>
      <p:sp>
        <p:nvSpPr>
          <p:cNvPr id="15" name="テキスト ボックス 14">
            <a:extLst>
              <a:ext uri="{FF2B5EF4-FFF2-40B4-BE49-F238E27FC236}">
                <a16:creationId xmlns:a16="http://schemas.microsoft.com/office/drawing/2014/main" id="{CC34A75C-6264-431C-A492-41E9FA025D3D}"/>
              </a:ext>
            </a:extLst>
          </p:cNvPr>
          <p:cNvSpPr txBox="1"/>
          <p:nvPr/>
        </p:nvSpPr>
        <p:spPr>
          <a:xfrm>
            <a:off x="2386128" y="512756"/>
            <a:ext cx="441603" cy="584775"/>
          </a:xfrm>
          <a:prstGeom prst="rect">
            <a:avLst/>
          </a:prstGeom>
          <a:noFill/>
        </p:spPr>
        <p:txBody>
          <a:bodyPr wrap="square" rtlCol="0">
            <a:spAutoFit/>
          </a:bodyPr>
          <a:lstStyle/>
          <a:p>
            <a:r>
              <a:rPr kumimoji="1" lang="ja-JP" altLang="en-US" sz="3200" b="1" dirty="0">
                <a:latin typeface="メイリオ" panose="020B0604030504040204" pitchFamily="50" charset="-128"/>
                <a:ea typeface="メイリオ" panose="020B0604030504040204" pitchFamily="50" charset="-128"/>
              </a:rPr>
              <a:t>③</a:t>
            </a:r>
          </a:p>
        </p:txBody>
      </p:sp>
    </p:spTree>
    <p:extLst>
      <p:ext uri="{BB962C8B-B14F-4D97-AF65-F5344CB8AC3E}">
        <p14:creationId xmlns:p14="http://schemas.microsoft.com/office/powerpoint/2010/main" val="11491439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a:extLst>
              <a:ext uri="{FF2B5EF4-FFF2-40B4-BE49-F238E27FC236}">
                <a16:creationId xmlns:a16="http://schemas.microsoft.com/office/drawing/2014/main" id="{A953BD04-63D5-47B1-AFE5-C5EB89097FA0}"/>
              </a:ext>
            </a:extLst>
          </p:cNvPr>
          <p:cNvSpPr txBox="1"/>
          <p:nvPr/>
        </p:nvSpPr>
        <p:spPr>
          <a:xfrm>
            <a:off x="2326636" y="5876541"/>
            <a:ext cx="4699806" cy="461665"/>
          </a:xfrm>
          <a:prstGeom prst="rect">
            <a:avLst/>
          </a:prstGeom>
          <a:noFill/>
        </p:spPr>
        <p:txBody>
          <a:bodyPr wrap="square" rtlCol="0">
            <a:spAutoFit/>
          </a:bodyPr>
          <a:lstStyle/>
          <a:p>
            <a:r>
              <a:rPr kumimoji="1" lang="ja-JP" altLang="en-US" sz="2400" b="1" dirty="0">
                <a:latin typeface="メイリオ" panose="020B0604030504040204" pitchFamily="50" charset="-128"/>
                <a:ea typeface="メイリオ" panose="020B0604030504040204" pitchFamily="50" charset="-128"/>
              </a:rPr>
              <a:t>下にスクロール</a:t>
            </a:r>
            <a:r>
              <a:rPr lang="ja-JP" altLang="en-US" sz="2400" b="1" dirty="0">
                <a:latin typeface="メイリオ" panose="020B0604030504040204" pitchFamily="50" charset="-128"/>
                <a:ea typeface="メイリオ" panose="020B0604030504040204" pitchFamily="50" charset="-128"/>
              </a:rPr>
              <a:t>すると</a:t>
            </a:r>
            <a:r>
              <a:rPr kumimoji="1" lang="ja-JP" altLang="en-US" sz="2400" b="1" dirty="0">
                <a:latin typeface="メイリオ" panose="020B0604030504040204" pitchFamily="50" charset="-128"/>
                <a:ea typeface="メイリオ" panose="020B0604030504040204" pitchFamily="50" charset="-128"/>
              </a:rPr>
              <a:t>・・・</a:t>
            </a:r>
          </a:p>
        </p:txBody>
      </p:sp>
      <p:grpSp>
        <p:nvGrpSpPr>
          <p:cNvPr id="9" name="グループ化 8">
            <a:extLst>
              <a:ext uri="{FF2B5EF4-FFF2-40B4-BE49-F238E27FC236}">
                <a16:creationId xmlns:a16="http://schemas.microsoft.com/office/drawing/2014/main" id="{68582FFB-9CFF-444F-8325-DDB134023698}"/>
              </a:ext>
            </a:extLst>
          </p:cNvPr>
          <p:cNvGrpSpPr/>
          <p:nvPr/>
        </p:nvGrpSpPr>
        <p:grpSpPr>
          <a:xfrm>
            <a:off x="1560700" y="84594"/>
            <a:ext cx="7297152" cy="5358005"/>
            <a:chOff x="-755594" y="150141"/>
            <a:chExt cx="7297152" cy="5358005"/>
          </a:xfrm>
        </p:grpSpPr>
        <p:pic>
          <p:nvPicPr>
            <p:cNvPr id="3" name="図 2">
              <a:extLst>
                <a:ext uri="{FF2B5EF4-FFF2-40B4-BE49-F238E27FC236}">
                  <a16:creationId xmlns:a16="http://schemas.microsoft.com/office/drawing/2014/main" id="{E0B81602-65BC-4C85-8C6F-C4928A1CCCDB}"/>
                </a:ext>
              </a:extLst>
            </p:cNvPr>
            <p:cNvPicPr>
              <a:picLocks noChangeAspect="1"/>
            </p:cNvPicPr>
            <p:nvPr/>
          </p:nvPicPr>
          <p:blipFill>
            <a:blip r:embed="rId2"/>
            <a:stretch>
              <a:fillRect/>
            </a:stretch>
          </p:blipFill>
          <p:spPr>
            <a:xfrm>
              <a:off x="23176" y="758950"/>
              <a:ext cx="6230652" cy="4749196"/>
            </a:xfrm>
            <a:prstGeom prst="rect">
              <a:avLst/>
            </a:prstGeom>
            <a:ln>
              <a:solidFill>
                <a:schemeClr val="accent1">
                  <a:shade val="50000"/>
                </a:schemeClr>
              </a:solidFill>
            </a:ln>
          </p:spPr>
        </p:pic>
        <p:sp>
          <p:nvSpPr>
            <p:cNvPr id="12" name="矢印: 下 11">
              <a:extLst>
                <a:ext uri="{FF2B5EF4-FFF2-40B4-BE49-F238E27FC236}">
                  <a16:creationId xmlns:a16="http://schemas.microsoft.com/office/drawing/2014/main" id="{B6E50845-3A8D-4468-AF30-F84D38E9C69C}"/>
                </a:ext>
              </a:extLst>
            </p:cNvPr>
            <p:cNvSpPr/>
            <p:nvPr/>
          </p:nvSpPr>
          <p:spPr>
            <a:xfrm rot="16200000">
              <a:off x="-423646" y="2086473"/>
              <a:ext cx="234357" cy="898253"/>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下 12">
              <a:extLst>
                <a:ext uri="{FF2B5EF4-FFF2-40B4-BE49-F238E27FC236}">
                  <a16:creationId xmlns:a16="http://schemas.microsoft.com/office/drawing/2014/main" id="{4BDA8797-7F8D-41C2-BED4-CF3782CC4F3A}"/>
                </a:ext>
              </a:extLst>
            </p:cNvPr>
            <p:cNvSpPr/>
            <p:nvPr/>
          </p:nvSpPr>
          <p:spPr>
            <a:xfrm rot="16200000">
              <a:off x="-404356" y="4601579"/>
              <a:ext cx="234359" cy="898253"/>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4DB85B07-EE04-4E16-9AD7-7A2D9F3776F6}"/>
                </a:ext>
              </a:extLst>
            </p:cNvPr>
            <p:cNvSpPr/>
            <p:nvPr/>
          </p:nvSpPr>
          <p:spPr>
            <a:xfrm>
              <a:off x="-452376" y="150141"/>
              <a:ext cx="595035" cy="584775"/>
            </a:xfrm>
            <a:prstGeom prst="rect">
              <a:avLst/>
            </a:prstGeom>
          </p:spPr>
          <p:txBody>
            <a:bodyPr wrap="none">
              <a:spAutoFit/>
            </a:bodyPr>
            <a:lstStyle/>
            <a:p>
              <a:r>
                <a:rPr lang="ja-JP" altLang="en-US" sz="3200" b="1" dirty="0">
                  <a:latin typeface="メイリオ" panose="020B0604030504040204" pitchFamily="50" charset="-128"/>
                  <a:ea typeface="メイリオ" panose="020B0604030504040204" pitchFamily="50" charset="-128"/>
                </a:rPr>
                <a:t>④</a:t>
              </a:r>
            </a:p>
          </p:txBody>
        </p:sp>
        <p:sp>
          <p:nvSpPr>
            <p:cNvPr id="16" name="テキスト ボックス 15">
              <a:extLst>
                <a:ext uri="{FF2B5EF4-FFF2-40B4-BE49-F238E27FC236}">
                  <a16:creationId xmlns:a16="http://schemas.microsoft.com/office/drawing/2014/main" id="{CC4509B8-2F18-4271-8A75-5F6DA5897EDD}"/>
                </a:ext>
              </a:extLst>
            </p:cNvPr>
            <p:cNvSpPr txBox="1"/>
            <p:nvPr/>
          </p:nvSpPr>
          <p:spPr>
            <a:xfrm>
              <a:off x="142659" y="211695"/>
              <a:ext cx="6398899" cy="461665"/>
            </a:xfrm>
            <a:prstGeom prst="rect">
              <a:avLst/>
            </a:prstGeom>
            <a:noFill/>
          </p:spPr>
          <p:txBody>
            <a:bodyPr wrap="square" rtlCol="0">
              <a:spAutoFit/>
            </a:bodyPr>
            <a:lstStyle/>
            <a:p>
              <a:r>
                <a:rPr kumimoji="1" lang="ja-JP" altLang="en-US" sz="2400" b="1" dirty="0">
                  <a:latin typeface="メイリオ" panose="020B0604030504040204" pitchFamily="50" charset="-128"/>
                  <a:ea typeface="メイリオ" panose="020B0604030504040204" pitchFamily="50" charset="-128"/>
                </a:rPr>
                <a:t>埼玉県　利根医療圏である行田市を指定する</a:t>
              </a:r>
            </a:p>
          </p:txBody>
        </p:sp>
      </p:grpSp>
      <p:sp>
        <p:nvSpPr>
          <p:cNvPr id="5" name="矢印: 下 4">
            <a:extLst>
              <a:ext uri="{FF2B5EF4-FFF2-40B4-BE49-F238E27FC236}">
                <a16:creationId xmlns:a16="http://schemas.microsoft.com/office/drawing/2014/main" id="{6D86A01C-DA51-40AF-A659-40145F589EC2}"/>
              </a:ext>
            </a:extLst>
          </p:cNvPr>
          <p:cNvSpPr/>
          <p:nvPr/>
        </p:nvSpPr>
        <p:spPr>
          <a:xfrm>
            <a:off x="6943022" y="5661488"/>
            <a:ext cx="1627099" cy="10619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9E6C190B-C423-4485-A146-74E00EE0808D}"/>
              </a:ext>
            </a:extLst>
          </p:cNvPr>
          <p:cNvSpPr/>
          <p:nvPr/>
        </p:nvSpPr>
        <p:spPr>
          <a:xfrm>
            <a:off x="1731601" y="5777465"/>
            <a:ext cx="595035" cy="584775"/>
          </a:xfrm>
          <a:prstGeom prst="rect">
            <a:avLst/>
          </a:prstGeom>
        </p:spPr>
        <p:txBody>
          <a:bodyPr wrap="none">
            <a:spAutoFit/>
          </a:bodyPr>
          <a:lstStyle/>
          <a:p>
            <a:r>
              <a:rPr lang="ja-JP" altLang="en-US" sz="3200" b="1" dirty="0">
                <a:latin typeface="メイリオ" panose="020B0604030504040204" pitchFamily="50" charset="-128"/>
                <a:ea typeface="メイリオ" panose="020B0604030504040204" pitchFamily="50" charset="-128"/>
              </a:rPr>
              <a:t>⑤</a:t>
            </a:r>
          </a:p>
        </p:txBody>
      </p:sp>
    </p:spTree>
    <p:extLst>
      <p:ext uri="{BB962C8B-B14F-4D97-AF65-F5344CB8AC3E}">
        <p14:creationId xmlns:p14="http://schemas.microsoft.com/office/powerpoint/2010/main" val="996985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F3856A09-F631-43FC-A205-D3B6CB98B2BA}"/>
              </a:ext>
            </a:extLst>
          </p:cNvPr>
          <p:cNvGrpSpPr/>
          <p:nvPr/>
        </p:nvGrpSpPr>
        <p:grpSpPr>
          <a:xfrm>
            <a:off x="434720" y="976733"/>
            <a:ext cx="11856741" cy="5874430"/>
            <a:chOff x="4087086" y="964359"/>
            <a:chExt cx="10459820" cy="5228985"/>
          </a:xfrm>
        </p:grpSpPr>
        <p:grpSp>
          <p:nvGrpSpPr>
            <p:cNvPr id="3" name="グループ化 2">
              <a:extLst>
                <a:ext uri="{FF2B5EF4-FFF2-40B4-BE49-F238E27FC236}">
                  <a16:creationId xmlns:a16="http://schemas.microsoft.com/office/drawing/2014/main" id="{2CB32D84-5C74-4252-A43A-834B2008B927}"/>
                </a:ext>
              </a:extLst>
            </p:cNvPr>
            <p:cNvGrpSpPr/>
            <p:nvPr/>
          </p:nvGrpSpPr>
          <p:grpSpPr>
            <a:xfrm>
              <a:off x="6167566" y="964359"/>
              <a:ext cx="6059920" cy="4749197"/>
              <a:chOff x="6167566" y="964359"/>
              <a:chExt cx="6059920" cy="4749197"/>
            </a:xfrm>
          </p:grpSpPr>
          <p:pic>
            <p:nvPicPr>
              <p:cNvPr id="8" name="図 7">
                <a:extLst>
                  <a:ext uri="{FF2B5EF4-FFF2-40B4-BE49-F238E27FC236}">
                    <a16:creationId xmlns:a16="http://schemas.microsoft.com/office/drawing/2014/main" id="{C42DCE33-F93D-41DF-A0DB-EEAE06600232}"/>
                  </a:ext>
                </a:extLst>
              </p:cNvPr>
              <p:cNvPicPr>
                <a:picLocks noChangeAspect="1"/>
              </p:cNvPicPr>
              <p:nvPr/>
            </p:nvPicPr>
            <p:blipFill rotWithShape="1">
              <a:blip r:embed="rId2"/>
              <a:srcRect l="18346" t="3514" r="18346" b="8283"/>
              <a:stretch/>
            </p:blipFill>
            <p:spPr>
              <a:xfrm>
                <a:off x="6167566" y="964359"/>
                <a:ext cx="6059920" cy="4749197"/>
              </a:xfrm>
              <a:prstGeom prst="rect">
                <a:avLst/>
              </a:prstGeom>
              <a:ln>
                <a:solidFill>
                  <a:schemeClr val="accent1">
                    <a:shade val="50000"/>
                  </a:schemeClr>
                </a:solidFill>
              </a:ln>
            </p:spPr>
          </p:pic>
          <p:sp>
            <p:nvSpPr>
              <p:cNvPr id="9" name="四角形: 角を丸くする 8">
                <a:extLst>
                  <a:ext uri="{FF2B5EF4-FFF2-40B4-BE49-F238E27FC236}">
                    <a16:creationId xmlns:a16="http://schemas.microsoft.com/office/drawing/2014/main" id="{2FABC974-495B-4194-87F4-C0A6751C1478}"/>
                  </a:ext>
                </a:extLst>
              </p:cNvPr>
              <p:cNvSpPr/>
              <p:nvPr/>
            </p:nvSpPr>
            <p:spPr>
              <a:xfrm>
                <a:off x="7973145" y="3026519"/>
                <a:ext cx="1705292" cy="248943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2867A7B1-E381-46D4-A531-65E5758BA882}"/>
                  </a:ext>
                </a:extLst>
              </p:cNvPr>
              <p:cNvSpPr/>
              <p:nvPr/>
            </p:nvSpPr>
            <p:spPr>
              <a:xfrm>
                <a:off x="6238502" y="3963071"/>
                <a:ext cx="1396522" cy="18580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3CC4F1FC-0101-43F0-B1CB-83013236A0BF}"/>
                  </a:ext>
                </a:extLst>
              </p:cNvPr>
              <p:cNvSpPr/>
              <p:nvPr/>
            </p:nvSpPr>
            <p:spPr>
              <a:xfrm>
                <a:off x="6231666" y="4394410"/>
                <a:ext cx="1396522" cy="18580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矢印: 下 11">
                <a:extLst>
                  <a:ext uri="{FF2B5EF4-FFF2-40B4-BE49-F238E27FC236}">
                    <a16:creationId xmlns:a16="http://schemas.microsoft.com/office/drawing/2014/main" id="{FAEDC3D8-6FC5-4407-A81D-C947CA08FF69}"/>
                  </a:ext>
                </a:extLst>
              </p:cNvPr>
              <p:cNvSpPr/>
              <p:nvPr/>
            </p:nvSpPr>
            <p:spPr>
              <a:xfrm>
                <a:off x="7303644" y="2888821"/>
                <a:ext cx="237984" cy="99996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テキスト ボックス 3">
              <a:extLst>
                <a:ext uri="{FF2B5EF4-FFF2-40B4-BE49-F238E27FC236}">
                  <a16:creationId xmlns:a16="http://schemas.microsoft.com/office/drawing/2014/main" id="{B9920EA4-DC10-47AE-AFE2-B67032B5853B}"/>
                </a:ext>
              </a:extLst>
            </p:cNvPr>
            <p:cNvSpPr txBox="1"/>
            <p:nvPr/>
          </p:nvSpPr>
          <p:spPr>
            <a:xfrm>
              <a:off x="4520363" y="2497618"/>
              <a:ext cx="6361847" cy="410940"/>
            </a:xfrm>
            <a:prstGeom prst="rect">
              <a:avLst/>
            </a:prstGeom>
            <a:noFill/>
          </p:spPr>
          <p:txBody>
            <a:bodyPr wrap="square" rtlCol="0">
              <a:spAutoFit/>
            </a:bodyPr>
            <a:lstStyle/>
            <a:p>
              <a:r>
                <a:rPr kumimoji="1" lang="ja-JP" altLang="en-US" sz="2400" b="1" dirty="0">
                  <a:latin typeface="メイリオ" panose="020B0604030504040204" pitchFamily="50" charset="-128"/>
                  <a:ea typeface="メイリオ" panose="020B0604030504040204" pitchFamily="50" charset="-128"/>
                </a:rPr>
                <a:t>入院期間は１年以上、主診断は全診断を指定すると、</a:t>
              </a:r>
            </a:p>
          </p:txBody>
        </p:sp>
        <p:sp>
          <p:nvSpPr>
            <p:cNvPr id="5" name="正方形/長方形 4">
              <a:extLst>
                <a:ext uri="{FF2B5EF4-FFF2-40B4-BE49-F238E27FC236}">
                  <a16:creationId xmlns:a16="http://schemas.microsoft.com/office/drawing/2014/main" id="{9FA647B3-AAF7-4B54-B272-EE500462FBEB}"/>
                </a:ext>
              </a:extLst>
            </p:cNvPr>
            <p:cNvSpPr/>
            <p:nvPr/>
          </p:nvSpPr>
          <p:spPr>
            <a:xfrm>
              <a:off x="9719039" y="5087150"/>
              <a:ext cx="595035" cy="584775"/>
            </a:xfrm>
            <a:prstGeom prst="rect">
              <a:avLst/>
            </a:prstGeom>
          </p:spPr>
          <p:txBody>
            <a:bodyPr wrap="none">
              <a:spAutoFit/>
            </a:bodyPr>
            <a:lstStyle/>
            <a:p>
              <a:r>
                <a:rPr lang="ja-JP" altLang="en-US" sz="3200" b="1" dirty="0">
                  <a:latin typeface="メイリオ" panose="020B0604030504040204" pitchFamily="50" charset="-128"/>
                  <a:ea typeface="メイリオ" panose="020B0604030504040204" pitchFamily="50" charset="-128"/>
                </a:rPr>
                <a:t>⑦</a:t>
              </a:r>
            </a:p>
          </p:txBody>
        </p:sp>
        <p:sp>
          <p:nvSpPr>
            <p:cNvPr id="6" name="正方形/長方形 5">
              <a:extLst>
                <a:ext uri="{FF2B5EF4-FFF2-40B4-BE49-F238E27FC236}">
                  <a16:creationId xmlns:a16="http://schemas.microsoft.com/office/drawing/2014/main" id="{D36A714D-7C7C-4463-9A9C-5ACD4CF4B5C0}"/>
                </a:ext>
              </a:extLst>
            </p:cNvPr>
            <p:cNvSpPr/>
            <p:nvPr/>
          </p:nvSpPr>
          <p:spPr>
            <a:xfrm>
              <a:off x="4087086" y="2441745"/>
              <a:ext cx="595035" cy="584775"/>
            </a:xfrm>
            <a:prstGeom prst="rect">
              <a:avLst/>
            </a:prstGeom>
          </p:spPr>
          <p:txBody>
            <a:bodyPr wrap="none">
              <a:spAutoFit/>
            </a:bodyPr>
            <a:lstStyle/>
            <a:p>
              <a:r>
                <a:rPr lang="ja-JP" altLang="en-US" sz="3200" b="1" dirty="0">
                  <a:latin typeface="メイリオ" panose="020B0604030504040204" pitchFamily="50" charset="-128"/>
                  <a:ea typeface="メイリオ" panose="020B0604030504040204" pitchFamily="50" charset="-128"/>
                </a:rPr>
                <a:t>⑥</a:t>
              </a:r>
            </a:p>
          </p:txBody>
        </p:sp>
        <p:sp>
          <p:nvSpPr>
            <p:cNvPr id="7" name="テキスト ボックス 6">
              <a:extLst>
                <a:ext uri="{FF2B5EF4-FFF2-40B4-BE49-F238E27FC236}">
                  <a16:creationId xmlns:a16="http://schemas.microsoft.com/office/drawing/2014/main" id="{6AECA13A-BA63-4209-83B9-BE983176B506}"/>
                </a:ext>
              </a:extLst>
            </p:cNvPr>
            <p:cNvSpPr txBox="1"/>
            <p:nvPr/>
          </p:nvSpPr>
          <p:spPr>
            <a:xfrm>
              <a:off x="10111491" y="5124900"/>
              <a:ext cx="4435415" cy="1068444"/>
            </a:xfrm>
            <a:prstGeom prst="rect">
              <a:avLst/>
            </a:prstGeom>
            <a:noFill/>
          </p:spPr>
          <p:txBody>
            <a:bodyPr wrap="square" rtlCol="0">
              <a:spAutoFit/>
            </a:bodyPr>
            <a:lstStyle/>
            <a:p>
              <a:r>
                <a:rPr kumimoji="1" lang="ja-JP" altLang="en-US" sz="2400" b="1" dirty="0">
                  <a:latin typeface="メイリオ" panose="020B0604030504040204" pitchFamily="50" charset="-128"/>
                  <a:ea typeface="メイリオ" panose="020B0604030504040204" pitchFamily="50" charset="-128"/>
                </a:rPr>
                <a:t>ここに行田市に住所がある人で、１年以上入院している病院の住所地と入院者数が表示されます</a:t>
              </a:r>
            </a:p>
          </p:txBody>
        </p:sp>
      </p:grpSp>
    </p:spTree>
    <p:extLst>
      <p:ext uri="{BB962C8B-B14F-4D97-AF65-F5344CB8AC3E}">
        <p14:creationId xmlns:p14="http://schemas.microsoft.com/office/powerpoint/2010/main" val="38312641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C40075D7-8ECF-4E8A-9D33-FE1E14883AB1}"/>
              </a:ext>
            </a:extLst>
          </p:cNvPr>
          <p:cNvGrpSpPr/>
          <p:nvPr/>
        </p:nvGrpSpPr>
        <p:grpSpPr>
          <a:xfrm>
            <a:off x="792376" y="555792"/>
            <a:ext cx="6270893" cy="4749197"/>
            <a:chOff x="137858" y="776505"/>
            <a:chExt cx="6270893" cy="4749197"/>
          </a:xfrm>
        </p:grpSpPr>
        <p:grpSp>
          <p:nvGrpSpPr>
            <p:cNvPr id="2" name="グループ化 1">
              <a:extLst>
                <a:ext uri="{FF2B5EF4-FFF2-40B4-BE49-F238E27FC236}">
                  <a16:creationId xmlns:a16="http://schemas.microsoft.com/office/drawing/2014/main" id="{9D11A849-E952-48F3-ADBD-58148E26D6C5}"/>
                </a:ext>
              </a:extLst>
            </p:cNvPr>
            <p:cNvGrpSpPr/>
            <p:nvPr/>
          </p:nvGrpSpPr>
          <p:grpSpPr>
            <a:xfrm>
              <a:off x="137858" y="776505"/>
              <a:ext cx="6270893" cy="4749197"/>
              <a:chOff x="137858" y="776505"/>
              <a:chExt cx="6270893" cy="4749197"/>
            </a:xfrm>
          </p:grpSpPr>
          <p:pic>
            <p:nvPicPr>
              <p:cNvPr id="4" name="図 3">
                <a:extLst>
                  <a:ext uri="{FF2B5EF4-FFF2-40B4-BE49-F238E27FC236}">
                    <a16:creationId xmlns:a16="http://schemas.microsoft.com/office/drawing/2014/main" id="{963421CD-6962-45F0-9B4C-F59F2C6E99A6}"/>
                  </a:ext>
                </a:extLst>
              </p:cNvPr>
              <p:cNvPicPr>
                <a:picLocks noChangeAspect="1"/>
              </p:cNvPicPr>
              <p:nvPr/>
            </p:nvPicPr>
            <p:blipFill rotWithShape="1">
              <a:blip r:embed="rId2"/>
              <a:srcRect l="18346" t="3514" r="18346" b="8283"/>
              <a:stretch/>
            </p:blipFill>
            <p:spPr>
              <a:xfrm>
                <a:off x="137858" y="776505"/>
                <a:ext cx="6059920" cy="4749197"/>
              </a:xfrm>
              <a:prstGeom prst="rect">
                <a:avLst/>
              </a:prstGeom>
              <a:ln>
                <a:solidFill>
                  <a:schemeClr val="accent1">
                    <a:shade val="50000"/>
                  </a:schemeClr>
                </a:solidFill>
              </a:ln>
            </p:spPr>
          </p:pic>
          <p:sp>
            <p:nvSpPr>
              <p:cNvPr id="18" name="テキスト ボックス 17">
                <a:extLst>
                  <a:ext uri="{FF2B5EF4-FFF2-40B4-BE49-F238E27FC236}">
                    <a16:creationId xmlns:a16="http://schemas.microsoft.com/office/drawing/2014/main" id="{CDE0E4FB-34AA-4B9C-94D1-44F56C9790B1}"/>
                  </a:ext>
                </a:extLst>
              </p:cNvPr>
              <p:cNvSpPr txBox="1"/>
              <p:nvPr/>
            </p:nvSpPr>
            <p:spPr>
              <a:xfrm>
                <a:off x="3689200" y="4084826"/>
                <a:ext cx="2719551" cy="1200329"/>
              </a:xfrm>
              <a:prstGeom prst="rect">
                <a:avLst/>
              </a:prstGeom>
              <a:noFill/>
            </p:spPr>
            <p:txBody>
              <a:bodyPr wrap="square" rtlCol="0">
                <a:spAutoFit/>
              </a:bodyPr>
              <a:lstStyle/>
              <a:p>
                <a:r>
                  <a:rPr kumimoji="1" lang="ja-JP" altLang="en-US" sz="2400" b="1" dirty="0">
                    <a:latin typeface="メイリオ" panose="020B0604030504040204" pitchFamily="50" charset="-128"/>
                    <a:ea typeface="メイリオ" panose="020B0604030504040204" pitchFamily="50" charset="-128"/>
                  </a:rPr>
                  <a:t>ここをクリックして、エクセル表をダウンロード。</a:t>
                </a:r>
              </a:p>
            </p:txBody>
          </p:sp>
          <p:sp>
            <p:nvSpPr>
              <p:cNvPr id="27" name="正方形/長方形 26">
                <a:extLst>
                  <a:ext uri="{FF2B5EF4-FFF2-40B4-BE49-F238E27FC236}">
                    <a16:creationId xmlns:a16="http://schemas.microsoft.com/office/drawing/2014/main" id="{AD16AB3E-72F4-45AB-9B56-E9B42452B7F8}"/>
                  </a:ext>
                </a:extLst>
              </p:cNvPr>
              <p:cNvSpPr/>
              <p:nvPr/>
            </p:nvSpPr>
            <p:spPr>
              <a:xfrm>
                <a:off x="3646120" y="3644090"/>
                <a:ext cx="595035" cy="584775"/>
              </a:xfrm>
              <a:prstGeom prst="rect">
                <a:avLst/>
              </a:prstGeom>
            </p:spPr>
            <p:txBody>
              <a:bodyPr wrap="none">
                <a:spAutoFit/>
              </a:bodyPr>
              <a:lstStyle/>
              <a:p>
                <a:r>
                  <a:rPr lang="ja-JP" altLang="en-US" sz="3200" b="1" dirty="0">
                    <a:latin typeface="メイリオ" panose="020B0604030504040204" pitchFamily="50" charset="-128"/>
                    <a:ea typeface="メイリオ" panose="020B0604030504040204" pitchFamily="50" charset="-128"/>
                  </a:rPr>
                  <a:t>⑧</a:t>
                </a:r>
              </a:p>
            </p:txBody>
          </p:sp>
        </p:grpSp>
        <p:sp>
          <p:nvSpPr>
            <p:cNvPr id="17" name="矢印: 右 16">
              <a:extLst>
                <a:ext uri="{FF2B5EF4-FFF2-40B4-BE49-F238E27FC236}">
                  <a16:creationId xmlns:a16="http://schemas.microsoft.com/office/drawing/2014/main" id="{2FB9D1C4-35B6-43E3-833C-7193B5167993}"/>
                </a:ext>
              </a:extLst>
            </p:cNvPr>
            <p:cNvSpPr/>
            <p:nvPr/>
          </p:nvSpPr>
          <p:spPr>
            <a:xfrm rot="16200000">
              <a:off x="3743189" y="3255865"/>
              <a:ext cx="347997" cy="24567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024C1F23-1E3A-457E-AEA3-4452229FF158}"/>
                </a:ext>
              </a:extLst>
            </p:cNvPr>
            <p:cNvSpPr/>
            <p:nvPr/>
          </p:nvSpPr>
          <p:spPr>
            <a:xfrm>
              <a:off x="1938105" y="2887922"/>
              <a:ext cx="1705292" cy="248943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 name="テキスト ボックス 25">
            <a:extLst>
              <a:ext uri="{FF2B5EF4-FFF2-40B4-BE49-F238E27FC236}">
                <a16:creationId xmlns:a16="http://schemas.microsoft.com/office/drawing/2014/main" id="{3C092316-B048-42D5-BE2C-CAC6D28F21C2}"/>
              </a:ext>
            </a:extLst>
          </p:cNvPr>
          <p:cNvSpPr txBox="1"/>
          <p:nvPr/>
        </p:nvSpPr>
        <p:spPr>
          <a:xfrm>
            <a:off x="6650217" y="5780782"/>
            <a:ext cx="5541783" cy="1077218"/>
          </a:xfrm>
          <a:prstGeom prst="rect">
            <a:avLst/>
          </a:prstGeom>
          <a:noFill/>
        </p:spPr>
        <p:txBody>
          <a:bodyPr wrap="square" rtlCol="0">
            <a:spAutoFit/>
          </a:bodyPr>
          <a:lstStyle/>
          <a:p>
            <a:r>
              <a:rPr kumimoji="1" lang="ja-JP" altLang="en-US" sz="3200" b="1" dirty="0">
                <a:latin typeface="メイリオ" panose="020B0604030504040204" pitchFamily="50" charset="-128"/>
                <a:ea typeface="メイリオ" panose="020B0604030504040204" pitchFamily="50" charset="-128"/>
              </a:rPr>
              <a:t>同様に加須市、羽生市・・</a:t>
            </a:r>
            <a:endParaRPr kumimoji="1" lang="en-US" altLang="ja-JP" sz="3200" b="1" dirty="0">
              <a:latin typeface="メイリオ" panose="020B0604030504040204" pitchFamily="50" charset="-128"/>
              <a:ea typeface="メイリオ" panose="020B0604030504040204" pitchFamily="50" charset="-128"/>
            </a:endParaRPr>
          </a:p>
          <a:p>
            <a:r>
              <a:rPr lang="ja-JP" altLang="en-US" sz="3200" b="1" dirty="0">
                <a:latin typeface="メイリオ" panose="020B0604030504040204" pitchFamily="50" charset="-128"/>
                <a:ea typeface="メイリオ" panose="020B0604030504040204" pitchFamily="50" charset="-128"/>
              </a:rPr>
              <a:t>　　</a:t>
            </a:r>
            <a:r>
              <a:rPr kumimoji="1" lang="ja-JP" altLang="en-US" sz="3200" b="1" dirty="0">
                <a:latin typeface="メイリオ" panose="020B0604030504040204" pitchFamily="50" charset="-128"/>
                <a:ea typeface="メイリオ" panose="020B0604030504040204" pitchFamily="50" charset="-128"/>
              </a:rPr>
              <a:t>杉戸町と指定していくと</a:t>
            </a:r>
          </a:p>
        </p:txBody>
      </p:sp>
      <p:sp>
        <p:nvSpPr>
          <p:cNvPr id="20" name="正方形/長方形 19">
            <a:extLst>
              <a:ext uri="{FF2B5EF4-FFF2-40B4-BE49-F238E27FC236}">
                <a16:creationId xmlns:a16="http://schemas.microsoft.com/office/drawing/2014/main" id="{BF889441-A657-4A78-974E-8D9FCEC5B8F0}"/>
              </a:ext>
            </a:extLst>
          </p:cNvPr>
          <p:cNvSpPr/>
          <p:nvPr/>
        </p:nvSpPr>
        <p:spPr>
          <a:xfrm>
            <a:off x="6111233" y="5789107"/>
            <a:ext cx="595035" cy="584775"/>
          </a:xfrm>
          <a:prstGeom prst="rect">
            <a:avLst/>
          </a:prstGeom>
        </p:spPr>
        <p:txBody>
          <a:bodyPr wrap="none">
            <a:spAutoFit/>
          </a:bodyPr>
          <a:lstStyle/>
          <a:p>
            <a:r>
              <a:rPr lang="ja-JP" altLang="en-US" sz="3200" b="1" dirty="0">
                <a:latin typeface="メイリオ" panose="020B0604030504040204" pitchFamily="50" charset="-128"/>
                <a:ea typeface="メイリオ" panose="020B0604030504040204" pitchFamily="50" charset="-128"/>
              </a:rPr>
              <a:t>⑨</a:t>
            </a:r>
          </a:p>
        </p:txBody>
      </p:sp>
    </p:spTree>
    <p:extLst>
      <p:ext uri="{BB962C8B-B14F-4D97-AF65-F5344CB8AC3E}">
        <p14:creationId xmlns:p14="http://schemas.microsoft.com/office/powerpoint/2010/main" val="10375673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C22C9873-8F4F-4A2F-8AF7-1234ECCFEE1C}"/>
              </a:ext>
            </a:extLst>
          </p:cNvPr>
          <p:cNvSpPr txBox="1"/>
          <p:nvPr/>
        </p:nvSpPr>
        <p:spPr>
          <a:xfrm>
            <a:off x="3293659" y="173304"/>
            <a:ext cx="7420521" cy="461665"/>
          </a:xfrm>
          <a:prstGeom prst="rect">
            <a:avLst/>
          </a:prstGeom>
          <a:noFill/>
        </p:spPr>
        <p:txBody>
          <a:bodyPr wrap="square" rtlCol="0">
            <a:spAutoFit/>
          </a:bodyPr>
          <a:lstStyle/>
          <a:p>
            <a:r>
              <a:rPr kumimoji="1" lang="ja-JP" altLang="en-US" sz="2400" b="1" dirty="0">
                <a:solidFill>
                  <a:srgbClr val="FF0000"/>
                </a:solidFill>
                <a:latin typeface="メイリオ" panose="020B0604030504040204" pitchFamily="50" charset="-128"/>
                <a:ea typeface="メイリオ" panose="020B0604030504040204" pitchFamily="50" charset="-128"/>
              </a:rPr>
              <a:t>このような一覧表を作成することができます</a:t>
            </a:r>
          </a:p>
        </p:txBody>
      </p:sp>
      <p:pic>
        <p:nvPicPr>
          <p:cNvPr id="1026" name="Picture 2" descr="ãç¡æã¤ã©ã¹ããã®ç»åæ¤ç´¢çµæ">
            <a:extLst>
              <a:ext uri="{FF2B5EF4-FFF2-40B4-BE49-F238E27FC236}">
                <a16:creationId xmlns:a16="http://schemas.microsoft.com/office/drawing/2014/main" id="{FA182DAF-D8A4-4255-BAAA-0F75BB7CA2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048" y="108374"/>
            <a:ext cx="19240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9" name="図 8">
            <a:extLst>
              <a:ext uri="{FF2B5EF4-FFF2-40B4-BE49-F238E27FC236}">
                <a16:creationId xmlns:a16="http://schemas.microsoft.com/office/drawing/2014/main" id="{88B5BD92-DC36-4BE9-805C-86BEA6F95142}"/>
              </a:ext>
            </a:extLst>
          </p:cNvPr>
          <p:cNvPicPr>
            <a:picLocks noChangeAspect="1"/>
          </p:cNvPicPr>
          <p:nvPr/>
        </p:nvPicPr>
        <p:blipFill rotWithShape="1">
          <a:blip r:embed="rId3"/>
          <a:srcRect b="6383"/>
          <a:stretch/>
        </p:blipFill>
        <p:spPr>
          <a:xfrm>
            <a:off x="3293658" y="634968"/>
            <a:ext cx="6438214" cy="5760000"/>
          </a:xfrm>
          <a:prstGeom prst="rect">
            <a:avLst/>
          </a:prstGeom>
        </p:spPr>
      </p:pic>
      <p:sp>
        <p:nvSpPr>
          <p:cNvPr id="12" name="楕円 11">
            <a:extLst>
              <a:ext uri="{FF2B5EF4-FFF2-40B4-BE49-F238E27FC236}">
                <a16:creationId xmlns:a16="http://schemas.microsoft.com/office/drawing/2014/main" id="{C6BEFF2E-A5F5-474A-8701-ACD0E9729EE4}"/>
              </a:ext>
            </a:extLst>
          </p:cNvPr>
          <p:cNvSpPr/>
          <p:nvPr/>
        </p:nvSpPr>
        <p:spPr>
          <a:xfrm>
            <a:off x="4775200" y="1948873"/>
            <a:ext cx="304800" cy="1939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楕円 13">
            <a:extLst>
              <a:ext uri="{FF2B5EF4-FFF2-40B4-BE49-F238E27FC236}">
                <a16:creationId xmlns:a16="http://schemas.microsoft.com/office/drawing/2014/main" id="{53FE8400-6C8A-4FD9-AC60-501BEE4C6D22}"/>
              </a:ext>
            </a:extLst>
          </p:cNvPr>
          <p:cNvSpPr/>
          <p:nvPr/>
        </p:nvSpPr>
        <p:spPr>
          <a:xfrm>
            <a:off x="9301040" y="3373812"/>
            <a:ext cx="304800" cy="1939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楕円 18">
            <a:extLst>
              <a:ext uri="{FF2B5EF4-FFF2-40B4-BE49-F238E27FC236}">
                <a16:creationId xmlns:a16="http://schemas.microsoft.com/office/drawing/2014/main" id="{1E519536-92CF-4FDB-813F-ECB7CB6912D0}"/>
              </a:ext>
            </a:extLst>
          </p:cNvPr>
          <p:cNvSpPr/>
          <p:nvPr/>
        </p:nvSpPr>
        <p:spPr>
          <a:xfrm>
            <a:off x="9305113" y="2449868"/>
            <a:ext cx="304800" cy="1939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四角形: 角を丸くする 1">
            <a:extLst>
              <a:ext uri="{FF2B5EF4-FFF2-40B4-BE49-F238E27FC236}">
                <a16:creationId xmlns:a16="http://schemas.microsoft.com/office/drawing/2014/main" id="{CAF3BE24-898C-4809-810E-2E5C1B2AB866}"/>
              </a:ext>
            </a:extLst>
          </p:cNvPr>
          <p:cNvSpPr/>
          <p:nvPr/>
        </p:nvSpPr>
        <p:spPr>
          <a:xfrm>
            <a:off x="9814999" y="657575"/>
            <a:ext cx="2297596" cy="30064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行田市の人は熊谷市の病院に多く入院している</a:t>
            </a:r>
            <a:r>
              <a:rPr lang="ja-JP" altLang="en-US" sz="2400" dirty="0"/>
              <a:t>けど、加須市の人は加須市の病院に多く入院しているのね。</a:t>
            </a:r>
            <a:endParaRPr kumimoji="1" lang="ja-JP" altLang="en-US" sz="2400" dirty="0"/>
          </a:p>
        </p:txBody>
      </p:sp>
      <p:sp>
        <p:nvSpPr>
          <p:cNvPr id="22" name="楕円 21">
            <a:extLst>
              <a:ext uri="{FF2B5EF4-FFF2-40B4-BE49-F238E27FC236}">
                <a16:creationId xmlns:a16="http://schemas.microsoft.com/office/drawing/2014/main" id="{17E894BF-3834-46FC-BE9C-3B43DA8FF427}"/>
              </a:ext>
            </a:extLst>
          </p:cNvPr>
          <p:cNvSpPr/>
          <p:nvPr/>
        </p:nvSpPr>
        <p:spPr>
          <a:xfrm>
            <a:off x="9297162" y="5275489"/>
            <a:ext cx="304800" cy="1939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id="{57B88614-980F-44CA-8693-D248ACDBF327}"/>
              </a:ext>
            </a:extLst>
          </p:cNvPr>
          <p:cNvSpPr/>
          <p:nvPr/>
        </p:nvSpPr>
        <p:spPr>
          <a:xfrm>
            <a:off x="9814999" y="3817989"/>
            <a:ext cx="2297596" cy="27849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t>利根医療圏に住所がある人は幸手市や加須市、羽生市にある病院に多く入院しているのね。</a:t>
            </a:r>
          </a:p>
        </p:txBody>
      </p:sp>
      <p:sp>
        <p:nvSpPr>
          <p:cNvPr id="25" name="テキスト ボックス 24">
            <a:extLst>
              <a:ext uri="{FF2B5EF4-FFF2-40B4-BE49-F238E27FC236}">
                <a16:creationId xmlns:a16="http://schemas.microsoft.com/office/drawing/2014/main" id="{50718B43-DB7E-4390-95C1-A52F8113759A}"/>
              </a:ext>
            </a:extLst>
          </p:cNvPr>
          <p:cNvSpPr txBox="1"/>
          <p:nvPr/>
        </p:nvSpPr>
        <p:spPr>
          <a:xfrm>
            <a:off x="232944" y="2643831"/>
            <a:ext cx="2799014" cy="461665"/>
          </a:xfrm>
          <a:prstGeom prst="rect">
            <a:avLst/>
          </a:prstGeom>
          <a:noFill/>
        </p:spPr>
        <p:txBody>
          <a:bodyPr wrap="square" rtlCol="0">
            <a:spAutoFit/>
          </a:bodyPr>
          <a:lstStyle/>
          <a:p>
            <a:r>
              <a:rPr kumimoji="1" lang="ja-JP" altLang="en-US" sz="2400" b="1" dirty="0">
                <a:latin typeface="メイリオ" panose="020B0604030504040204" pitchFamily="50" charset="-128"/>
                <a:ea typeface="メイリオ" panose="020B0604030504040204" pitchFamily="50" charset="-128"/>
              </a:rPr>
              <a:t>埼玉県内では</a:t>
            </a:r>
            <a:r>
              <a:rPr kumimoji="1" lang="en-US" altLang="ja-JP" sz="2400" b="1" dirty="0">
                <a:latin typeface="メイリオ" panose="020B0604030504040204" pitchFamily="50" charset="-128"/>
                <a:ea typeface="メイリオ" panose="020B0604030504040204" pitchFamily="50" charset="-128"/>
              </a:rPr>
              <a:t>……</a:t>
            </a:r>
            <a:endParaRPr kumimoji="1" lang="ja-JP" altLang="en-US" sz="2400" b="1" dirty="0">
              <a:latin typeface="メイリオ" panose="020B0604030504040204" pitchFamily="50" charset="-128"/>
              <a:ea typeface="メイリオ" panose="020B0604030504040204" pitchFamily="50" charset="-128"/>
            </a:endParaRPr>
          </a:p>
        </p:txBody>
      </p:sp>
      <p:sp>
        <p:nvSpPr>
          <p:cNvPr id="13" name="楕円 12">
            <a:extLst>
              <a:ext uri="{FF2B5EF4-FFF2-40B4-BE49-F238E27FC236}">
                <a16:creationId xmlns:a16="http://schemas.microsoft.com/office/drawing/2014/main" id="{9D6F3A54-F6F7-475F-9237-4DFB2BA6A69C}"/>
              </a:ext>
            </a:extLst>
          </p:cNvPr>
          <p:cNvSpPr/>
          <p:nvPr/>
        </p:nvSpPr>
        <p:spPr>
          <a:xfrm>
            <a:off x="5283735" y="2377441"/>
            <a:ext cx="304800" cy="26639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567628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396610AA-CC67-4396-BA4C-6CEE0F9626DF}"/>
              </a:ext>
            </a:extLst>
          </p:cNvPr>
          <p:cNvSpPr/>
          <p:nvPr/>
        </p:nvSpPr>
        <p:spPr>
          <a:xfrm>
            <a:off x="9477953" y="3784821"/>
            <a:ext cx="2592124" cy="242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t>杉戸町に住所がある人は千葉県野田市の病院にも入院しているのね</a:t>
            </a:r>
          </a:p>
        </p:txBody>
      </p:sp>
      <p:pic>
        <p:nvPicPr>
          <p:cNvPr id="2" name="図 1">
            <a:extLst>
              <a:ext uri="{FF2B5EF4-FFF2-40B4-BE49-F238E27FC236}">
                <a16:creationId xmlns:a16="http://schemas.microsoft.com/office/drawing/2014/main" id="{36540795-EAFF-4822-87D6-F0B7A5E417B0}"/>
              </a:ext>
            </a:extLst>
          </p:cNvPr>
          <p:cNvPicPr>
            <a:picLocks noChangeAspect="1"/>
          </p:cNvPicPr>
          <p:nvPr/>
        </p:nvPicPr>
        <p:blipFill>
          <a:blip r:embed="rId2"/>
          <a:stretch>
            <a:fillRect/>
          </a:stretch>
        </p:blipFill>
        <p:spPr>
          <a:xfrm>
            <a:off x="2137348" y="865248"/>
            <a:ext cx="7209766" cy="5760000"/>
          </a:xfrm>
          <a:prstGeom prst="rect">
            <a:avLst/>
          </a:prstGeom>
        </p:spPr>
      </p:pic>
      <p:sp>
        <p:nvSpPr>
          <p:cNvPr id="5" name="四角形: 角を丸くする 4">
            <a:extLst>
              <a:ext uri="{FF2B5EF4-FFF2-40B4-BE49-F238E27FC236}">
                <a16:creationId xmlns:a16="http://schemas.microsoft.com/office/drawing/2014/main" id="{ED7E5736-F712-42BA-BF71-A2FF1CEFF110}"/>
              </a:ext>
            </a:extLst>
          </p:cNvPr>
          <p:cNvSpPr/>
          <p:nvPr/>
        </p:nvSpPr>
        <p:spPr>
          <a:xfrm>
            <a:off x="9477953" y="865248"/>
            <a:ext cx="2592125" cy="242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t>加須市や久喜市に</a:t>
            </a:r>
            <a:r>
              <a:rPr kumimoji="1" lang="ja-JP" altLang="en-US" sz="2400" dirty="0"/>
              <a:t>住所がある人は茨城県古河市の病院に多く入院しているのね</a:t>
            </a:r>
          </a:p>
        </p:txBody>
      </p:sp>
      <p:sp>
        <p:nvSpPr>
          <p:cNvPr id="6" name="楕円 5">
            <a:extLst>
              <a:ext uri="{FF2B5EF4-FFF2-40B4-BE49-F238E27FC236}">
                <a16:creationId xmlns:a16="http://schemas.microsoft.com/office/drawing/2014/main" id="{AB5D5CA6-F465-497A-8F01-8508D6B48EC8}"/>
              </a:ext>
            </a:extLst>
          </p:cNvPr>
          <p:cNvSpPr/>
          <p:nvPr/>
        </p:nvSpPr>
        <p:spPr>
          <a:xfrm>
            <a:off x="8370740" y="4094910"/>
            <a:ext cx="304800" cy="1939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楕円 6">
            <a:extLst>
              <a:ext uri="{FF2B5EF4-FFF2-40B4-BE49-F238E27FC236}">
                <a16:creationId xmlns:a16="http://schemas.microsoft.com/office/drawing/2014/main" id="{54AA79D5-C6BF-48EB-84DA-04492EEF4A51}"/>
              </a:ext>
            </a:extLst>
          </p:cNvPr>
          <p:cNvSpPr/>
          <p:nvPr/>
        </p:nvSpPr>
        <p:spPr>
          <a:xfrm>
            <a:off x="8896850" y="1053356"/>
            <a:ext cx="304800" cy="1939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4BAFC95-E64B-4AF3-800A-F2BD55343069}"/>
              </a:ext>
            </a:extLst>
          </p:cNvPr>
          <p:cNvSpPr txBox="1"/>
          <p:nvPr/>
        </p:nvSpPr>
        <p:spPr>
          <a:xfrm>
            <a:off x="-23542" y="965671"/>
            <a:ext cx="2015426" cy="369332"/>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rPr>
              <a:t>埼玉県外では</a:t>
            </a:r>
            <a:r>
              <a:rPr kumimoji="1" lang="en-US" altLang="ja-JP" b="1" dirty="0">
                <a:latin typeface="メイリオ" panose="020B0604030504040204" pitchFamily="50" charset="-128"/>
                <a:ea typeface="メイリオ" panose="020B0604030504040204" pitchFamily="50" charset="-128"/>
              </a:rPr>
              <a:t>……</a:t>
            </a:r>
            <a:endParaRPr kumimoji="1" lang="ja-JP" altLang="en-US"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518516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668F0A5-8E29-494F-81BA-622B7BF889CB}"/>
              </a:ext>
            </a:extLst>
          </p:cNvPr>
          <p:cNvSpPr txBox="1"/>
          <p:nvPr/>
        </p:nvSpPr>
        <p:spPr>
          <a:xfrm>
            <a:off x="731520" y="2877953"/>
            <a:ext cx="11309684" cy="1323439"/>
          </a:xfrm>
          <a:prstGeom prst="rect">
            <a:avLst/>
          </a:prstGeom>
          <a:noFill/>
        </p:spPr>
        <p:txBody>
          <a:bodyPr wrap="square" rtlCol="0">
            <a:spAutoFit/>
          </a:bodyPr>
          <a:lstStyle/>
          <a:p>
            <a:r>
              <a:rPr kumimoji="1" lang="ja-JP" altLang="en-US" sz="4000" dirty="0"/>
              <a:t>おまけ）</a:t>
            </a:r>
            <a:endParaRPr kumimoji="1" lang="en-US" altLang="ja-JP" sz="4000"/>
          </a:p>
          <a:p>
            <a:r>
              <a:rPr kumimoji="1" lang="ja-JP" altLang="en-US" sz="4000"/>
              <a:t>どこ</a:t>
            </a:r>
            <a:r>
              <a:rPr kumimoji="1" lang="ja-JP" altLang="en-US" sz="4000" dirty="0"/>
              <a:t>にどんな医療機関があるか、調べてみよう</a:t>
            </a:r>
          </a:p>
        </p:txBody>
      </p:sp>
    </p:spTree>
    <p:extLst>
      <p:ext uri="{BB962C8B-B14F-4D97-AF65-F5344CB8AC3E}">
        <p14:creationId xmlns:p14="http://schemas.microsoft.com/office/powerpoint/2010/main" val="3408951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79B6D0B5-1B98-4975-A617-367E6C25E85C}"/>
              </a:ext>
            </a:extLst>
          </p:cNvPr>
          <p:cNvPicPr>
            <a:picLocks noChangeAspect="1"/>
          </p:cNvPicPr>
          <p:nvPr/>
        </p:nvPicPr>
        <p:blipFill>
          <a:blip r:embed="rId2"/>
          <a:stretch>
            <a:fillRect/>
          </a:stretch>
        </p:blipFill>
        <p:spPr>
          <a:xfrm>
            <a:off x="2189251" y="0"/>
            <a:ext cx="7813497" cy="6858000"/>
          </a:xfrm>
          <a:prstGeom prst="rect">
            <a:avLst/>
          </a:prstGeom>
        </p:spPr>
      </p:pic>
      <p:sp>
        <p:nvSpPr>
          <p:cNvPr id="5" name="正方形/長方形 4">
            <a:extLst>
              <a:ext uri="{FF2B5EF4-FFF2-40B4-BE49-F238E27FC236}">
                <a16:creationId xmlns:a16="http://schemas.microsoft.com/office/drawing/2014/main" id="{434AE081-D8C1-4C7E-983F-E694B0CBF2F9}"/>
              </a:ext>
            </a:extLst>
          </p:cNvPr>
          <p:cNvSpPr/>
          <p:nvPr/>
        </p:nvSpPr>
        <p:spPr>
          <a:xfrm>
            <a:off x="2273237" y="0"/>
            <a:ext cx="2651690" cy="38501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a:extLst>
              <a:ext uri="{FF2B5EF4-FFF2-40B4-BE49-F238E27FC236}">
                <a16:creationId xmlns:a16="http://schemas.microsoft.com/office/drawing/2014/main" id="{582B107A-5BE0-4BB1-A257-44C6955969E8}"/>
              </a:ext>
            </a:extLst>
          </p:cNvPr>
          <p:cNvSpPr/>
          <p:nvPr/>
        </p:nvSpPr>
        <p:spPr>
          <a:xfrm>
            <a:off x="2757545" y="4768153"/>
            <a:ext cx="6959110" cy="19836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8" name="直線矢印コネクタ 7">
            <a:extLst>
              <a:ext uri="{FF2B5EF4-FFF2-40B4-BE49-F238E27FC236}">
                <a16:creationId xmlns:a16="http://schemas.microsoft.com/office/drawing/2014/main" id="{C6F02E6D-D458-4CA6-BED8-81E66CDB69E0}"/>
              </a:ext>
            </a:extLst>
          </p:cNvPr>
          <p:cNvCxnSpPr>
            <a:cxnSpLocks/>
          </p:cNvCxnSpPr>
          <p:nvPr/>
        </p:nvCxnSpPr>
        <p:spPr>
          <a:xfrm>
            <a:off x="1037994" y="5657579"/>
            <a:ext cx="1871461" cy="1705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CABC5E3B-80C1-4856-B05F-0CD4FA4713A5}"/>
              </a:ext>
            </a:extLst>
          </p:cNvPr>
          <p:cNvSpPr txBox="1"/>
          <p:nvPr/>
        </p:nvSpPr>
        <p:spPr>
          <a:xfrm>
            <a:off x="154962" y="5288649"/>
            <a:ext cx="21591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「埼玉県」を選択</a:t>
            </a:r>
          </a:p>
        </p:txBody>
      </p:sp>
      <p:cxnSp>
        <p:nvCxnSpPr>
          <p:cNvPr id="14" name="直線矢印コネクタ 13">
            <a:extLst>
              <a:ext uri="{FF2B5EF4-FFF2-40B4-BE49-F238E27FC236}">
                <a16:creationId xmlns:a16="http://schemas.microsoft.com/office/drawing/2014/main" id="{424B8ACE-6DD9-43EF-8A8C-BD5D25A64970}"/>
              </a:ext>
            </a:extLst>
          </p:cNvPr>
          <p:cNvCxnSpPr>
            <a:cxnSpLocks/>
          </p:cNvCxnSpPr>
          <p:nvPr/>
        </p:nvCxnSpPr>
        <p:spPr>
          <a:xfrm flipV="1">
            <a:off x="1302327" y="1167998"/>
            <a:ext cx="1249826" cy="3961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AD1CA29A-ADCC-4DD5-875F-3BE60D22D8E8}"/>
              </a:ext>
            </a:extLst>
          </p:cNvPr>
          <p:cNvSpPr txBox="1"/>
          <p:nvPr/>
        </p:nvSpPr>
        <p:spPr>
          <a:xfrm>
            <a:off x="146747" y="1709690"/>
            <a:ext cx="26516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クリックして選択</a:t>
            </a:r>
          </a:p>
        </p:txBody>
      </p:sp>
    </p:spTree>
    <p:extLst>
      <p:ext uri="{BB962C8B-B14F-4D97-AF65-F5344CB8AC3E}">
        <p14:creationId xmlns:p14="http://schemas.microsoft.com/office/powerpoint/2010/main" val="763722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DFA28293-FEDF-4C02-9D56-A17EC56EA6B4}"/>
              </a:ext>
            </a:extLst>
          </p:cNvPr>
          <p:cNvPicPr>
            <a:picLocks noChangeAspect="1"/>
          </p:cNvPicPr>
          <p:nvPr/>
        </p:nvPicPr>
        <p:blipFill>
          <a:blip r:embed="rId2"/>
          <a:stretch>
            <a:fillRect/>
          </a:stretch>
        </p:blipFill>
        <p:spPr>
          <a:xfrm>
            <a:off x="242637" y="125056"/>
            <a:ext cx="1104900" cy="1257300"/>
          </a:xfrm>
          <a:prstGeom prst="rect">
            <a:avLst/>
          </a:prstGeom>
        </p:spPr>
      </p:pic>
      <p:cxnSp>
        <p:nvCxnSpPr>
          <p:cNvPr id="6" name="直線矢印コネクタ 5">
            <a:extLst>
              <a:ext uri="{FF2B5EF4-FFF2-40B4-BE49-F238E27FC236}">
                <a16:creationId xmlns:a16="http://schemas.microsoft.com/office/drawing/2014/main" id="{419A45C9-1D95-4F12-B489-C3CB10AED40F}"/>
              </a:ext>
            </a:extLst>
          </p:cNvPr>
          <p:cNvCxnSpPr>
            <a:cxnSpLocks/>
          </p:cNvCxnSpPr>
          <p:nvPr/>
        </p:nvCxnSpPr>
        <p:spPr>
          <a:xfrm flipH="1" flipV="1">
            <a:off x="676777" y="1382356"/>
            <a:ext cx="160420" cy="7780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644D0A30-B7E6-434C-B1EF-12489E39BCD7}"/>
              </a:ext>
            </a:extLst>
          </p:cNvPr>
          <p:cNvSpPr txBox="1"/>
          <p:nvPr/>
        </p:nvSpPr>
        <p:spPr>
          <a:xfrm>
            <a:off x="88231" y="2217549"/>
            <a:ext cx="21591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Zip</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を解凍して開く</a:t>
            </a:r>
          </a:p>
        </p:txBody>
      </p:sp>
      <p:pic>
        <p:nvPicPr>
          <p:cNvPr id="11" name="図 10">
            <a:extLst>
              <a:ext uri="{FF2B5EF4-FFF2-40B4-BE49-F238E27FC236}">
                <a16:creationId xmlns:a16="http://schemas.microsoft.com/office/drawing/2014/main" id="{74B7A10C-BA86-4B80-98D3-7FE41B74CBCC}"/>
              </a:ext>
            </a:extLst>
          </p:cNvPr>
          <p:cNvPicPr>
            <a:picLocks noChangeAspect="1"/>
          </p:cNvPicPr>
          <p:nvPr/>
        </p:nvPicPr>
        <p:blipFill>
          <a:blip r:embed="rId3"/>
          <a:stretch>
            <a:fillRect/>
          </a:stretch>
        </p:blipFill>
        <p:spPr>
          <a:xfrm>
            <a:off x="2350168" y="0"/>
            <a:ext cx="9841832" cy="6383281"/>
          </a:xfrm>
          <a:prstGeom prst="rect">
            <a:avLst/>
          </a:prstGeom>
        </p:spPr>
      </p:pic>
    </p:spTree>
    <p:extLst>
      <p:ext uri="{BB962C8B-B14F-4D97-AF65-F5344CB8AC3E}">
        <p14:creationId xmlns:p14="http://schemas.microsoft.com/office/powerpoint/2010/main" val="3830524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B9263FB4-4253-4B6A-ACC6-17FD6048FC7E}"/>
              </a:ext>
            </a:extLst>
          </p:cNvPr>
          <p:cNvPicPr>
            <a:picLocks noChangeAspect="1"/>
          </p:cNvPicPr>
          <p:nvPr/>
        </p:nvPicPr>
        <p:blipFill>
          <a:blip r:embed="rId2"/>
          <a:stretch>
            <a:fillRect/>
          </a:stretch>
        </p:blipFill>
        <p:spPr>
          <a:xfrm>
            <a:off x="447675" y="0"/>
            <a:ext cx="11296650" cy="6858000"/>
          </a:xfrm>
          <a:prstGeom prst="rect">
            <a:avLst/>
          </a:prstGeom>
        </p:spPr>
      </p:pic>
      <p:sp>
        <p:nvSpPr>
          <p:cNvPr id="5" name="正方形/長方形 4">
            <a:extLst>
              <a:ext uri="{FF2B5EF4-FFF2-40B4-BE49-F238E27FC236}">
                <a16:creationId xmlns:a16="http://schemas.microsoft.com/office/drawing/2014/main" id="{E8CB6685-D49B-4324-83ED-FADA9E26926E}"/>
              </a:ext>
            </a:extLst>
          </p:cNvPr>
          <p:cNvSpPr/>
          <p:nvPr/>
        </p:nvSpPr>
        <p:spPr>
          <a:xfrm>
            <a:off x="6248400" y="6392779"/>
            <a:ext cx="521368" cy="3288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912195EA-4B73-4622-8F8C-A0766AA49840}"/>
              </a:ext>
            </a:extLst>
          </p:cNvPr>
          <p:cNvSpPr txBox="1"/>
          <p:nvPr/>
        </p:nvSpPr>
        <p:spPr>
          <a:xfrm>
            <a:off x="7146257" y="5681368"/>
            <a:ext cx="2159121" cy="369332"/>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「利根」を選択</a:t>
            </a:r>
          </a:p>
        </p:txBody>
      </p:sp>
      <p:cxnSp>
        <p:nvCxnSpPr>
          <p:cNvPr id="7" name="直線矢印コネクタ 6">
            <a:extLst>
              <a:ext uri="{FF2B5EF4-FFF2-40B4-BE49-F238E27FC236}">
                <a16:creationId xmlns:a16="http://schemas.microsoft.com/office/drawing/2014/main" id="{5442BB2D-6E28-49E1-8926-3A2932500002}"/>
              </a:ext>
            </a:extLst>
          </p:cNvPr>
          <p:cNvCxnSpPr>
            <a:cxnSpLocks/>
          </p:cNvCxnSpPr>
          <p:nvPr/>
        </p:nvCxnSpPr>
        <p:spPr>
          <a:xfrm flipH="1">
            <a:off x="6509084" y="5866034"/>
            <a:ext cx="637173" cy="5267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5981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AB66627D-1FC0-4E2C-824B-288A9B45D617}"/>
              </a:ext>
            </a:extLst>
          </p:cNvPr>
          <p:cNvSpPr>
            <a:spLocks noChangeArrowheads="1"/>
          </p:cNvSpPr>
          <p:nvPr/>
        </p:nvSpPr>
        <p:spPr bwMode="auto">
          <a:xfrm>
            <a:off x="1711626" y="2413337"/>
            <a:ext cx="876874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ja-JP"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・平成</a:t>
            </a:r>
            <a:r>
              <a:rPr kumimoji="0" lang="ja-JP" altLang="en-U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２７年度と比べて２８年度が１０</a:t>
            </a:r>
            <a:r>
              <a:rPr kumimoji="0" lang="en-US" altLang="ja-JP"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a:t>
            </a:r>
            <a:r>
              <a:rPr kumimoji="0" lang="ja-JP" altLang="en-U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以上</a:t>
            </a:r>
            <a:r>
              <a:rPr kumimoji="0" lang="ja-JP" altLang="en-US" sz="2400" b="0"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伸びている</a:t>
            </a:r>
            <a:r>
              <a:rPr kumimoji="0" lang="ja-JP" altLang="en-U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項目</a:t>
            </a:r>
            <a:endParaRPr kumimoji="0" lang="en-US" altLang="ja-JP"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ja-JP" altLang="en-U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・平成２７年度と比べて２８年度が１０</a:t>
            </a:r>
            <a:r>
              <a:rPr kumimoji="0" lang="en-US" altLang="ja-JP"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a:t>
            </a:r>
            <a:r>
              <a:rPr kumimoji="0" lang="ja-JP" altLang="en-U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以上</a:t>
            </a:r>
            <a:r>
              <a:rPr kumimoji="0" lang="ja-JP" altLang="en-US" sz="2400" b="0"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減っている</a:t>
            </a:r>
            <a:r>
              <a:rPr kumimoji="0" lang="ja-JP" altLang="en-U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游ゴシック" panose="020B0400000000000000" pitchFamily="50" charset="-128"/>
                <a:cs typeface="+mn-cs"/>
              </a:rPr>
              <a:t>項目</a:t>
            </a:r>
          </a:p>
        </p:txBody>
      </p:sp>
    </p:spTree>
    <p:extLst>
      <p:ext uri="{BB962C8B-B14F-4D97-AF65-F5344CB8AC3E}">
        <p14:creationId xmlns:p14="http://schemas.microsoft.com/office/powerpoint/2010/main" val="891784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0F185C8-A01F-4D29-9490-60176B820F49}"/>
              </a:ext>
            </a:extLst>
          </p:cNvPr>
          <p:cNvPicPr>
            <a:picLocks noChangeAspect="1"/>
          </p:cNvPicPr>
          <p:nvPr/>
        </p:nvPicPr>
        <p:blipFill>
          <a:blip r:embed="rId2"/>
          <a:stretch>
            <a:fillRect/>
          </a:stretch>
        </p:blipFill>
        <p:spPr>
          <a:xfrm>
            <a:off x="0" y="312585"/>
            <a:ext cx="12192000" cy="4823129"/>
          </a:xfrm>
          <a:prstGeom prst="rect">
            <a:avLst/>
          </a:prstGeom>
        </p:spPr>
      </p:pic>
      <p:sp>
        <p:nvSpPr>
          <p:cNvPr id="5" name="正方形/長方形 4">
            <a:extLst>
              <a:ext uri="{FF2B5EF4-FFF2-40B4-BE49-F238E27FC236}">
                <a16:creationId xmlns:a16="http://schemas.microsoft.com/office/drawing/2014/main" id="{520335C0-41C5-44C7-8B4C-FFCC804144BC}"/>
              </a:ext>
            </a:extLst>
          </p:cNvPr>
          <p:cNvSpPr/>
          <p:nvPr/>
        </p:nvSpPr>
        <p:spPr>
          <a:xfrm>
            <a:off x="8943974" y="742950"/>
            <a:ext cx="914401" cy="43927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4EF3F0CE-9B23-484B-81A5-F8E0B6BA0430}"/>
              </a:ext>
            </a:extLst>
          </p:cNvPr>
          <p:cNvSpPr txBox="1"/>
          <p:nvPr/>
        </p:nvSpPr>
        <p:spPr>
          <a:xfrm>
            <a:off x="4505872" y="5696634"/>
            <a:ext cx="5352503"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オレンジのところが１０</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以上伸びている項目</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ブルーのところが１０</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以上減っている項目</a:t>
            </a:r>
            <a:endPar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cxnSp>
        <p:nvCxnSpPr>
          <p:cNvPr id="7" name="直線矢印コネクタ 6">
            <a:extLst>
              <a:ext uri="{FF2B5EF4-FFF2-40B4-BE49-F238E27FC236}">
                <a16:creationId xmlns:a16="http://schemas.microsoft.com/office/drawing/2014/main" id="{D81144A4-C039-48E4-B3EE-D943C59F135B}"/>
              </a:ext>
            </a:extLst>
          </p:cNvPr>
          <p:cNvCxnSpPr>
            <a:cxnSpLocks/>
            <a:stCxn id="6" idx="0"/>
          </p:cNvCxnSpPr>
          <p:nvPr/>
        </p:nvCxnSpPr>
        <p:spPr>
          <a:xfrm flipV="1">
            <a:off x="7182124" y="5135716"/>
            <a:ext cx="2219050" cy="5609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728703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ウィスプ">
  <a:themeElements>
    <a:clrScheme name="ウィスプ">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ウィスプ">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ウィスプ">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otalTime>395</TotalTime>
  <Words>1547</Words>
  <Application>Microsoft Office PowerPoint</Application>
  <PresentationFormat>ワイド画面</PresentationFormat>
  <Paragraphs>272</Paragraphs>
  <Slides>47</Slides>
  <Notes>0</Notes>
  <HiddenSlides>0</HiddenSlides>
  <MMClips>0</MMClips>
  <ScaleCrop>false</ScaleCrop>
  <HeadingPairs>
    <vt:vector size="8" baseType="variant">
      <vt:variant>
        <vt:lpstr>使用されているフォント</vt:lpstr>
      </vt:variant>
      <vt:variant>
        <vt:i4>7</vt:i4>
      </vt:variant>
      <vt:variant>
        <vt:lpstr>テーマ</vt:lpstr>
      </vt:variant>
      <vt:variant>
        <vt:i4>2</vt:i4>
      </vt:variant>
      <vt:variant>
        <vt:lpstr>埋め込まれた OLE サーバー</vt:lpstr>
      </vt:variant>
      <vt:variant>
        <vt:i4>1</vt:i4>
      </vt:variant>
      <vt:variant>
        <vt:lpstr>スライド タイトル</vt:lpstr>
      </vt:variant>
      <vt:variant>
        <vt:i4>47</vt:i4>
      </vt:variant>
    </vt:vector>
  </HeadingPairs>
  <TitlesOfParts>
    <vt:vector size="57" baseType="lpstr">
      <vt:lpstr>Meiryo UI</vt:lpstr>
      <vt:lpstr>メイリオ</vt:lpstr>
      <vt:lpstr>游ゴシック</vt:lpstr>
      <vt:lpstr>游ゴシック Light</vt:lpstr>
      <vt:lpstr>Arial</vt:lpstr>
      <vt:lpstr>Century Gothic</vt:lpstr>
      <vt:lpstr>Wingdings 3</vt:lpstr>
      <vt:lpstr>Office テーマ</vt:lpstr>
      <vt:lpstr>ウィスプ</vt:lpstr>
      <vt:lpstr>Worksheet</vt:lpstr>
      <vt:lpstr>演習1 自分の地域のデータを見つける。知る。</vt:lpstr>
      <vt:lpstr>今日の大目標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【問２】 ReHMRAD「福祉資源の多寡」「訪問看護ステーション」を用いて、埼玉県利根医療圏内各市町村の以下の資料を作成してください。  １．人口１０万人当たりの相談支援事業所数</vt:lpstr>
      <vt:lpstr>PowerPoint プレゼンテーション</vt:lpstr>
      <vt:lpstr>PowerPoint プレゼンテーション</vt:lpstr>
      <vt:lpstr>ちなみに利根医療圏は・・</vt:lpstr>
      <vt:lpstr>実際の状況を知ろう</vt:lpstr>
      <vt:lpstr>PowerPoint プレゼンテーション</vt:lpstr>
      <vt:lpstr>PowerPoint プレゼンテーション</vt:lpstr>
      <vt:lpstr>PowerPoint プレゼンテーション</vt:lpstr>
      <vt:lpstr>ReHMRAD「福祉資源の多寡」「訪問看護ステーション」を用いて、 埼玉県利根医療圏内各市町村の以下の資料を作成してください。  ２．人口１０万人当たりのB型就労継続事業所数</vt:lpstr>
      <vt:lpstr>PowerPoint プレゼンテーション</vt:lpstr>
      <vt:lpstr>PowerPoint プレゼンテーション</vt:lpstr>
      <vt:lpstr>ReHMRAD「福祉資源の多寡」「訪問看護ステーション」を用いて、 埼玉県利根医療圏内各市町村の以下の資料を作成してください。  ３．人口１０万人当たりの精神科を扱う訪問看護ステーション数と 　　それらの特性所見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演習1 自分の地域のデータを見つける。知る。</dc:title>
  <dc:creator>臼杵　理人</dc:creator>
  <cp:lastModifiedBy>臼杵　理人</cp:lastModifiedBy>
  <cp:revision>29</cp:revision>
  <cp:lastPrinted>2019-10-03T02:39:07Z</cp:lastPrinted>
  <dcterms:created xsi:type="dcterms:W3CDTF">2019-07-04T03:13:02Z</dcterms:created>
  <dcterms:modified xsi:type="dcterms:W3CDTF">2019-10-04T08:43:42Z</dcterms:modified>
</cp:coreProperties>
</file>