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6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福田　美也子" initials="美福" lastIdx="1" clrIdx="0">
    <p:extLst>
      <p:ext uri="{19B8F6BF-5375-455C-9EA6-DF929625EA0E}">
        <p15:presenceInfo xmlns:p15="http://schemas.microsoft.com/office/powerpoint/2012/main" userId="S::m-fukuda@ncnp.go.jp::5ac5a19a-0b8f-47c8-a358-c0c23e33add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>
      <p:cViewPr varScale="1">
        <p:scale>
          <a:sx n="70" d="100"/>
          <a:sy n="70" d="100"/>
        </p:scale>
        <p:origin x="26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F435C-0814-413B-9547-D074AC2721A6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9E08B-1D34-4EEA-ACE6-67B1B926A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55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9E08B-1D34-4EEA-ACE6-67B1B926A5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8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510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29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392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773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897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62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560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913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638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685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392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44C42-10B4-4535-925E-E6E1964B77F0}" type="datetimeFigureOut">
              <a:rPr kumimoji="1" lang="ja-JP" altLang="en-US" smtClean="0"/>
              <a:t>2025/1/5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4428-368B-422A-BE94-B0A83A21D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022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029" y="1119610"/>
            <a:ext cx="5208553" cy="948448"/>
          </a:xfrm>
        </p:spPr>
        <p:txBody>
          <a:bodyPr>
            <a:normAutofit/>
          </a:bodyPr>
          <a:lstStyle/>
          <a:p>
            <a:r>
              <a:rPr lang="ja-JP" altLang="en-US" sz="2000" b="1" dirty="0"/>
              <a:t>フローチャート</a:t>
            </a:r>
            <a:r>
              <a:rPr lang="ja-JP" altLang="en-US" sz="2000" dirty="0"/>
              <a:t>（研究の流れ図）の作成について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10606" y="2371033"/>
            <a:ext cx="5436045" cy="6732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u="sng" dirty="0"/>
              <a:t>フローチャートに含めるべき</a:t>
            </a:r>
            <a:r>
              <a:rPr kumimoji="1" lang="ja-JP" altLang="en-US" u="sng" dirty="0" smtClean="0"/>
              <a:t>情報</a:t>
            </a:r>
            <a:endParaRPr kumimoji="1" lang="en-US" altLang="ja-JP" u="sng" dirty="0" smtClean="0"/>
          </a:p>
          <a:p>
            <a:pPr marL="0" indent="0">
              <a:buNone/>
            </a:pPr>
            <a:endParaRPr kumimoji="1" lang="en-US" altLang="ja-JP" u="sng" dirty="0"/>
          </a:p>
          <a:p>
            <a:r>
              <a:rPr lang="ja-JP" altLang="en-US" dirty="0"/>
              <a:t>研究実施</a:t>
            </a:r>
            <a:r>
              <a:rPr lang="ja-JP" altLang="en-US" dirty="0" smtClean="0"/>
              <a:t>場所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同意はだれが取って、だれが（どこで）その同意文書を保存するか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試料等の匿名化の方法、個人情報管理者名、結果開示の有無とその方法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匿名化する場所と対応表の保管場所を明記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試料等の流れと情報の</a:t>
            </a:r>
            <a:r>
              <a:rPr lang="ja-JP" altLang="en-US" dirty="0" smtClean="0"/>
              <a:t>流れ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（研究内容に応じ、試料と情報の流れを別々</a:t>
            </a:r>
            <a:r>
              <a:rPr lang="ja-JP" altLang="en-US" dirty="0"/>
              <a:t>に</a:t>
            </a:r>
            <a:r>
              <a:rPr lang="ja-JP" altLang="en-US" dirty="0" smtClean="0"/>
              <a:t>記載することも</a:t>
            </a:r>
            <a:r>
              <a:rPr lang="ja-JP" altLang="en-US" dirty="0"/>
              <a:t>可</a:t>
            </a:r>
            <a:r>
              <a:rPr lang="ja-JP" altLang="en-US" dirty="0" smtClean="0"/>
              <a:t>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採取検体の種類（血液・髄液等）、採取場所、保管場所や保管期間等を明記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710606" y="1062295"/>
            <a:ext cx="5255976" cy="972158"/>
          </a:xfrm>
          <a:prstGeom prst="roundRect">
            <a:avLst/>
          </a:prstGeom>
          <a:noFill/>
          <a:ln w="57150">
            <a:solidFill>
              <a:srgbClr val="CC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97373" y="381387"/>
            <a:ext cx="5208553" cy="948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dirty="0">
                <a:solidFill>
                  <a:srgbClr val="CC6600"/>
                </a:solidFill>
                <a:latin typeface="+mn-ea"/>
                <a:ea typeface="+mn-ea"/>
              </a:rPr>
              <a:t>※</a:t>
            </a:r>
            <a:r>
              <a:rPr lang="ja-JP" altLang="en-US" sz="2000" b="1" dirty="0">
                <a:solidFill>
                  <a:srgbClr val="CC6600"/>
                </a:solidFill>
                <a:latin typeface="+mn-ea"/>
                <a:ea typeface="+mn-ea"/>
              </a:rPr>
              <a:t>本ページは申請時に削除してください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10186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/>
          <p:cNvSpPr/>
          <p:nvPr/>
        </p:nvSpPr>
        <p:spPr>
          <a:xfrm>
            <a:off x="958304" y="1346597"/>
            <a:ext cx="5219659" cy="439642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45" name="正方形/長方形 44"/>
          <p:cNvSpPr/>
          <p:nvPr/>
        </p:nvSpPr>
        <p:spPr>
          <a:xfrm>
            <a:off x="1014412" y="6585941"/>
            <a:ext cx="5163551" cy="2060219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4" name="正方形/長方形 3"/>
          <p:cNvSpPr/>
          <p:nvPr/>
        </p:nvSpPr>
        <p:spPr>
          <a:xfrm>
            <a:off x="844154" y="1107537"/>
            <a:ext cx="1795461" cy="5529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機関名</a:t>
            </a:r>
            <a:endParaRPr lang="en-US" altLang="ja-JP" sz="1463" dirty="0">
              <a:solidFill>
                <a:schemeClr val="tx1"/>
              </a:solidFill>
            </a:endParaRPr>
          </a:p>
          <a:p>
            <a:pPr algn="ctr"/>
            <a:r>
              <a:rPr lang="en-US" altLang="ja-JP" sz="1000" b="1" dirty="0">
                <a:solidFill>
                  <a:srgbClr val="CC6600"/>
                </a:solidFill>
              </a:rPr>
              <a:t>※</a:t>
            </a:r>
            <a:r>
              <a:rPr lang="ja-JP" altLang="en-US" sz="1000" b="1" dirty="0">
                <a:solidFill>
                  <a:srgbClr val="CC6600"/>
                </a:solidFill>
              </a:rPr>
              <a:t>実施する機関名等を記載</a:t>
            </a:r>
            <a:endParaRPr lang="en-US" altLang="ja-JP" sz="1000" b="1" dirty="0">
              <a:solidFill>
                <a:srgbClr val="CC6600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014412" y="123825"/>
            <a:ext cx="4937522" cy="650081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275" dirty="0"/>
              <a:t>〇〇〇（研究名）</a:t>
            </a:r>
            <a:endParaRPr lang="en-US" altLang="ja-JP" sz="2275" dirty="0"/>
          </a:p>
          <a:p>
            <a:r>
              <a:rPr lang="ja-JP" altLang="en-US" sz="2275" dirty="0"/>
              <a:t>フローチャート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91803" y="1826419"/>
            <a:ext cx="4871560" cy="145494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7" name="正方形/長方形 6"/>
          <p:cNvSpPr/>
          <p:nvPr/>
        </p:nvSpPr>
        <p:spPr>
          <a:xfrm>
            <a:off x="1146943" y="2441673"/>
            <a:ext cx="1009949" cy="290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研究対象者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8" name="フローチャート: 複数書類 7"/>
          <p:cNvSpPr/>
          <p:nvPr/>
        </p:nvSpPr>
        <p:spPr>
          <a:xfrm>
            <a:off x="2479030" y="2109861"/>
            <a:ext cx="2147591" cy="953840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9" name="正方形/長方形 8"/>
          <p:cNvSpPr/>
          <p:nvPr/>
        </p:nvSpPr>
        <p:spPr>
          <a:xfrm>
            <a:off x="4969073" y="2449411"/>
            <a:ext cx="849363" cy="290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研究者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422922" y="2441673"/>
            <a:ext cx="2008286" cy="2902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説明と同意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インフォームド・コンセント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>
            <a:stCxn id="8" idx="3"/>
          </p:cNvCxnSpPr>
          <p:nvPr/>
        </p:nvCxnSpPr>
        <p:spPr>
          <a:xfrm>
            <a:off x="4626621" y="2586782"/>
            <a:ext cx="311497" cy="77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endCxn id="8" idx="1"/>
          </p:cNvCxnSpPr>
          <p:nvPr/>
        </p:nvCxnSpPr>
        <p:spPr>
          <a:xfrm>
            <a:off x="2177691" y="2586781"/>
            <a:ext cx="301338" cy="1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1651918" y="3500956"/>
            <a:ext cx="1552649" cy="3775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同意書の保存先</a:t>
            </a:r>
            <a:endParaRPr lang="en-US" altLang="ja-JP" sz="1463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115380" y="4094308"/>
            <a:ext cx="2821858" cy="5633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対象者の情報・データ、試料（資料）等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38" b="1" dirty="0">
                <a:solidFill>
                  <a:srgbClr val="CC6600"/>
                </a:solidFill>
              </a:rPr>
              <a:t>※</a:t>
            </a:r>
            <a:r>
              <a:rPr lang="ja-JP" altLang="en-US" sz="1138" b="1" dirty="0">
                <a:solidFill>
                  <a:srgbClr val="CC6600"/>
                </a:solidFill>
              </a:rPr>
              <a:t>保存場所など記載</a:t>
            </a:r>
            <a:endParaRPr lang="en-US" altLang="ja-JP" sz="1138" b="1" dirty="0">
              <a:solidFill>
                <a:srgbClr val="CC66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46191" y="3831802"/>
            <a:ext cx="1508635" cy="4048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解析結果の報告</a:t>
            </a:r>
            <a:endParaRPr lang="en-US" altLang="ja-JP" sz="1463" dirty="0">
              <a:solidFill>
                <a:schemeClr val="tx1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1532930" y="4993901"/>
            <a:ext cx="3691533" cy="1282478"/>
            <a:chOff x="380999" y="6082006"/>
            <a:chExt cx="5875735" cy="1442744"/>
          </a:xfrm>
        </p:grpSpPr>
        <p:sp>
          <p:nvSpPr>
            <p:cNvPr id="28" name="正方形/長方形 27"/>
            <p:cNvSpPr/>
            <p:nvPr/>
          </p:nvSpPr>
          <p:spPr>
            <a:xfrm>
              <a:off x="380999" y="6082006"/>
              <a:ext cx="5875735" cy="14427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16718" y="6127103"/>
              <a:ext cx="5804295" cy="13525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1650466" y="5145638"/>
            <a:ext cx="3456460" cy="9336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登録・情報管理・試料（資料）</a:t>
            </a:r>
            <a:r>
              <a:rPr lang="ja-JP" altLang="en-US" sz="1463" dirty="0" smtClean="0">
                <a:solidFill>
                  <a:schemeClr val="tx1"/>
                </a:solidFill>
              </a:rPr>
              <a:t>保存</a:t>
            </a:r>
            <a:endParaRPr lang="en-US" altLang="ja-JP" sz="1463" dirty="0" smtClean="0">
              <a:solidFill>
                <a:schemeClr val="tx1"/>
              </a:solidFill>
            </a:endParaRPr>
          </a:p>
          <a:p>
            <a:pPr algn="ctr"/>
            <a:endParaRPr lang="en-US" altLang="ja-JP" sz="1463" dirty="0">
              <a:solidFill>
                <a:schemeClr val="tx1"/>
              </a:solidFill>
            </a:endParaRPr>
          </a:p>
          <a:p>
            <a:pPr algn="ctr"/>
            <a:r>
              <a:rPr lang="ja-JP" altLang="en-US" sz="1463" dirty="0" smtClean="0">
                <a:solidFill>
                  <a:schemeClr val="tx1"/>
                </a:solidFill>
              </a:rPr>
              <a:t>加工</a:t>
            </a:r>
            <a:endParaRPr lang="en-US" altLang="ja-JP" sz="1463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578669" y="6733464"/>
            <a:ext cx="1654226" cy="395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試料（資料）・情報</a:t>
            </a:r>
            <a:endParaRPr lang="en-US" altLang="ja-JP" sz="1463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489882" y="6733466"/>
            <a:ext cx="913210" cy="3943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解析</a:t>
            </a:r>
            <a:r>
              <a:rPr lang="ja-JP" altLang="en-US" sz="1463" dirty="0">
                <a:solidFill>
                  <a:schemeClr val="tx1"/>
                </a:solidFill>
              </a:rPr>
              <a:t>結果</a:t>
            </a:r>
            <a:endParaRPr lang="en-US" altLang="ja-JP" sz="1463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431208" y="6751489"/>
            <a:ext cx="1055191" cy="3864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解析結果</a:t>
            </a:r>
            <a:endParaRPr lang="en-US" altLang="ja-JP" sz="1463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922174" y="8457226"/>
            <a:ext cx="1818681" cy="5529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解析担当機関</a:t>
            </a:r>
            <a:endParaRPr lang="en-US" altLang="ja-JP" sz="1463" dirty="0">
              <a:solidFill>
                <a:schemeClr val="tx1"/>
              </a:solidFill>
            </a:endParaRPr>
          </a:p>
          <a:p>
            <a:pPr algn="ctr"/>
            <a:r>
              <a:rPr lang="en-US" altLang="ja-JP" sz="975" b="1" dirty="0">
                <a:solidFill>
                  <a:srgbClr val="CC6600"/>
                </a:solidFill>
              </a:rPr>
              <a:t>※</a:t>
            </a:r>
            <a:r>
              <a:rPr lang="ja-JP" altLang="en-US" sz="975" b="1" dirty="0">
                <a:solidFill>
                  <a:srgbClr val="CC6600"/>
                </a:solidFill>
              </a:rPr>
              <a:t>解析等する機関名等を記載</a:t>
            </a:r>
            <a:endParaRPr lang="en-US" altLang="ja-JP" sz="975" b="1" dirty="0">
              <a:solidFill>
                <a:srgbClr val="CC6600"/>
              </a:solidFill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2868695" y="9125892"/>
            <a:ext cx="1377553" cy="557569"/>
            <a:chOff x="380999" y="6082006"/>
            <a:chExt cx="5875735" cy="1442744"/>
          </a:xfrm>
        </p:grpSpPr>
        <p:sp>
          <p:nvSpPr>
            <p:cNvPr id="40" name="正方形/長方形 39"/>
            <p:cNvSpPr/>
            <p:nvPr/>
          </p:nvSpPr>
          <p:spPr>
            <a:xfrm>
              <a:off x="380999" y="6082006"/>
              <a:ext cx="5875735" cy="14427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416718" y="6127103"/>
              <a:ext cx="5804295" cy="13525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2959629" y="9222993"/>
            <a:ext cx="1238250" cy="3633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公共的バンク</a:t>
            </a:r>
            <a:endParaRPr lang="en-US" altLang="ja-JP" sz="1463" dirty="0">
              <a:solidFill>
                <a:schemeClr val="tx1"/>
              </a:solidFill>
            </a:endParaRPr>
          </a:p>
          <a:p>
            <a:pPr algn="ctr"/>
            <a:r>
              <a:rPr lang="en-US" altLang="ja-JP" sz="975" b="1" dirty="0">
                <a:solidFill>
                  <a:srgbClr val="CC6600"/>
                </a:solidFill>
              </a:rPr>
              <a:t>※</a:t>
            </a:r>
            <a:r>
              <a:rPr lang="ja-JP" altLang="en-US" sz="975" b="1" dirty="0">
                <a:solidFill>
                  <a:srgbClr val="CC6600"/>
                </a:solidFill>
              </a:rPr>
              <a:t>名称等記載</a:t>
            </a:r>
            <a:endParaRPr lang="en-US" altLang="ja-JP" sz="975" b="1" dirty="0">
              <a:solidFill>
                <a:srgbClr val="CC6600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082613" y="7594412"/>
            <a:ext cx="2190156" cy="5529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遺伝子解析</a:t>
            </a:r>
            <a:endParaRPr lang="en-US" altLang="ja-JP" sz="1463" dirty="0">
              <a:solidFill>
                <a:schemeClr val="tx1"/>
              </a:solidFill>
            </a:endParaRPr>
          </a:p>
          <a:p>
            <a:pPr algn="ctr"/>
            <a:r>
              <a:rPr lang="en-US" altLang="ja-JP" sz="975" b="1" dirty="0">
                <a:solidFill>
                  <a:srgbClr val="CC6600"/>
                </a:solidFill>
              </a:rPr>
              <a:t>※</a:t>
            </a:r>
            <a:r>
              <a:rPr lang="ja-JP" altLang="en-US" sz="975" b="1" dirty="0">
                <a:solidFill>
                  <a:srgbClr val="CC6600"/>
                </a:solidFill>
              </a:rPr>
              <a:t>解析場所を記載</a:t>
            </a:r>
            <a:endParaRPr lang="en-US" altLang="ja-JP" sz="975" b="1" dirty="0">
              <a:solidFill>
                <a:srgbClr val="CC6600"/>
              </a:solidFill>
              <a:highlight>
                <a:srgbClr val="FFFF00"/>
              </a:highlight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695814" y="7619750"/>
            <a:ext cx="2190156" cy="5529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統計的解析</a:t>
            </a:r>
            <a:endParaRPr lang="en-US" altLang="ja-JP" sz="1463" dirty="0">
              <a:solidFill>
                <a:schemeClr val="tx1"/>
              </a:solidFill>
            </a:endParaRPr>
          </a:p>
          <a:p>
            <a:pPr algn="ctr"/>
            <a:r>
              <a:rPr lang="en-US" altLang="ja-JP" sz="975" b="1" dirty="0">
                <a:solidFill>
                  <a:srgbClr val="CC6600"/>
                </a:solidFill>
              </a:rPr>
              <a:t>※</a:t>
            </a:r>
            <a:r>
              <a:rPr lang="ja-JP" altLang="en-US" sz="975" b="1" dirty="0">
                <a:solidFill>
                  <a:srgbClr val="CC6600"/>
                </a:solidFill>
              </a:rPr>
              <a:t>解析</a:t>
            </a:r>
            <a:r>
              <a:rPr lang="ja-JP" altLang="en-US" sz="975" b="1" dirty="0" smtClean="0">
                <a:solidFill>
                  <a:srgbClr val="CC6600"/>
                </a:solidFill>
              </a:rPr>
              <a:t>場所を</a:t>
            </a:r>
            <a:r>
              <a:rPr lang="ja-JP" altLang="en-US" sz="975" b="1" dirty="0">
                <a:solidFill>
                  <a:srgbClr val="CC6600"/>
                </a:solidFill>
              </a:rPr>
              <a:t>記載</a:t>
            </a:r>
            <a:endParaRPr lang="en-US" altLang="ja-JP" sz="975" b="1" dirty="0">
              <a:solidFill>
                <a:srgbClr val="CC6600"/>
              </a:solidFill>
              <a:highlight>
                <a:srgbClr val="FFFF00"/>
              </a:highlight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2403091" y="3281362"/>
            <a:ext cx="4353" cy="21669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2403091" y="3877701"/>
            <a:ext cx="0" cy="217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2080953" y="7127837"/>
            <a:ext cx="1450" cy="4796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23" idx="2"/>
          </p:cNvCxnSpPr>
          <p:nvPr/>
        </p:nvCxnSpPr>
        <p:spPr>
          <a:xfrm flipH="1">
            <a:off x="4348498" y="4236650"/>
            <a:ext cx="452011" cy="70497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2870336" y="6276379"/>
            <a:ext cx="1451" cy="4570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4886363" y="7137962"/>
            <a:ext cx="1450" cy="4796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3425614" y="6265682"/>
            <a:ext cx="1451" cy="4570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3918494" y="6291438"/>
            <a:ext cx="1451" cy="4570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V="1">
            <a:off x="2868695" y="7146554"/>
            <a:ext cx="1641" cy="44936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H="1" flipV="1">
            <a:off x="2428243" y="4670282"/>
            <a:ext cx="327459" cy="306191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flipH="1">
            <a:off x="4857220" y="3311738"/>
            <a:ext cx="7012" cy="528257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flipV="1">
            <a:off x="3918494" y="7131068"/>
            <a:ext cx="1641" cy="44936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>
            <a:cxnSpLocks/>
          </p:cNvCxnSpPr>
          <p:nvPr/>
        </p:nvCxnSpPr>
        <p:spPr>
          <a:xfrm flipV="1">
            <a:off x="3448346" y="7127837"/>
            <a:ext cx="5332" cy="1980626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>
            <a:off x="2066925" y="6299597"/>
            <a:ext cx="388" cy="424639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>
            <a:off x="4876205" y="6299597"/>
            <a:ext cx="10158" cy="448834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正方形/長方形 87"/>
          <p:cNvSpPr/>
          <p:nvPr/>
        </p:nvSpPr>
        <p:spPr>
          <a:xfrm>
            <a:off x="2088691" y="4683643"/>
            <a:ext cx="366639" cy="290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tx1"/>
                </a:solidFill>
              </a:rPr>
              <a:t>①</a:t>
            </a:r>
            <a:endParaRPr lang="en-US" altLang="ja-JP" sz="1625" b="1" dirty="0">
              <a:solidFill>
                <a:schemeClr val="tx1"/>
              </a:solidFill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479513" y="7158540"/>
            <a:ext cx="366639" cy="290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tx1"/>
                </a:solidFill>
              </a:rPr>
              <a:t>②</a:t>
            </a:r>
            <a:endParaRPr lang="en-US" altLang="ja-JP" sz="1625" b="1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927873" y="7156945"/>
            <a:ext cx="366639" cy="290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tx1"/>
                </a:solidFill>
              </a:rPr>
              <a:t>②</a:t>
            </a:r>
            <a:endParaRPr lang="en-US" altLang="ja-JP" sz="1625" b="1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4960368" y="6285338"/>
            <a:ext cx="366639" cy="290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tx1"/>
                </a:solidFill>
              </a:rPr>
              <a:t>③</a:t>
            </a:r>
            <a:endParaRPr lang="en-US" altLang="ja-JP" sz="1625" b="1" dirty="0">
              <a:solidFill>
                <a:schemeClr val="tx1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1648196" y="6309073"/>
            <a:ext cx="366639" cy="290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tx1"/>
                </a:solidFill>
              </a:rPr>
              <a:t>③</a:t>
            </a:r>
            <a:endParaRPr lang="en-US" altLang="ja-JP" sz="1625" b="1" dirty="0">
              <a:solidFill>
                <a:schemeClr val="tx1"/>
              </a:solidFill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4912600" y="3538291"/>
            <a:ext cx="366639" cy="2902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5" b="1" dirty="0">
                <a:solidFill>
                  <a:schemeClr val="tx1"/>
                </a:solidFill>
              </a:rPr>
              <a:t>④</a:t>
            </a:r>
            <a:endParaRPr lang="en-US" altLang="ja-JP" sz="1625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638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229</Words>
  <Application>Microsoft Office PowerPoint</Application>
  <PresentationFormat>A4 210 x 297 mm</PresentationFormat>
  <Paragraphs>51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フローチャート（研究の流れ図）の作成について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深野　亜季</dc:creator>
  <cp:lastModifiedBy>福田　美也子</cp:lastModifiedBy>
  <cp:revision>24</cp:revision>
  <cp:lastPrinted>2018-04-24T07:58:28Z</cp:lastPrinted>
  <dcterms:created xsi:type="dcterms:W3CDTF">2018-04-24T05:38:57Z</dcterms:created>
  <dcterms:modified xsi:type="dcterms:W3CDTF">2025-01-04T22:46:41Z</dcterms:modified>
</cp:coreProperties>
</file>